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hvw6ZPhXNNyHkaFBtZMbhLcJmd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solidFill>
                  <a:schemeClr val="dk1"/>
                </a:solidFill>
                <a:latin typeface="Georgia"/>
                <a:ea typeface="Georgia"/>
                <a:cs typeface="Georgia"/>
                <a:sym typeface="Georgia"/>
              </a:rPr>
              <a:t>Photo Source: BRAC IED photo achieves</a:t>
            </a:r>
            <a:endParaRPr sz="1000"/>
          </a:p>
        </p:txBody>
      </p:sp>
      <p:sp>
        <p:nvSpPr>
          <p:cNvPr id="53" name="Google Shape;5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eb45493aec_0_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g2eb45493aec_0_1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005739b90e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005739b90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eb45493aec_0_1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g2eb45493aec_0_1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400">
                <a:solidFill>
                  <a:schemeClr val="dk1"/>
                </a:solidFill>
                <a:latin typeface="Georgia"/>
                <a:ea typeface="Georgia"/>
                <a:cs typeface="Georgia"/>
                <a:sym typeface="Georgia"/>
              </a:rPr>
              <a:t>Pictures of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eb45493aec_0_2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2eb45493aec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eb3ff6b7c2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g2eb3ff6b7c2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f068370209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2f068370209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eb3ff6b7c2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g2eb3ff6b7c2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 name="Google Shape;6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 name="Google Shape;7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76e74a7b89_1_2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g276e74a7b89_1_2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eb45493aec_0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2eb45493aec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eb45493aec_0_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2eb45493aec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eb45493aec_0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g2eb45493aec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eb45493aec_0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2eb45493aec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eb45493aec_0_1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2eb45493aec_0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g276e74a7b89_1_170"/>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2" name="Google Shape;12;g276e74a7b89_1_170"/>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3" name="Google Shape;13;g276e74a7b89_1_17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g276e74a7b89_1_205"/>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47" name="Google Shape;47;g276e74a7b89_1_205"/>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48" name="Google Shape;48;g276e74a7b89_1_20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g276e74a7b89_1_20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g276e74a7b89_1_174"/>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6" name="Google Shape;16;g276e74a7b89_1_17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g276e74a7b89_1_17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9" name="Google Shape;19;g276e74a7b89_1_177"/>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20" name="Google Shape;20;g276e74a7b89_1_1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g276e74a7b89_1_18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3" name="Google Shape;23;g276e74a7b89_1_181"/>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4" name="Google Shape;24;g276e74a7b89_1_181"/>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5" name="Google Shape;25;g276e74a7b89_1_1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g276e74a7b89_1_18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8" name="Google Shape;28;g276e74a7b89_1_18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g276e74a7b89_1_189"/>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31" name="Google Shape;31;g276e74a7b89_1_189"/>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2" name="Google Shape;32;g276e74a7b89_1_18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g276e74a7b89_1_193"/>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35" name="Google Shape;35;g276e74a7b89_1_19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g276e74a7b89_1_196"/>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g276e74a7b89_1_196"/>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39" name="Google Shape;39;g276e74a7b89_1_196"/>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0" name="Google Shape;40;g276e74a7b89_1_196"/>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41" name="Google Shape;41;g276e74a7b89_1_19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g276e74a7b89_1_202"/>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44" name="Google Shape;44;g276e74a7b89_1_20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DAA530"/>
        </a:solidFill>
      </p:bgPr>
    </p:bg>
    <p:spTree>
      <p:nvGrpSpPr>
        <p:cNvPr id="5" name="Shape 5"/>
        <p:cNvGrpSpPr/>
        <p:nvPr/>
      </p:nvGrpSpPr>
      <p:grpSpPr>
        <a:xfrm>
          <a:off x="0" y="0"/>
          <a:ext cx="0" cy="0"/>
          <a:chOff x="0" y="0"/>
          <a:chExt cx="0" cy="0"/>
        </a:xfrm>
      </p:grpSpPr>
      <p:sp>
        <p:nvSpPr>
          <p:cNvPr id="6" name="Google Shape;6;g276e74a7b89_1_16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7" name="Google Shape;7;g276e74a7b89_1_166"/>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8" name="Google Shape;8;g276e74a7b89_1_16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9" name="Google Shape;9;g276e74a7b89_1_166"/>
          <p:cNvPicPr preferRelativeResize="0"/>
          <p:nvPr/>
        </p:nvPicPr>
        <p:blipFill rotWithShape="1">
          <a:blip r:embed="rId1">
            <a:alphaModFix/>
          </a:blip>
          <a:srcRect b="0" l="0" r="0" t="0"/>
          <a:stretch/>
        </p:blipFill>
        <p:spPr>
          <a:xfrm>
            <a:off x="2771" y="0"/>
            <a:ext cx="12186459"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hyperlink" Target="http://drive.google.com/file/d/1bTtadgb7GtaKQnVzwK3Ebctx7PPKilMn/view" TargetMode="External"/><Relationship Id="rId5"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hyperlink" Target="https://youtu.be/RJO4wi2fid8"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www.unicef.org/media/97376/file/1-2-CCD-Introduction-English.pdf" TargetMode="External"/><Relationship Id="rId4" Type="http://schemas.openxmlformats.org/officeDocument/2006/relationships/hyperlink" Target="https://doi.org/10.33682/u72g-v5me" TargetMode="External"/><Relationship Id="rId9" Type="http://schemas.openxmlformats.org/officeDocument/2006/relationships/hyperlink" Target="https://www.unicef.org/lac/media/8561/file/Participant%20Manual.pdf" TargetMode="External"/><Relationship Id="rId5" Type="http://schemas.openxmlformats.org/officeDocument/2006/relationships/hyperlink" Target="https://www.taylorfrancis.com/chapters/oa-edit/10.4324/9781003415213-4/pashe-achhi-erum-mariam-jahanara-ahmad?context=ubx&amp;refId=7a92f01b-e3a0-46b1-a8f6-6eb785294669" TargetMode="External"/><Relationship Id="rId6" Type="http://schemas.openxmlformats.org/officeDocument/2006/relationships/hyperlink" Target="https://www.savethechildren.org/content/dam/global/reports/education-and-child-protection/heart.pdf" TargetMode="External"/><Relationship Id="rId7" Type="http://schemas.openxmlformats.org/officeDocument/2006/relationships/hyperlink" Target="https://doi.org/10.6084/m9.figshare.25995928.v2" TargetMode="External"/><Relationship Id="rId8" Type="http://schemas.openxmlformats.org/officeDocument/2006/relationships/hyperlink" Target="https://www.unicef.org/lac/en/stories/growing-and-learning-through-pla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www.unicef.org/media/97376/file/1-2-CCD-Introduction-English.pdf" TargetMode="External"/><Relationship Id="rId4" Type="http://schemas.openxmlformats.org/officeDocument/2006/relationships/hyperlink" Target="https://image.savethechildren.org/heart:-healing-and-education-through-the-arts-ch11043673.pdf/x47120x0esut4kcpyw44yofrtn247588.pdf" TargetMode="External"/><Relationship Id="rId5" Type="http://schemas.openxmlformats.org/officeDocument/2006/relationships/hyperlink" Target="https://www.unicef.org/media/97376/file/1-2-CCD-Introduction-English.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jp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www.youtube.com/watch?v=ZoF4LHisXMI" TargetMode="External"/><Relationship Id="rId4" Type="http://schemas.openxmlformats.org/officeDocument/2006/relationships/hyperlink" Target="https://www.youtube.com/watch?v=ZoF4LHisXMI" TargetMode="External"/><Relationship Id="rId5"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4.jpg"/><Relationship Id="rId5" Type="http://schemas.openxmlformats.org/officeDocument/2006/relationships/hyperlink" Target="https://sesameworkshop.org/play-to-learn-program/humanitarian-play-lab/"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
          <p:cNvSpPr/>
          <p:nvPr/>
        </p:nvSpPr>
        <p:spPr>
          <a:xfrm>
            <a:off x="0" y="1255050"/>
            <a:ext cx="5574300" cy="5619900"/>
          </a:xfrm>
          <a:prstGeom prst="rect">
            <a:avLst/>
          </a:prstGeom>
          <a:solidFill>
            <a:srgbClr val="7D40C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56" name="Google Shape;56;p1"/>
          <p:cNvPicPr preferRelativeResize="0"/>
          <p:nvPr/>
        </p:nvPicPr>
        <p:blipFill rotWithShape="1">
          <a:blip r:embed="rId3">
            <a:alphaModFix/>
          </a:blip>
          <a:srcRect b="10352" l="16559" r="29163" t="15220"/>
          <a:stretch/>
        </p:blipFill>
        <p:spPr>
          <a:xfrm>
            <a:off x="5574300" y="1255000"/>
            <a:ext cx="6617498" cy="5619849"/>
          </a:xfrm>
          <a:prstGeom prst="rect">
            <a:avLst/>
          </a:prstGeom>
          <a:noFill/>
          <a:ln>
            <a:noFill/>
          </a:ln>
        </p:spPr>
      </p:pic>
      <p:sp>
        <p:nvSpPr>
          <p:cNvPr id="57" name="Google Shape;57;p1"/>
          <p:cNvSpPr/>
          <p:nvPr/>
        </p:nvSpPr>
        <p:spPr>
          <a:xfrm>
            <a:off x="630071" y="1690394"/>
            <a:ext cx="1258500" cy="1954800"/>
          </a:xfrm>
          <a:prstGeom prst="rect">
            <a:avLst/>
          </a:prstGeom>
          <a:solidFill>
            <a:srgbClr val="DAA53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descr="presentation_title" id="58" name="Google Shape;58;p1"/>
          <p:cNvSpPr txBox="1"/>
          <p:nvPr>
            <p:ph type="ctrTitle"/>
          </p:nvPr>
        </p:nvSpPr>
        <p:spPr>
          <a:xfrm>
            <a:off x="805679" y="1255004"/>
            <a:ext cx="1258500" cy="1854000"/>
          </a:xfrm>
          <a:prstGeom prst="rect">
            <a:avLst/>
          </a:prstGeom>
          <a:noFill/>
          <a:ln>
            <a:noFill/>
          </a:ln>
        </p:spPr>
        <p:txBody>
          <a:bodyPr anchorCtr="0" anchor="ctr" bIns="91425" lIns="0" spcFirstLastPara="1" rIns="0" wrap="square" tIns="91425">
            <a:noAutofit/>
          </a:bodyPr>
          <a:lstStyle/>
          <a:p>
            <a:pPr indent="0" lvl="0" marL="0" rtl="0" algn="l">
              <a:lnSpc>
                <a:spcPct val="75000"/>
              </a:lnSpc>
              <a:spcBef>
                <a:spcPts val="0"/>
              </a:spcBef>
              <a:spcAft>
                <a:spcPts val="0"/>
              </a:spcAft>
              <a:buClr>
                <a:schemeClr val="lt1"/>
              </a:buClr>
              <a:buSzPts val="5200"/>
              <a:buFont typeface="Georgia"/>
              <a:buNone/>
            </a:pPr>
            <a:r>
              <a:rPr lang="en-US" sz="3700">
                <a:solidFill>
                  <a:schemeClr val="lt1"/>
                </a:solidFill>
                <a:latin typeface="Georgia"/>
                <a:ea typeface="Georgia"/>
                <a:cs typeface="Georgia"/>
                <a:sym typeface="Georgia"/>
              </a:rPr>
              <a:t>Day</a:t>
            </a:r>
            <a:endParaRPr sz="3700">
              <a:solidFill>
                <a:schemeClr val="lt1"/>
              </a:solidFill>
              <a:latin typeface="Georgia"/>
              <a:ea typeface="Georgia"/>
              <a:cs typeface="Georgia"/>
              <a:sym typeface="Georgia"/>
            </a:endParaRPr>
          </a:p>
        </p:txBody>
      </p:sp>
      <p:sp>
        <p:nvSpPr>
          <p:cNvPr id="59" name="Google Shape;59;p1"/>
          <p:cNvSpPr txBox="1"/>
          <p:nvPr/>
        </p:nvSpPr>
        <p:spPr>
          <a:xfrm>
            <a:off x="805679" y="1973440"/>
            <a:ext cx="726600" cy="163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0"/>
              <a:buFont typeface="Arial"/>
              <a:buNone/>
            </a:pPr>
            <a:r>
              <a:rPr b="1" i="0" lang="en-US" sz="10000" u="none" cap="none" strike="noStrike">
                <a:solidFill>
                  <a:schemeClr val="lt1"/>
                </a:solidFill>
                <a:latin typeface="Georgia"/>
                <a:ea typeface="Georgia"/>
                <a:cs typeface="Georgia"/>
                <a:sym typeface="Georgia"/>
              </a:rPr>
              <a:t>7</a:t>
            </a:r>
            <a:endParaRPr b="1" i="0" sz="10000" u="none" cap="none" strike="noStrike">
              <a:solidFill>
                <a:schemeClr val="lt1"/>
              </a:solidFill>
              <a:latin typeface="Georgia"/>
              <a:ea typeface="Georgia"/>
              <a:cs typeface="Georgia"/>
              <a:sym typeface="Georgia"/>
            </a:endParaRPr>
          </a:p>
        </p:txBody>
      </p:sp>
      <p:sp>
        <p:nvSpPr>
          <p:cNvPr id="60" name="Google Shape;60;p1"/>
          <p:cNvSpPr txBox="1"/>
          <p:nvPr/>
        </p:nvSpPr>
        <p:spPr>
          <a:xfrm>
            <a:off x="563000" y="3940450"/>
            <a:ext cx="4574700" cy="261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4100" u="none" cap="none" strike="noStrike">
                <a:solidFill>
                  <a:schemeClr val="lt1"/>
                </a:solidFill>
                <a:latin typeface="Georgia"/>
                <a:ea typeface="Georgia"/>
                <a:cs typeface="Georgia"/>
                <a:sym typeface="Georgia"/>
              </a:rPr>
              <a:t>Play-Based ECD Models across </a:t>
            </a:r>
            <a:endParaRPr b="1" i="0" sz="41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1" i="0" lang="en-US" sz="4100" u="none" cap="none" strike="noStrike">
                <a:solidFill>
                  <a:schemeClr val="lt1"/>
                </a:solidFill>
                <a:latin typeface="Georgia"/>
                <a:ea typeface="Georgia"/>
                <a:cs typeface="Georgia"/>
                <a:sym typeface="Georgia"/>
              </a:rPr>
              <a:t>Humanitarian Settings</a:t>
            </a:r>
            <a:endParaRPr b="1" i="0" sz="4100" u="none" cap="none" strike="noStrike">
              <a:solidFill>
                <a:schemeClr val="lt1"/>
              </a:solidFill>
              <a:latin typeface="Georgia"/>
              <a:ea typeface="Georgia"/>
              <a:cs typeface="Georgia"/>
              <a:sym typeface="Georgia"/>
            </a:endParaRPr>
          </a:p>
        </p:txBody>
      </p:sp>
      <p:pic>
        <p:nvPicPr>
          <p:cNvPr id="61" name="Google Shape;61;p1"/>
          <p:cNvPicPr preferRelativeResize="0"/>
          <p:nvPr/>
        </p:nvPicPr>
        <p:blipFill rotWithShape="1">
          <a:blip r:embed="rId4">
            <a:alphaModFix/>
          </a:blip>
          <a:srcRect b="0" l="0" r="0" t="0"/>
          <a:stretch/>
        </p:blipFill>
        <p:spPr>
          <a:xfrm>
            <a:off x="302050" y="23525"/>
            <a:ext cx="2322114" cy="1142250"/>
          </a:xfrm>
          <a:prstGeom prst="rect">
            <a:avLst/>
          </a:prstGeom>
          <a:noFill/>
          <a:ln>
            <a:noFill/>
          </a:ln>
        </p:spPr>
      </p:pic>
      <p:pic>
        <p:nvPicPr>
          <p:cNvPr descr="BRAC: Creating opportunities for people to realise potential" id="62" name="Google Shape;62;p1"/>
          <p:cNvPicPr preferRelativeResize="0"/>
          <p:nvPr/>
        </p:nvPicPr>
        <p:blipFill rotWithShape="1">
          <a:blip r:embed="rId5">
            <a:alphaModFix/>
          </a:blip>
          <a:srcRect b="0" l="0" r="0" t="0"/>
          <a:stretch/>
        </p:blipFill>
        <p:spPr>
          <a:xfrm>
            <a:off x="2988851" y="275093"/>
            <a:ext cx="1468535" cy="732036"/>
          </a:xfrm>
          <a:prstGeom prst="rect">
            <a:avLst/>
          </a:prstGeom>
          <a:noFill/>
          <a:ln>
            <a:noFill/>
          </a:ln>
        </p:spPr>
      </p:pic>
      <p:pic>
        <p:nvPicPr>
          <p:cNvPr descr="A close up of a logo&#10;&#10;Description automatically generated" id="63" name="Google Shape;63;p1"/>
          <p:cNvPicPr preferRelativeResize="0"/>
          <p:nvPr/>
        </p:nvPicPr>
        <p:blipFill rotWithShape="1">
          <a:blip r:embed="rId6">
            <a:alphaModFix/>
          </a:blip>
          <a:srcRect b="0" l="0" r="0" t="0"/>
          <a:stretch/>
        </p:blipFill>
        <p:spPr>
          <a:xfrm>
            <a:off x="8574908" y="166284"/>
            <a:ext cx="3428870" cy="9994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2eb45493aec_0_114"/>
          <p:cNvSpPr/>
          <p:nvPr/>
        </p:nvSpPr>
        <p:spPr>
          <a:xfrm>
            <a:off x="0" y="0"/>
            <a:ext cx="12192000" cy="6858000"/>
          </a:xfrm>
          <a:prstGeom prst="rect">
            <a:avLst/>
          </a:prstGeom>
          <a:solidFill>
            <a:srgbClr val="D853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3" name="Google Shape;163;g2eb45493aec_0_114"/>
          <p:cNvSpPr txBox="1"/>
          <p:nvPr/>
        </p:nvSpPr>
        <p:spPr>
          <a:xfrm>
            <a:off x="2818342" y="415634"/>
            <a:ext cx="68025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0" i="0" lang="en-US" sz="2700" u="none" cap="none" strike="noStrike">
                <a:solidFill>
                  <a:schemeClr val="lt1"/>
                </a:solidFill>
                <a:latin typeface="Georgia"/>
                <a:ea typeface="Georgia"/>
                <a:cs typeface="Georgia"/>
                <a:sym typeface="Georgia"/>
              </a:rPr>
              <a:t>Let’s hear more about BRAC Humanitarian Play Lab model from an expert</a:t>
            </a:r>
            <a:endParaRPr b="0" i="0" sz="2700" u="none" cap="none" strike="noStrike">
              <a:solidFill>
                <a:schemeClr val="lt1"/>
              </a:solidFill>
              <a:latin typeface="Georgia"/>
              <a:ea typeface="Georgia"/>
              <a:cs typeface="Georgia"/>
              <a:sym typeface="Georgia"/>
            </a:endParaRPr>
          </a:p>
        </p:txBody>
      </p:sp>
      <p:pic>
        <p:nvPicPr>
          <p:cNvPr descr="A close up of a logo&#10;&#10;Description automatically generated" id="164" name="Google Shape;164;g2eb45493aec_0_114"/>
          <p:cNvPicPr preferRelativeResize="0"/>
          <p:nvPr/>
        </p:nvPicPr>
        <p:blipFill rotWithShape="1">
          <a:blip r:embed="rId3">
            <a:alphaModFix/>
          </a:blip>
          <a:srcRect b="55517" l="-2832" r="49697" t="-1177"/>
          <a:stretch/>
        </p:blipFill>
        <p:spPr>
          <a:xfrm>
            <a:off x="9172075" y="4263000"/>
            <a:ext cx="3019925" cy="2595000"/>
          </a:xfrm>
          <a:prstGeom prst="rect">
            <a:avLst/>
          </a:prstGeom>
          <a:noFill/>
          <a:ln>
            <a:noFill/>
          </a:ln>
        </p:spPr>
      </p:pic>
      <p:pic>
        <p:nvPicPr>
          <p:cNvPr descr="A close up of a logo&#10;&#10;Description automatically generated" id="165" name="Google Shape;165;g2eb45493aec_0_114"/>
          <p:cNvPicPr preferRelativeResize="0"/>
          <p:nvPr/>
        </p:nvPicPr>
        <p:blipFill rotWithShape="1">
          <a:blip r:embed="rId3">
            <a:alphaModFix/>
          </a:blip>
          <a:srcRect b="0" l="47553" r="0" t="46753"/>
          <a:stretch/>
        </p:blipFill>
        <p:spPr>
          <a:xfrm>
            <a:off x="0" y="0"/>
            <a:ext cx="2980700" cy="3026200"/>
          </a:xfrm>
          <a:prstGeom prst="rect">
            <a:avLst/>
          </a:prstGeom>
          <a:noFill/>
          <a:ln>
            <a:noFill/>
          </a:ln>
        </p:spPr>
      </p:pic>
      <p:pic>
        <p:nvPicPr>
          <p:cNvPr id="166" name="Google Shape;166;g2eb45493aec_0_114" title="Nadya Apa Interview.mp4">
            <a:hlinkClick r:id="rId4"/>
          </p:cNvPr>
          <p:cNvPicPr preferRelativeResize="0"/>
          <p:nvPr/>
        </p:nvPicPr>
        <p:blipFill rotWithShape="1">
          <a:blip r:embed="rId5">
            <a:alphaModFix/>
          </a:blip>
          <a:srcRect b="0" l="0" r="0" t="0"/>
          <a:stretch/>
        </p:blipFill>
        <p:spPr>
          <a:xfrm>
            <a:off x="2095588" y="1502500"/>
            <a:ext cx="8248027" cy="46395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3005739b90e_1_0"/>
          <p:cNvSpPr/>
          <p:nvPr/>
        </p:nvSpPr>
        <p:spPr>
          <a:xfrm>
            <a:off x="309975" y="283575"/>
            <a:ext cx="6173100" cy="59112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2" name="Google Shape;172;g3005739b90e_1_0"/>
          <p:cNvSpPr txBox="1"/>
          <p:nvPr/>
        </p:nvSpPr>
        <p:spPr>
          <a:xfrm>
            <a:off x="309975" y="410700"/>
            <a:ext cx="11460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solidFill>
                <a:schemeClr val="dk2"/>
              </a:solidFill>
            </a:endParaRPr>
          </a:p>
        </p:txBody>
      </p:sp>
      <p:pic>
        <p:nvPicPr>
          <p:cNvPr id="173" name="Google Shape;173;g3005739b90e_1_0"/>
          <p:cNvPicPr preferRelativeResize="0"/>
          <p:nvPr/>
        </p:nvPicPr>
        <p:blipFill rotWithShape="1">
          <a:blip r:embed="rId3">
            <a:alphaModFix/>
          </a:blip>
          <a:srcRect b="2752" l="7029" r="6606" t="0"/>
          <a:stretch/>
        </p:blipFill>
        <p:spPr>
          <a:xfrm>
            <a:off x="6684125" y="283675"/>
            <a:ext cx="5249627" cy="5911200"/>
          </a:xfrm>
          <a:prstGeom prst="rect">
            <a:avLst/>
          </a:prstGeom>
          <a:noFill/>
          <a:ln>
            <a:noFill/>
          </a:ln>
        </p:spPr>
      </p:pic>
      <p:sp>
        <p:nvSpPr>
          <p:cNvPr id="174" name="Google Shape;174;g3005739b90e_1_0"/>
          <p:cNvSpPr/>
          <p:nvPr/>
        </p:nvSpPr>
        <p:spPr>
          <a:xfrm>
            <a:off x="309975" y="6349350"/>
            <a:ext cx="11623800" cy="369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5" name="Google Shape;175;g3005739b90e_1_0"/>
          <p:cNvSpPr txBox="1"/>
          <p:nvPr/>
        </p:nvSpPr>
        <p:spPr>
          <a:xfrm>
            <a:off x="769562" y="6380093"/>
            <a:ext cx="3862200" cy="292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US" sz="1300">
                <a:solidFill>
                  <a:srgbClr val="FFFFFF"/>
                </a:solidFill>
                <a:latin typeface="Georgia"/>
                <a:ea typeface="Georgia"/>
                <a:cs typeface="Georgia"/>
                <a:sym typeface="Georgia"/>
              </a:rPr>
              <a:t>Photo source:</a:t>
            </a:r>
            <a:r>
              <a:rPr lang="en-US" sz="1300">
                <a:solidFill>
                  <a:srgbClr val="FFFFFF"/>
                </a:solidFill>
                <a:latin typeface="Georgia"/>
                <a:ea typeface="Georgia"/>
                <a:cs typeface="Georgia"/>
                <a:sym typeface="Georgia"/>
              </a:rPr>
              <a:t> BRAC IED photo achieves</a:t>
            </a:r>
            <a:endParaRPr sz="1300">
              <a:solidFill>
                <a:srgbClr val="FFFFFF"/>
              </a:solidFill>
              <a:latin typeface="Georgia"/>
              <a:ea typeface="Georgia"/>
              <a:cs typeface="Georgia"/>
              <a:sym typeface="Georgia"/>
            </a:endParaRPr>
          </a:p>
        </p:txBody>
      </p:sp>
      <p:cxnSp>
        <p:nvCxnSpPr>
          <p:cNvPr id="176" name="Google Shape;176;g3005739b90e_1_0"/>
          <p:cNvCxnSpPr/>
          <p:nvPr/>
        </p:nvCxnSpPr>
        <p:spPr>
          <a:xfrm>
            <a:off x="713050" y="6348900"/>
            <a:ext cx="0" cy="370200"/>
          </a:xfrm>
          <a:prstGeom prst="straightConnector1">
            <a:avLst/>
          </a:prstGeom>
          <a:noFill/>
          <a:ln cap="flat" cmpd="sng" w="38100">
            <a:solidFill>
              <a:srgbClr val="FFFFFF"/>
            </a:solidFill>
            <a:prstDash val="solid"/>
            <a:round/>
            <a:headEnd len="med" w="med" type="none"/>
            <a:tailEnd len="med" w="med" type="none"/>
          </a:ln>
        </p:spPr>
      </p:cxnSp>
      <p:sp>
        <p:nvSpPr>
          <p:cNvPr id="177" name="Google Shape;177;g3005739b90e_1_0"/>
          <p:cNvSpPr txBox="1"/>
          <p:nvPr/>
        </p:nvSpPr>
        <p:spPr>
          <a:xfrm>
            <a:off x="462375" y="436075"/>
            <a:ext cx="56817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latin typeface="Georgia"/>
                <a:ea typeface="Georgia"/>
                <a:cs typeface="Georgia"/>
                <a:sym typeface="Georgia"/>
              </a:rPr>
              <a:t>BRAC HPL Model: </a:t>
            </a:r>
            <a:r>
              <a:rPr lang="en-US" sz="2800">
                <a:latin typeface="Georgia"/>
                <a:ea typeface="Georgia"/>
                <a:cs typeface="Georgia"/>
                <a:sym typeface="Georgia"/>
              </a:rPr>
              <a:t>0-3y Mother-Child Dyad (Home-based) Characteristics of the Model</a:t>
            </a:r>
            <a:endParaRPr sz="2800">
              <a:latin typeface="Georgia"/>
              <a:ea typeface="Georgia"/>
              <a:cs typeface="Georgia"/>
              <a:sym typeface="Georgia"/>
            </a:endParaRPr>
          </a:p>
        </p:txBody>
      </p:sp>
      <p:sp>
        <p:nvSpPr>
          <p:cNvPr id="178" name="Google Shape;178;g3005739b90e_1_0"/>
          <p:cNvSpPr txBox="1"/>
          <p:nvPr/>
        </p:nvSpPr>
        <p:spPr>
          <a:xfrm>
            <a:off x="462375" y="1920925"/>
            <a:ext cx="5715600" cy="4058400"/>
          </a:xfrm>
          <a:prstGeom prst="rect">
            <a:avLst/>
          </a:prstGeom>
          <a:noFill/>
          <a:ln>
            <a:noFill/>
          </a:ln>
        </p:spPr>
        <p:txBody>
          <a:bodyPr anchorCtr="0" anchor="t" bIns="91425" lIns="91425" spcFirstLastPara="1" rIns="91425" wrap="square" tIns="91425">
            <a:spAutoFit/>
          </a:bodyPr>
          <a:lstStyle/>
          <a:p>
            <a:pPr indent="-323850" lvl="0" marL="457200" rtl="0" algn="l">
              <a:spcBef>
                <a:spcPts val="1000"/>
              </a:spcBef>
              <a:spcAft>
                <a:spcPts val="0"/>
              </a:spcAft>
              <a:buSzPts val="1500"/>
              <a:buChar char="●"/>
            </a:pPr>
            <a:r>
              <a:rPr lang="en-US" sz="1500"/>
              <a:t>A group session model that focuses on ensuring child and mother’s well-being and by extension their families</a:t>
            </a:r>
            <a:endParaRPr sz="1500"/>
          </a:p>
          <a:p>
            <a:pPr indent="-323850" lvl="0" marL="457200" rtl="0" algn="l">
              <a:spcBef>
                <a:spcPts val="1000"/>
              </a:spcBef>
              <a:spcAft>
                <a:spcPts val="0"/>
              </a:spcAft>
              <a:buSzPts val="1500"/>
              <a:buChar char="●"/>
            </a:pPr>
            <a:r>
              <a:rPr lang="en-US" sz="1500"/>
              <a:t>The model is a community based program which is facilitated my Rohingya Mother Volunteers supported by Paracounsellors</a:t>
            </a:r>
            <a:endParaRPr sz="1500"/>
          </a:p>
          <a:p>
            <a:pPr indent="-323850" lvl="0" marL="457200" rtl="0" algn="l">
              <a:spcBef>
                <a:spcPts val="1000"/>
              </a:spcBef>
              <a:spcAft>
                <a:spcPts val="0"/>
              </a:spcAft>
              <a:buSzPts val="1500"/>
              <a:buChar char="●"/>
            </a:pPr>
            <a:r>
              <a:rPr lang="en-US" sz="1500"/>
              <a:t>The model helps to raise awareness and enrich mothers’ understanding of healthy child development</a:t>
            </a:r>
            <a:endParaRPr sz="1500"/>
          </a:p>
          <a:p>
            <a:pPr indent="-323850" lvl="0" marL="457200" rtl="0" algn="l">
              <a:spcBef>
                <a:spcPts val="1000"/>
              </a:spcBef>
              <a:spcAft>
                <a:spcPts val="0"/>
              </a:spcAft>
              <a:buSzPts val="1500"/>
              <a:buChar char="●"/>
            </a:pPr>
            <a:r>
              <a:rPr lang="en-US" sz="1500"/>
              <a:t>It promotes the application of appropriate child rearing cultural practices which support healthy child development</a:t>
            </a:r>
            <a:endParaRPr sz="1500"/>
          </a:p>
          <a:p>
            <a:pPr indent="-323850" lvl="0" marL="457200" rtl="0" algn="l">
              <a:spcBef>
                <a:spcPts val="1000"/>
              </a:spcBef>
              <a:spcAft>
                <a:spcPts val="0"/>
              </a:spcAft>
              <a:buSzPts val="1500"/>
              <a:buChar char="●"/>
            </a:pPr>
            <a:r>
              <a:rPr lang="en-US" sz="1500"/>
              <a:t>Play is an integral part of this model. The model facilitates mothers’ understanding of the importance of play in child development</a:t>
            </a:r>
            <a:endParaRPr sz="1500"/>
          </a:p>
          <a:p>
            <a:pPr indent="-323850" lvl="0" marL="457200" rtl="0" algn="l">
              <a:spcBef>
                <a:spcPts val="1000"/>
              </a:spcBef>
              <a:spcAft>
                <a:spcPts val="0"/>
              </a:spcAft>
              <a:buSzPts val="1500"/>
              <a:buChar char="●"/>
            </a:pPr>
            <a:r>
              <a:rPr lang="en-US" sz="1500"/>
              <a:t>The model creates an enabling environment for the mothers and encourages experiential learning</a:t>
            </a:r>
            <a:endParaRPr sz="15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2eb45493aec_0_163"/>
          <p:cNvSpPr/>
          <p:nvPr/>
        </p:nvSpPr>
        <p:spPr>
          <a:xfrm>
            <a:off x="186825" y="152950"/>
            <a:ext cx="6614400" cy="6077400"/>
          </a:xfrm>
          <a:prstGeom prst="rect">
            <a:avLst/>
          </a:prstGeom>
          <a:solidFill>
            <a:srgbClr val="00AD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4" name="Google Shape;184;g2eb45493aec_0_163"/>
          <p:cNvSpPr txBox="1"/>
          <p:nvPr/>
        </p:nvSpPr>
        <p:spPr>
          <a:xfrm>
            <a:off x="285525" y="280650"/>
            <a:ext cx="6439500" cy="564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2600" u="none" cap="none" strike="noStrike">
                <a:solidFill>
                  <a:schemeClr val="lt1"/>
                </a:solidFill>
                <a:latin typeface="Georgia"/>
                <a:ea typeface="Georgia"/>
                <a:cs typeface="Georgia"/>
                <a:sym typeface="Georgia"/>
              </a:rPr>
              <a:t>Characteristics of the Fathers</a:t>
            </a:r>
            <a:r>
              <a:rPr b="1" lang="en-US" sz="2600">
                <a:solidFill>
                  <a:schemeClr val="lt1"/>
                </a:solidFill>
                <a:latin typeface="Georgia"/>
                <a:ea typeface="Georgia"/>
                <a:cs typeface="Georgia"/>
                <a:sym typeface="Georgia"/>
              </a:rPr>
              <a:t>’</a:t>
            </a:r>
            <a:r>
              <a:rPr b="1" i="0" lang="en-US" sz="2600" u="none" cap="none" strike="noStrike">
                <a:solidFill>
                  <a:schemeClr val="lt1"/>
                </a:solidFill>
                <a:latin typeface="Georgia"/>
                <a:ea typeface="Georgia"/>
                <a:cs typeface="Georgia"/>
                <a:sym typeface="Georgia"/>
              </a:rPr>
              <a:t> Engagement Model</a:t>
            </a:r>
            <a:endParaRPr b="1" i="0" sz="2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1" i="0" sz="2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1" i="0" sz="4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500" u="none" cap="none" strike="noStrike">
              <a:solidFill>
                <a:schemeClr val="lt1"/>
              </a:solidFill>
              <a:latin typeface="Georgia"/>
              <a:ea typeface="Georgia"/>
              <a:cs typeface="Georgia"/>
              <a:sym typeface="Georgia"/>
            </a:endParaRPr>
          </a:p>
          <a:p>
            <a:pPr indent="-323850" lvl="0" marL="457200" marR="0" rtl="0" algn="l">
              <a:lnSpc>
                <a:spcPct val="115000"/>
              </a:lnSpc>
              <a:spcBef>
                <a:spcPts val="0"/>
              </a:spcBef>
              <a:spcAft>
                <a:spcPts val="0"/>
              </a:spcAft>
              <a:buClr>
                <a:schemeClr val="lt1"/>
              </a:buClr>
              <a:buSzPts val="1500"/>
              <a:buFont typeface="Georgia"/>
              <a:buChar char="●"/>
            </a:pPr>
            <a:r>
              <a:rPr b="0" i="0" lang="en-US" sz="1500" u="none" cap="none" strike="noStrike">
                <a:solidFill>
                  <a:schemeClr val="lt1"/>
                </a:solidFill>
                <a:latin typeface="Georgia"/>
                <a:ea typeface="Georgia"/>
                <a:cs typeface="Georgia"/>
                <a:sym typeface="Georgia"/>
              </a:rPr>
              <a:t>A study examining Rohingya men's emotional regulation, self-care routines, and mental health revealed that fathers prioritize family unity and meaningful time with their children</a:t>
            </a:r>
            <a:endParaRPr b="0" i="0" sz="1500" u="none" cap="none" strike="noStrike">
              <a:solidFill>
                <a:schemeClr val="lt1"/>
              </a:solidFill>
              <a:latin typeface="Georgia"/>
              <a:ea typeface="Georgia"/>
              <a:cs typeface="Georgia"/>
              <a:sym typeface="Georgia"/>
            </a:endParaRPr>
          </a:p>
          <a:p>
            <a:pPr indent="-323850" lvl="0" marL="457200" marR="0" rtl="0" algn="l">
              <a:lnSpc>
                <a:spcPct val="115000"/>
              </a:lnSpc>
              <a:spcBef>
                <a:spcPts val="0"/>
              </a:spcBef>
              <a:spcAft>
                <a:spcPts val="0"/>
              </a:spcAft>
              <a:buClr>
                <a:schemeClr val="lt1"/>
              </a:buClr>
              <a:buSzPts val="1500"/>
              <a:buFont typeface="Georgia"/>
              <a:buChar char="●"/>
            </a:pPr>
            <a:r>
              <a:rPr b="0" i="0" lang="en-US" sz="1500" u="none" cap="none" strike="noStrike">
                <a:solidFill>
                  <a:schemeClr val="lt1"/>
                </a:solidFill>
                <a:latin typeface="Georgia"/>
                <a:ea typeface="Georgia"/>
                <a:cs typeface="Georgia"/>
                <a:sym typeface="Georgia"/>
              </a:rPr>
              <a:t>Promoting fathers’ wellbeing by improving emotional literacy and encourage to develop healthy relationship among the family member and practicing responsive caregiving to promote nurturing the child and positive parenting are the core of this model</a:t>
            </a:r>
            <a:endParaRPr b="0" i="0" sz="1500" u="none" cap="none" strike="noStrike">
              <a:solidFill>
                <a:schemeClr val="lt1"/>
              </a:solidFill>
              <a:latin typeface="Georgia"/>
              <a:ea typeface="Georgia"/>
              <a:cs typeface="Georgia"/>
              <a:sym typeface="Georgia"/>
            </a:endParaRPr>
          </a:p>
          <a:p>
            <a:pPr indent="-323850" lvl="0" marL="457200" marR="0" rtl="0" algn="l">
              <a:lnSpc>
                <a:spcPct val="115000"/>
              </a:lnSpc>
              <a:spcBef>
                <a:spcPts val="0"/>
              </a:spcBef>
              <a:spcAft>
                <a:spcPts val="0"/>
              </a:spcAft>
              <a:buClr>
                <a:schemeClr val="lt1"/>
              </a:buClr>
              <a:buSzPts val="1500"/>
              <a:buFont typeface="Georgia"/>
              <a:buChar char="●"/>
            </a:pPr>
            <a:r>
              <a:rPr b="0" i="0" lang="en-US" sz="1500" u="none" cap="none" strike="noStrike">
                <a:solidFill>
                  <a:schemeClr val="lt1"/>
                </a:solidFill>
                <a:latin typeface="Georgia"/>
                <a:ea typeface="Georgia"/>
                <a:cs typeface="Georgia"/>
                <a:sym typeface="Georgia"/>
              </a:rPr>
              <a:t>The Fathers’ Engagement Model is co-created with the community, an extension of the HPL model for the duration of six months </a:t>
            </a:r>
            <a:endParaRPr b="0" i="0" sz="1500" u="none" cap="none" strike="noStrike">
              <a:solidFill>
                <a:schemeClr val="lt1"/>
              </a:solidFill>
              <a:latin typeface="Georgia"/>
              <a:ea typeface="Georgia"/>
              <a:cs typeface="Georgia"/>
              <a:sym typeface="Georgia"/>
            </a:endParaRPr>
          </a:p>
          <a:p>
            <a:pPr indent="-323850" lvl="0" marL="457200" marR="0" rtl="0" algn="l">
              <a:lnSpc>
                <a:spcPct val="115000"/>
              </a:lnSpc>
              <a:spcBef>
                <a:spcPts val="0"/>
              </a:spcBef>
              <a:spcAft>
                <a:spcPts val="0"/>
              </a:spcAft>
              <a:buClr>
                <a:schemeClr val="lt1"/>
              </a:buClr>
              <a:buSzPts val="1500"/>
              <a:buFont typeface="Georgia"/>
              <a:buChar char="●"/>
            </a:pPr>
            <a:r>
              <a:rPr b="0" i="0" lang="en-US" sz="1500" u="none" cap="none" strike="noStrike">
                <a:solidFill>
                  <a:schemeClr val="lt1"/>
                </a:solidFill>
                <a:latin typeface="Georgia"/>
                <a:ea typeface="Georgia"/>
                <a:cs typeface="Georgia"/>
                <a:sym typeface="Georgia"/>
              </a:rPr>
              <a:t>Culturally contextualized interventions were designed to address the specific needs of the Rohingya and host community fathers</a:t>
            </a:r>
            <a:endParaRPr b="0" i="0" sz="1500" u="none" cap="none" strike="noStrike">
              <a:solidFill>
                <a:schemeClr val="lt1"/>
              </a:solidFill>
              <a:latin typeface="Georgia"/>
              <a:ea typeface="Georgia"/>
              <a:cs typeface="Georgia"/>
              <a:sym typeface="Georgia"/>
            </a:endParaRPr>
          </a:p>
          <a:p>
            <a:pPr indent="-323850" lvl="0" marL="457200" marR="0" rtl="0" algn="l">
              <a:lnSpc>
                <a:spcPct val="115000"/>
              </a:lnSpc>
              <a:spcBef>
                <a:spcPts val="0"/>
              </a:spcBef>
              <a:spcAft>
                <a:spcPts val="0"/>
              </a:spcAft>
              <a:buClr>
                <a:schemeClr val="lt1"/>
              </a:buClr>
              <a:buSzPts val="1500"/>
              <a:buFont typeface="Georgia"/>
              <a:buChar char="●"/>
            </a:pPr>
            <a:r>
              <a:rPr b="0" i="0" lang="en-US" sz="1500" u="none" cap="none" strike="noStrike">
                <a:solidFill>
                  <a:schemeClr val="lt1"/>
                </a:solidFill>
                <a:latin typeface="Georgia"/>
                <a:ea typeface="Georgia"/>
                <a:cs typeface="Georgia"/>
                <a:sym typeface="Georgia"/>
              </a:rPr>
              <a:t>Global TIES for Children at New York University conducted the impact evaluation of this model that found positive effects on several family dynamics such as improving relationship with spouse and positive parenting practices and reduction in fathers’ depression</a:t>
            </a:r>
            <a:br>
              <a:rPr lang="en-US" sz="1500">
                <a:solidFill>
                  <a:schemeClr val="lt1"/>
                </a:solidFill>
                <a:latin typeface="Georgia"/>
                <a:ea typeface="Georgia"/>
                <a:cs typeface="Georgia"/>
                <a:sym typeface="Georgia"/>
              </a:rPr>
            </a:br>
            <a:r>
              <a:rPr b="0" i="0" lang="en-US" sz="1500" u="none" cap="none" strike="noStrike">
                <a:solidFill>
                  <a:schemeClr val="lt1"/>
                </a:solidFill>
                <a:latin typeface="Georgia"/>
                <a:ea typeface="Georgia"/>
                <a:cs typeface="Georgia"/>
                <a:sym typeface="Georgia"/>
              </a:rPr>
              <a:t>and anxiety symptoms</a:t>
            </a:r>
            <a:endParaRPr b="0" i="0" sz="1500" u="none" cap="none" strike="noStrike">
              <a:solidFill>
                <a:schemeClr val="lt1"/>
              </a:solidFill>
              <a:latin typeface="Georgia"/>
              <a:ea typeface="Georgia"/>
              <a:cs typeface="Georgia"/>
              <a:sym typeface="Georgia"/>
            </a:endParaRPr>
          </a:p>
        </p:txBody>
      </p:sp>
      <p:cxnSp>
        <p:nvCxnSpPr>
          <p:cNvPr id="185" name="Google Shape;185;g2eb45493aec_0_163"/>
          <p:cNvCxnSpPr/>
          <p:nvPr/>
        </p:nvCxnSpPr>
        <p:spPr>
          <a:xfrm>
            <a:off x="394083" y="1356633"/>
            <a:ext cx="1022700" cy="0"/>
          </a:xfrm>
          <a:prstGeom prst="straightConnector1">
            <a:avLst/>
          </a:prstGeom>
          <a:noFill/>
          <a:ln cap="flat" cmpd="sng" w="57150">
            <a:solidFill>
              <a:schemeClr val="lt1"/>
            </a:solidFill>
            <a:prstDash val="solid"/>
            <a:miter lim="800000"/>
            <a:headEnd len="sm" w="sm" type="none"/>
            <a:tailEnd len="sm" w="sm" type="none"/>
          </a:ln>
        </p:spPr>
      </p:cxnSp>
      <p:pic>
        <p:nvPicPr>
          <p:cNvPr id="186" name="Google Shape;186;g2eb45493aec_0_163"/>
          <p:cNvPicPr preferRelativeResize="0"/>
          <p:nvPr/>
        </p:nvPicPr>
        <p:blipFill rotWithShape="1">
          <a:blip r:embed="rId3">
            <a:alphaModFix/>
          </a:blip>
          <a:srcRect b="1603" l="21103" r="16919" t="0"/>
          <a:stretch/>
        </p:blipFill>
        <p:spPr>
          <a:xfrm>
            <a:off x="6983425" y="152400"/>
            <a:ext cx="5001651" cy="6077251"/>
          </a:xfrm>
          <a:prstGeom prst="rect">
            <a:avLst/>
          </a:prstGeom>
          <a:noFill/>
          <a:ln>
            <a:noFill/>
          </a:ln>
        </p:spPr>
      </p:pic>
      <p:sp>
        <p:nvSpPr>
          <p:cNvPr id="187" name="Google Shape;187;g2eb45493aec_0_163"/>
          <p:cNvSpPr/>
          <p:nvPr/>
        </p:nvSpPr>
        <p:spPr>
          <a:xfrm>
            <a:off x="196950" y="6390750"/>
            <a:ext cx="11798100" cy="369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8" name="Google Shape;188;g2eb45493aec_0_163"/>
          <p:cNvSpPr txBox="1"/>
          <p:nvPr/>
        </p:nvSpPr>
        <p:spPr>
          <a:xfrm>
            <a:off x="627287" y="6421493"/>
            <a:ext cx="3862200" cy="292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US" sz="1300">
                <a:solidFill>
                  <a:srgbClr val="FFFFFF"/>
                </a:solidFill>
                <a:latin typeface="Georgia"/>
                <a:ea typeface="Georgia"/>
                <a:cs typeface="Georgia"/>
                <a:sym typeface="Georgia"/>
              </a:rPr>
              <a:t>Photo source:</a:t>
            </a:r>
            <a:r>
              <a:rPr lang="en-US" sz="1300">
                <a:solidFill>
                  <a:srgbClr val="FFFFFF"/>
                </a:solidFill>
                <a:latin typeface="Georgia"/>
                <a:ea typeface="Georgia"/>
                <a:cs typeface="Georgia"/>
                <a:sym typeface="Georgia"/>
              </a:rPr>
              <a:t> BRAC IED photo achieves</a:t>
            </a:r>
            <a:endParaRPr sz="1300">
              <a:solidFill>
                <a:srgbClr val="FFFFFF"/>
              </a:solidFill>
              <a:latin typeface="Georgia"/>
              <a:ea typeface="Georgia"/>
              <a:cs typeface="Georgia"/>
              <a:sym typeface="Georgia"/>
            </a:endParaRPr>
          </a:p>
        </p:txBody>
      </p:sp>
      <p:cxnSp>
        <p:nvCxnSpPr>
          <p:cNvPr id="189" name="Google Shape;189;g2eb45493aec_0_163"/>
          <p:cNvCxnSpPr/>
          <p:nvPr/>
        </p:nvCxnSpPr>
        <p:spPr>
          <a:xfrm>
            <a:off x="494575" y="6390300"/>
            <a:ext cx="0" cy="370200"/>
          </a:xfrm>
          <a:prstGeom prst="straightConnector1">
            <a:avLst/>
          </a:prstGeom>
          <a:noFill/>
          <a:ln cap="flat" cmpd="sng" w="38100">
            <a:solidFill>
              <a:srgbClr val="FFFFFF"/>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g2eb45493aec_0_221"/>
          <p:cNvPicPr preferRelativeResize="0"/>
          <p:nvPr/>
        </p:nvPicPr>
        <p:blipFill rotWithShape="1">
          <a:blip r:embed="rId3">
            <a:alphaModFix/>
          </a:blip>
          <a:srcRect b="4442" l="17475" r="41502" t="0"/>
          <a:stretch/>
        </p:blipFill>
        <p:spPr>
          <a:xfrm>
            <a:off x="186825" y="145325"/>
            <a:ext cx="5001651" cy="6080100"/>
          </a:xfrm>
          <a:prstGeom prst="rect">
            <a:avLst/>
          </a:prstGeom>
          <a:noFill/>
          <a:ln>
            <a:noFill/>
          </a:ln>
        </p:spPr>
      </p:pic>
      <p:sp>
        <p:nvSpPr>
          <p:cNvPr id="195" name="Google Shape;195;g2eb45493aec_0_221"/>
          <p:cNvSpPr/>
          <p:nvPr/>
        </p:nvSpPr>
        <p:spPr>
          <a:xfrm>
            <a:off x="5364850" y="145325"/>
            <a:ext cx="6624600" cy="6080100"/>
          </a:xfrm>
          <a:prstGeom prst="rect">
            <a:avLst/>
          </a:prstGeom>
          <a:solidFill>
            <a:srgbClr val="DAA5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6" name="Google Shape;196;g2eb45493aec_0_221"/>
          <p:cNvSpPr txBox="1"/>
          <p:nvPr/>
        </p:nvSpPr>
        <p:spPr>
          <a:xfrm>
            <a:off x="5712700" y="502825"/>
            <a:ext cx="5841900" cy="497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2600" u="none" cap="none" strike="noStrike">
                <a:solidFill>
                  <a:schemeClr val="lt1"/>
                </a:solidFill>
                <a:latin typeface="Georgia"/>
                <a:ea typeface="Georgia"/>
                <a:cs typeface="Georgia"/>
                <a:sym typeface="Georgia"/>
              </a:rPr>
              <a:t>Pashe Achhi (Beside You) Telecommunication Model</a:t>
            </a:r>
            <a:endParaRPr b="1" i="0" sz="2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7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500" u="none" cap="none" strike="noStrike">
              <a:solidFill>
                <a:schemeClr val="lt1"/>
              </a:solidFill>
              <a:latin typeface="Georgia"/>
              <a:ea typeface="Georgia"/>
              <a:cs typeface="Georgia"/>
              <a:sym typeface="Georgia"/>
            </a:endParaRPr>
          </a:p>
          <a:p>
            <a:pPr indent="-323850" lvl="0" marL="457200" marR="0" rtl="0" algn="l">
              <a:lnSpc>
                <a:spcPct val="100000"/>
              </a:lnSpc>
              <a:spcBef>
                <a:spcPts val="1000"/>
              </a:spcBef>
              <a:spcAft>
                <a:spcPts val="0"/>
              </a:spcAft>
              <a:buClr>
                <a:schemeClr val="lt1"/>
              </a:buClr>
              <a:buSzPts val="1500"/>
              <a:buFont typeface="Georgia"/>
              <a:buChar char="●"/>
            </a:pPr>
            <a:r>
              <a:rPr b="0" i="0" lang="en-US" sz="1500" u="none" cap="none" strike="noStrike">
                <a:solidFill>
                  <a:schemeClr val="lt1"/>
                </a:solidFill>
                <a:latin typeface="Georgia"/>
                <a:ea typeface="Georgia"/>
                <a:cs typeface="Georgia"/>
                <a:sym typeface="Georgia"/>
              </a:rPr>
              <a:t>BRAC IED launched 'Moner Jotno Mobile E' in April 2020, promoting mental wellbeing and encouraging the formation of the Pashe Achhi model in the Rohingya camp</a:t>
            </a:r>
            <a:endParaRPr b="0" i="0" sz="1500" u="none" cap="none" strike="noStrike">
              <a:solidFill>
                <a:schemeClr val="lt1"/>
              </a:solidFill>
              <a:latin typeface="Georgia"/>
              <a:ea typeface="Georgia"/>
              <a:cs typeface="Georgia"/>
              <a:sym typeface="Georgia"/>
            </a:endParaRPr>
          </a:p>
          <a:p>
            <a:pPr indent="-323850" lvl="0" marL="457200" marR="0" rtl="0" algn="l">
              <a:lnSpc>
                <a:spcPct val="100000"/>
              </a:lnSpc>
              <a:spcBef>
                <a:spcPts val="1000"/>
              </a:spcBef>
              <a:spcAft>
                <a:spcPts val="0"/>
              </a:spcAft>
              <a:buClr>
                <a:schemeClr val="lt1"/>
              </a:buClr>
              <a:buSzPts val="1500"/>
              <a:buFont typeface="Georgia"/>
              <a:buChar char="●"/>
            </a:pPr>
            <a:r>
              <a:rPr b="0" i="0" lang="en-US" sz="1500" u="none" cap="none" strike="noStrike">
                <a:solidFill>
                  <a:schemeClr val="lt1"/>
                </a:solidFill>
                <a:latin typeface="Georgia"/>
                <a:ea typeface="Georgia"/>
                <a:cs typeface="Georgia"/>
                <a:sym typeface="Georgia"/>
              </a:rPr>
              <a:t>It is telecommunication model with play-based and  conversational-style approach, and was developed during COVID to deliver critical messages and make participants feel that they are connected. </a:t>
            </a:r>
            <a:endParaRPr b="0" i="0" sz="1500" u="none" cap="none" strike="noStrike">
              <a:solidFill>
                <a:schemeClr val="lt1"/>
              </a:solidFill>
              <a:latin typeface="Georgia"/>
              <a:ea typeface="Georgia"/>
              <a:cs typeface="Georgia"/>
              <a:sym typeface="Georgia"/>
            </a:endParaRPr>
          </a:p>
          <a:p>
            <a:pPr indent="-323850" lvl="0" marL="457200" marR="0" rtl="0" algn="l">
              <a:lnSpc>
                <a:spcPct val="100000"/>
              </a:lnSpc>
              <a:spcBef>
                <a:spcPts val="1000"/>
              </a:spcBef>
              <a:spcAft>
                <a:spcPts val="0"/>
              </a:spcAft>
              <a:buClr>
                <a:schemeClr val="lt1"/>
              </a:buClr>
              <a:buSzPts val="1500"/>
              <a:buFont typeface="Georgia"/>
              <a:buChar char="●"/>
            </a:pPr>
            <a:r>
              <a:rPr b="0" i="0" lang="en-US" sz="1500" u="none" cap="none" strike="noStrike">
                <a:solidFill>
                  <a:schemeClr val="lt1"/>
                </a:solidFill>
                <a:latin typeface="Georgia"/>
                <a:ea typeface="Georgia"/>
                <a:cs typeface="Georgia"/>
                <a:sym typeface="Georgia"/>
              </a:rPr>
              <a:t>This model developed through multiple iterations based on feedback from front liners and beneficiaries and rounds of piloting and implementing the learnings achieved from HPL.</a:t>
            </a:r>
            <a:endParaRPr b="0" i="0" sz="1500" u="none" cap="none" strike="noStrike">
              <a:solidFill>
                <a:schemeClr val="lt1"/>
              </a:solidFill>
              <a:latin typeface="Georgia"/>
              <a:ea typeface="Georgia"/>
              <a:cs typeface="Georgia"/>
              <a:sym typeface="Georgia"/>
            </a:endParaRPr>
          </a:p>
          <a:p>
            <a:pPr indent="-323850" lvl="0" marL="457200" marR="0" rtl="0" algn="l">
              <a:lnSpc>
                <a:spcPct val="100000"/>
              </a:lnSpc>
              <a:spcBef>
                <a:spcPts val="1000"/>
              </a:spcBef>
              <a:spcAft>
                <a:spcPts val="0"/>
              </a:spcAft>
              <a:buClr>
                <a:schemeClr val="lt1"/>
              </a:buClr>
              <a:buSzPts val="1500"/>
              <a:buFont typeface="Georgia"/>
              <a:buChar char="●"/>
            </a:pPr>
            <a:r>
              <a:rPr b="0" i="0" lang="en-US" sz="1500" u="none" cap="none" strike="noStrike">
                <a:solidFill>
                  <a:schemeClr val="lt1"/>
                </a:solidFill>
                <a:latin typeface="Georgia"/>
                <a:ea typeface="Georgia"/>
                <a:cs typeface="Georgia"/>
                <a:sym typeface="Georgia"/>
              </a:rPr>
              <a:t>Pashe Achhi showcased the cost-effectiveness of high-quality ECD interventions, demonstrating its scalability and adaptability, particularly in crisis situations, where there is no access to ECD intervention.</a:t>
            </a:r>
            <a:endParaRPr b="0" i="0" sz="1700" u="none" cap="none" strike="noStrike">
              <a:solidFill>
                <a:schemeClr val="lt1"/>
              </a:solidFill>
              <a:latin typeface="Georgia"/>
              <a:ea typeface="Georgia"/>
              <a:cs typeface="Georgia"/>
              <a:sym typeface="Georgia"/>
            </a:endParaRPr>
          </a:p>
        </p:txBody>
      </p:sp>
      <p:cxnSp>
        <p:nvCxnSpPr>
          <p:cNvPr id="197" name="Google Shape;197;g2eb45493aec_0_221"/>
          <p:cNvCxnSpPr/>
          <p:nvPr/>
        </p:nvCxnSpPr>
        <p:spPr>
          <a:xfrm>
            <a:off x="5821258" y="1577258"/>
            <a:ext cx="1022700" cy="0"/>
          </a:xfrm>
          <a:prstGeom prst="straightConnector1">
            <a:avLst/>
          </a:prstGeom>
          <a:noFill/>
          <a:ln cap="flat" cmpd="sng" w="57150">
            <a:solidFill>
              <a:schemeClr val="lt1"/>
            </a:solidFill>
            <a:prstDash val="solid"/>
            <a:miter lim="800000"/>
            <a:headEnd len="sm" w="sm" type="none"/>
            <a:tailEnd len="sm" w="sm" type="none"/>
          </a:ln>
        </p:spPr>
      </p:cxnSp>
      <p:sp>
        <p:nvSpPr>
          <p:cNvPr id="198" name="Google Shape;198;g2eb45493aec_0_221"/>
          <p:cNvSpPr/>
          <p:nvPr/>
        </p:nvSpPr>
        <p:spPr>
          <a:xfrm>
            <a:off x="186825" y="6342925"/>
            <a:ext cx="11802600" cy="369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9" name="Google Shape;199;g2eb45493aec_0_221"/>
          <p:cNvSpPr txBox="1"/>
          <p:nvPr/>
        </p:nvSpPr>
        <p:spPr>
          <a:xfrm>
            <a:off x="769562" y="6373668"/>
            <a:ext cx="3862200" cy="292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US" sz="1300">
                <a:solidFill>
                  <a:srgbClr val="FFFFFF"/>
                </a:solidFill>
                <a:latin typeface="Georgia"/>
                <a:ea typeface="Georgia"/>
                <a:cs typeface="Georgia"/>
                <a:sym typeface="Georgia"/>
              </a:rPr>
              <a:t>Photo source:</a:t>
            </a:r>
            <a:r>
              <a:rPr lang="en-US" sz="1300">
                <a:solidFill>
                  <a:srgbClr val="FFFFFF"/>
                </a:solidFill>
                <a:latin typeface="Georgia"/>
                <a:ea typeface="Georgia"/>
                <a:cs typeface="Georgia"/>
                <a:sym typeface="Georgia"/>
              </a:rPr>
              <a:t> BRAC IED photo achieves</a:t>
            </a:r>
            <a:endParaRPr sz="1300">
              <a:solidFill>
                <a:srgbClr val="FFFFFF"/>
              </a:solidFill>
              <a:latin typeface="Georgia"/>
              <a:ea typeface="Georgia"/>
              <a:cs typeface="Georgia"/>
              <a:sym typeface="Georgia"/>
            </a:endParaRPr>
          </a:p>
        </p:txBody>
      </p:sp>
      <p:cxnSp>
        <p:nvCxnSpPr>
          <p:cNvPr id="200" name="Google Shape;200;g2eb45493aec_0_221"/>
          <p:cNvCxnSpPr/>
          <p:nvPr/>
        </p:nvCxnSpPr>
        <p:spPr>
          <a:xfrm>
            <a:off x="713050" y="6342475"/>
            <a:ext cx="0" cy="370200"/>
          </a:xfrm>
          <a:prstGeom prst="straightConnector1">
            <a:avLst/>
          </a:prstGeom>
          <a:noFill/>
          <a:ln cap="flat" cmpd="sng" w="38100">
            <a:solidFill>
              <a:srgbClr val="FFFFFF"/>
            </a:solidFill>
            <a:prstDash val="solid"/>
            <a:round/>
            <a:headEnd len="med" w="med" type="none"/>
            <a:tailEnd len="med" w="med" type="none"/>
          </a:ln>
        </p:spPr>
      </p:cxnSp>
      <p:sp>
        <p:nvSpPr>
          <p:cNvPr id="201" name="Google Shape;201;g2eb45493aec_0_221"/>
          <p:cNvSpPr txBox="1"/>
          <p:nvPr/>
        </p:nvSpPr>
        <p:spPr>
          <a:xfrm>
            <a:off x="6150550" y="5499425"/>
            <a:ext cx="5001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lt1"/>
                </a:solidFill>
                <a:latin typeface="Georgia"/>
                <a:ea typeface="Georgia"/>
                <a:cs typeface="Georgia"/>
                <a:sym typeface="Georgia"/>
              </a:rPr>
              <a:t>Let’s watch together:</a:t>
            </a:r>
            <a:endParaRPr>
              <a:solidFill>
                <a:schemeClr val="lt1"/>
              </a:solidFill>
              <a:latin typeface="Georgia"/>
              <a:ea typeface="Georgia"/>
              <a:cs typeface="Georgia"/>
              <a:sym typeface="Georgia"/>
            </a:endParaRPr>
          </a:p>
          <a:p>
            <a:pPr indent="0" lvl="0" marL="0" rtl="0" algn="l">
              <a:spcBef>
                <a:spcPts val="0"/>
              </a:spcBef>
              <a:spcAft>
                <a:spcPts val="0"/>
              </a:spcAft>
              <a:buNone/>
            </a:pPr>
            <a:r>
              <a:rPr lang="en-US"/>
              <a:t>Video link: </a:t>
            </a:r>
            <a:r>
              <a:rPr lang="en-US" u="sng">
                <a:solidFill>
                  <a:schemeClr val="hlink"/>
                </a:solidFill>
                <a:hlinkClick r:id="rId4"/>
              </a:rPr>
              <a:t>https://youtu.be/RJO4wi2fid8</a:t>
            </a:r>
            <a:r>
              <a:rPr lang="en-US"/>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2eb3ff6b7c2_0_29"/>
          <p:cNvSpPr/>
          <p:nvPr/>
        </p:nvSpPr>
        <p:spPr>
          <a:xfrm>
            <a:off x="934475" y="696350"/>
            <a:ext cx="10417500" cy="461700"/>
          </a:xfrm>
          <a:prstGeom prst="rect">
            <a:avLst/>
          </a:prstGeom>
          <a:solidFill>
            <a:srgbClr val="00AD5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7" name="Google Shape;207;g2eb3ff6b7c2_0_29"/>
          <p:cNvSpPr txBox="1"/>
          <p:nvPr/>
        </p:nvSpPr>
        <p:spPr>
          <a:xfrm>
            <a:off x="948475" y="1440125"/>
            <a:ext cx="10668900" cy="4833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u="none" cap="none" strike="noStrike">
                <a:solidFill>
                  <a:schemeClr val="dk1"/>
                </a:solidFill>
                <a:latin typeface="Georgia"/>
                <a:ea typeface="Georgia"/>
                <a:cs typeface="Georgia"/>
                <a:sym typeface="Georgia"/>
              </a:rPr>
              <a:t>Cabral De Mello, M., Ulkuer, N., &amp; Engle, P. (n.d.). Care for Child Development. UNICEF. </a:t>
            </a:r>
            <a:r>
              <a:rPr b="0" i="0" lang="en-US" u="sng" cap="none" strike="noStrike">
                <a:solidFill>
                  <a:schemeClr val="hlink"/>
                </a:solidFill>
                <a:latin typeface="Georgia"/>
                <a:ea typeface="Georgia"/>
                <a:cs typeface="Georgia"/>
                <a:sym typeface="Georgia"/>
                <a:hlinkClick r:id="rId3"/>
              </a:rPr>
              <a:t>https://www.unicef.org/media/97376/file/1-2-CCD-Introduction-English.pdf</a:t>
            </a:r>
            <a:endParaRPr b="0" i="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u="none" cap="none" strike="noStrike">
                <a:solidFill>
                  <a:schemeClr val="dk1"/>
                </a:solidFill>
                <a:latin typeface="Georgia"/>
                <a:ea typeface="Georgia"/>
                <a:cs typeface="Georgia"/>
                <a:sym typeface="Georgia"/>
              </a:rPr>
              <a:t>Mariam, E., Ahmad, J., &amp; Sarwar, S. S. (2021). BRAC Humanitarian Play Lab Model: Promoting Healing, learning, and Development for Rohingya Children. Journal on Education in Emergencies, 7(1), 96. </a:t>
            </a:r>
            <a:r>
              <a:rPr b="0" i="0" lang="en-US" u="sng" cap="none" strike="noStrike">
                <a:solidFill>
                  <a:schemeClr val="hlink"/>
                </a:solidFill>
                <a:latin typeface="Georgia"/>
                <a:ea typeface="Georgia"/>
                <a:cs typeface="Georgia"/>
                <a:sym typeface="Georgia"/>
                <a:hlinkClick r:id="rId4"/>
              </a:rPr>
              <a:t>https://doi.org/10.33682/u72g-v5me</a:t>
            </a:r>
            <a:endParaRPr b="0" i="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u="none" cap="none" strike="noStrike">
                <a:solidFill>
                  <a:schemeClr val="dk1"/>
                </a:solidFill>
                <a:latin typeface="Georgia"/>
                <a:ea typeface="Georgia"/>
                <a:cs typeface="Georgia"/>
                <a:sym typeface="Georgia"/>
              </a:rPr>
              <a:t>Mariam, E., Ahmad, J. (2023). Pashe Achhi: Supporting children and caregivers in Bangladesh during the COVID-19 pandemic. Young Children in Humanitarian and COVID-19 Crises. Routledge. </a:t>
            </a:r>
            <a:r>
              <a:rPr b="0" i="0" lang="en-US" u="sng" cap="none" strike="noStrike">
                <a:solidFill>
                  <a:schemeClr val="hlink"/>
                </a:solidFill>
                <a:latin typeface="Georgia"/>
                <a:ea typeface="Georgia"/>
                <a:cs typeface="Georgia"/>
                <a:sym typeface="Georgia"/>
                <a:hlinkClick r:id="rId5"/>
              </a:rPr>
              <a:t>https://www.taylorfrancis.com/chapters/oa-edit/10.4324/9781003415213-4/pashe-achhi-erum-mariam-jahanara-ahmad?context=ubx&amp;refId=7a92f01b-e3a0-46b1-a8f6-6eb785294669</a:t>
            </a:r>
            <a:endParaRPr b="0" i="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u="none" cap="none" strike="noStrike">
                <a:solidFill>
                  <a:schemeClr val="dk1"/>
                </a:solidFill>
                <a:latin typeface="Georgia"/>
                <a:ea typeface="Georgia"/>
                <a:cs typeface="Georgia"/>
                <a:sym typeface="Georgia"/>
              </a:rPr>
              <a:t>Save the Children (n.d.). HEART: Healing and Education through the Arts. </a:t>
            </a:r>
            <a:r>
              <a:rPr b="0" i="0" lang="en-US" u="sng" cap="none" strike="noStrike">
                <a:solidFill>
                  <a:schemeClr val="hlink"/>
                </a:solidFill>
                <a:latin typeface="Georgia"/>
                <a:ea typeface="Georgia"/>
                <a:cs typeface="Georgia"/>
                <a:sym typeface="Georgia"/>
                <a:hlinkClick r:id="rId6"/>
              </a:rPr>
              <a:t>https://www.savethechildren.org/content/dam/global/reports/education-and-child-protection/heart.pdf</a:t>
            </a:r>
            <a:endParaRPr b="0" i="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u="none" cap="none" strike="noStrike">
                <a:solidFill>
                  <a:schemeClr val="dk1"/>
                </a:solidFill>
                <a:latin typeface="Georgia"/>
                <a:ea typeface="Georgia"/>
                <a:cs typeface="Georgia"/>
                <a:sym typeface="Georgia"/>
              </a:rPr>
              <a:t>TIES for Children, G. (2024). Effects of a Father Engagement Model in Rohingya Camps and Host Communities in Cox's Bazar, Bangladesh: A Randomized Controlled Trial (Version 2). figshare. </a:t>
            </a:r>
            <a:r>
              <a:rPr b="0" i="0" lang="en-US" u="sng" cap="none" strike="noStrike">
                <a:solidFill>
                  <a:schemeClr val="hlink"/>
                </a:solidFill>
                <a:latin typeface="Georgia"/>
                <a:ea typeface="Georgia"/>
                <a:cs typeface="Georgia"/>
                <a:sym typeface="Georgia"/>
                <a:hlinkClick r:id="rId7"/>
              </a:rPr>
              <a:t>https://doi.org/10.6084/m9.figshare.25995928.v2</a:t>
            </a:r>
            <a:endParaRPr b="0" i="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u="none" cap="none" strike="noStrike">
                <a:solidFill>
                  <a:schemeClr val="dk1"/>
                </a:solidFill>
                <a:latin typeface="Georgia"/>
                <a:ea typeface="Georgia"/>
                <a:cs typeface="Georgia"/>
                <a:sym typeface="Georgia"/>
              </a:rPr>
              <a:t>UNICEF (2021, September 22). Growing and learning through play. </a:t>
            </a:r>
            <a:r>
              <a:rPr b="0" i="0" lang="en-US" u="sng" cap="none" strike="noStrike">
                <a:solidFill>
                  <a:schemeClr val="hlink"/>
                </a:solidFill>
                <a:latin typeface="Georgia"/>
                <a:ea typeface="Georgia"/>
                <a:cs typeface="Georgia"/>
                <a:sym typeface="Georgia"/>
                <a:hlinkClick r:id="rId8"/>
              </a:rPr>
              <a:t>https://www.unicef.org/lac/en/stories/growing-and-learning-through-play</a:t>
            </a:r>
            <a:endParaRPr b="0" i="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u="none" cap="none" strike="noStrike">
                <a:solidFill>
                  <a:schemeClr val="dk1"/>
                </a:solidFill>
                <a:latin typeface="Georgia"/>
                <a:ea typeface="Georgia"/>
                <a:cs typeface="Georgia"/>
                <a:sym typeface="Georgia"/>
              </a:rPr>
              <a:t>UNICEF (2019). Participant manual: Care for Child Development. UNICEF LACRO. </a:t>
            </a:r>
            <a:r>
              <a:rPr b="0" i="0" lang="en-US" u="sng" cap="none" strike="noStrike">
                <a:solidFill>
                  <a:schemeClr val="hlink"/>
                </a:solidFill>
                <a:latin typeface="Georgia"/>
                <a:ea typeface="Georgia"/>
                <a:cs typeface="Georgia"/>
                <a:sym typeface="Georgia"/>
                <a:hlinkClick r:id="rId9"/>
              </a:rPr>
              <a:t>https://www.unicef.org/lac/media/8561/file/Participant%20Manual.pdf</a:t>
            </a:r>
            <a:endParaRPr b="0" i="0" u="none" cap="none" strike="noStrike">
              <a:solidFill>
                <a:schemeClr val="dk1"/>
              </a:solidFill>
              <a:latin typeface="Georgia"/>
              <a:ea typeface="Georgia"/>
              <a:cs typeface="Georgia"/>
              <a:sym typeface="Georgia"/>
            </a:endParaRPr>
          </a:p>
        </p:txBody>
      </p:sp>
      <p:sp>
        <p:nvSpPr>
          <p:cNvPr id="208" name="Google Shape;208;g2eb3ff6b7c2_0_29"/>
          <p:cNvSpPr txBox="1"/>
          <p:nvPr/>
        </p:nvSpPr>
        <p:spPr>
          <a:xfrm>
            <a:off x="948475" y="711400"/>
            <a:ext cx="64515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en-US" sz="2400" u="none" cap="none" strike="noStrike">
                <a:solidFill>
                  <a:schemeClr val="lt1"/>
                </a:solidFill>
                <a:latin typeface="Georgia"/>
                <a:ea typeface="Georgia"/>
                <a:cs typeface="Georgia"/>
                <a:sym typeface="Georgia"/>
              </a:rPr>
              <a:t>References: </a:t>
            </a:r>
            <a:r>
              <a:rPr i="0" lang="en-US" sz="2400" u="none" cap="none" strike="noStrike">
                <a:solidFill>
                  <a:schemeClr val="lt1"/>
                </a:solidFill>
                <a:latin typeface="Georgia"/>
                <a:ea typeface="Georgia"/>
                <a:cs typeface="Georgia"/>
                <a:sym typeface="Georgia"/>
              </a:rPr>
              <a:t>Reading materials</a:t>
            </a:r>
            <a:endParaRPr i="0" sz="2400" u="none" cap="none" strike="noStrike">
              <a:solidFill>
                <a:schemeClr val="lt1"/>
              </a:solidFill>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2f068370209_0_2"/>
          <p:cNvSpPr/>
          <p:nvPr/>
        </p:nvSpPr>
        <p:spPr>
          <a:xfrm>
            <a:off x="934475" y="696350"/>
            <a:ext cx="10417500" cy="461700"/>
          </a:xfrm>
          <a:prstGeom prst="rect">
            <a:avLst/>
          </a:prstGeom>
          <a:solidFill>
            <a:srgbClr val="00AD5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4" name="Google Shape;214;g2f068370209_0_2"/>
          <p:cNvSpPr txBox="1"/>
          <p:nvPr/>
        </p:nvSpPr>
        <p:spPr>
          <a:xfrm>
            <a:off x="856200" y="1509850"/>
            <a:ext cx="10479600" cy="2462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a:solidFill>
                  <a:schemeClr val="dk1"/>
                </a:solidFill>
                <a:latin typeface="Georgia"/>
                <a:ea typeface="Georgia"/>
                <a:cs typeface="Georgia"/>
                <a:sym typeface="Georgia"/>
              </a:rPr>
              <a:t>Lucas, J. (n.d). Image from Care for Child Development. UNICEF. </a:t>
            </a:r>
            <a:endParaRPr>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US" u="sng">
                <a:solidFill>
                  <a:schemeClr val="hlink"/>
                </a:solidFill>
                <a:latin typeface="Georgia"/>
                <a:ea typeface="Georgia"/>
                <a:cs typeface="Georgia"/>
                <a:sym typeface="Georgia"/>
                <a:hlinkClick r:id="rId3"/>
              </a:rPr>
              <a:t>https://www.unicef.org/media/97376/file/1-2-CCD-Introduction-English.pdf</a:t>
            </a:r>
            <a:endParaRPr>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US">
                <a:solidFill>
                  <a:schemeClr val="dk1"/>
                </a:solidFill>
                <a:latin typeface="Georgia"/>
                <a:ea typeface="Georgia"/>
                <a:cs typeface="Georgia"/>
                <a:sym typeface="Georgia"/>
              </a:rPr>
              <a:t>Nelson Cossa, N. (n.d). Image from HEART: Healing and Education through the Arts  Save the Children, Mozambique</a:t>
            </a:r>
            <a:endParaRPr>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US" u="sng">
                <a:solidFill>
                  <a:schemeClr val="hlink"/>
                </a:solidFill>
                <a:latin typeface="Georgia"/>
                <a:ea typeface="Georgia"/>
                <a:cs typeface="Georgia"/>
                <a:sym typeface="Georgia"/>
                <a:hlinkClick r:id="rId4"/>
              </a:rPr>
              <a:t>https://image.savethechildren.org/heart:-healing-and-education-through-the-arts-ch11043673.pdf/x47120x0esut4kcpyw44yofrtn247588.pdf</a:t>
            </a:r>
            <a:endParaRPr>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US">
                <a:solidFill>
                  <a:schemeClr val="dk1"/>
                </a:solidFill>
                <a:latin typeface="Georgia"/>
                <a:ea typeface="Georgia"/>
                <a:cs typeface="Georgia"/>
                <a:sym typeface="Georgia"/>
              </a:rPr>
              <a:t>Pictures of BRAC IED photo achieves</a:t>
            </a:r>
            <a:endParaRPr>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US">
                <a:solidFill>
                  <a:schemeClr val="dk1"/>
                </a:solidFill>
                <a:latin typeface="Georgia"/>
                <a:ea typeface="Georgia"/>
                <a:cs typeface="Georgia"/>
                <a:sym typeface="Georgia"/>
              </a:rPr>
              <a:t>WHO-342031.GAGGERO, C. (n.d.). Image from Care for Child Development. UNICEF.  </a:t>
            </a:r>
            <a:r>
              <a:rPr lang="en-US" u="sng">
                <a:solidFill>
                  <a:schemeClr val="hlink"/>
                </a:solidFill>
                <a:latin typeface="Georgia"/>
                <a:ea typeface="Georgia"/>
                <a:cs typeface="Georgia"/>
                <a:sym typeface="Georgia"/>
                <a:hlinkClick r:id="rId5"/>
              </a:rPr>
              <a:t>https://www.unicef.org/media/97376/file/1-2-CCD-Introduction-English.pdf </a:t>
            </a:r>
            <a:endParaRPr>
              <a:solidFill>
                <a:schemeClr val="dk1"/>
              </a:solidFill>
              <a:latin typeface="Georgia"/>
              <a:ea typeface="Georgia"/>
              <a:cs typeface="Georgia"/>
              <a:sym typeface="Georgia"/>
            </a:endParaRPr>
          </a:p>
        </p:txBody>
      </p:sp>
      <p:sp>
        <p:nvSpPr>
          <p:cNvPr id="215" name="Google Shape;215;g2f068370209_0_2"/>
          <p:cNvSpPr txBox="1"/>
          <p:nvPr/>
        </p:nvSpPr>
        <p:spPr>
          <a:xfrm>
            <a:off x="948475" y="711400"/>
            <a:ext cx="6451500" cy="4617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b="1" lang="en-US" sz="2400">
                <a:solidFill>
                  <a:schemeClr val="lt1"/>
                </a:solidFill>
                <a:latin typeface="Georgia"/>
                <a:ea typeface="Georgia"/>
                <a:cs typeface="Georgia"/>
                <a:sym typeface="Georgia"/>
              </a:rPr>
              <a:t>References: </a:t>
            </a:r>
            <a:r>
              <a:rPr lang="en-US" sz="2400">
                <a:solidFill>
                  <a:schemeClr val="lt1"/>
                </a:solidFill>
                <a:latin typeface="Georgia"/>
                <a:ea typeface="Georgia"/>
                <a:cs typeface="Georgia"/>
                <a:sym typeface="Georgia"/>
              </a:rPr>
              <a:t>Image</a:t>
            </a:r>
            <a:endParaRPr sz="2400">
              <a:solidFill>
                <a:schemeClr val="lt1"/>
              </a:solidFill>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2eb3ff6b7c2_0_52"/>
          <p:cNvSpPr/>
          <p:nvPr/>
        </p:nvSpPr>
        <p:spPr>
          <a:xfrm>
            <a:off x="0" y="0"/>
            <a:ext cx="12192000" cy="5606100"/>
          </a:xfrm>
          <a:prstGeom prst="rect">
            <a:avLst/>
          </a:prstGeom>
          <a:solidFill>
            <a:srgbClr val="7D40C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picture containing light, drawing&#10;&#10;Description automatically generated" id="221" name="Google Shape;221;g2eb3ff6b7c2_0_52"/>
          <p:cNvPicPr preferRelativeResize="0"/>
          <p:nvPr/>
        </p:nvPicPr>
        <p:blipFill rotWithShape="1">
          <a:blip r:embed="rId3">
            <a:alphaModFix/>
          </a:blip>
          <a:srcRect b="0" l="0" r="0" t="0"/>
          <a:stretch/>
        </p:blipFill>
        <p:spPr>
          <a:xfrm>
            <a:off x="3894666" y="565716"/>
            <a:ext cx="4402669" cy="4402669"/>
          </a:xfrm>
          <a:prstGeom prst="rect">
            <a:avLst/>
          </a:prstGeom>
          <a:noFill/>
          <a:ln>
            <a:noFill/>
          </a:ln>
        </p:spPr>
      </p:pic>
      <p:sp>
        <p:nvSpPr>
          <p:cNvPr id="222" name="Google Shape;222;g2eb3ff6b7c2_0_52"/>
          <p:cNvSpPr txBox="1"/>
          <p:nvPr/>
        </p:nvSpPr>
        <p:spPr>
          <a:xfrm>
            <a:off x="2694750" y="4440075"/>
            <a:ext cx="6802500" cy="600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3300" u="none" cap="none" strike="noStrike">
                <a:solidFill>
                  <a:srgbClr val="FFFFFF"/>
                </a:solidFill>
                <a:latin typeface="Georgia"/>
                <a:ea typeface="Georgia"/>
                <a:cs typeface="Georgia"/>
                <a:sym typeface="Georgia"/>
              </a:rPr>
              <a:t>Thank You!</a:t>
            </a:r>
            <a:endParaRPr b="0" i="0" sz="2700" u="none" cap="none" strike="noStrike">
              <a:solidFill>
                <a:srgbClr val="FFFFFF"/>
              </a:solidFill>
              <a:latin typeface="Georgia"/>
              <a:ea typeface="Georgia"/>
              <a:cs typeface="Georgia"/>
              <a:sym typeface="Georgia"/>
            </a:endParaRPr>
          </a:p>
        </p:txBody>
      </p:sp>
      <p:pic>
        <p:nvPicPr>
          <p:cNvPr id="223" name="Google Shape;223;g2eb3ff6b7c2_0_52"/>
          <p:cNvPicPr preferRelativeResize="0"/>
          <p:nvPr/>
        </p:nvPicPr>
        <p:blipFill rotWithShape="1">
          <a:blip r:embed="rId4">
            <a:alphaModFix/>
          </a:blip>
          <a:srcRect b="0" l="0" r="39194" t="0"/>
          <a:stretch/>
        </p:blipFill>
        <p:spPr>
          <a:xfrm>
            <a:off x="772453" y="5899825"/>
            <a:ext cx="3949950" cy="628650"/>
          </a:xfrm>
          <a:prstGeom prst="rect">
            <a:avLst/>
          </a:prstGeom>
          <a:noFill/>
          <a:ln>
            <a:noFill/>
          </a:ln>
        </p:spPr>
      </p:pic>
      <p:pic>
        <p:nvPicPr>
          <p:cNvPr id="224" name="Google Shape;224;g2eb3ff6b7c2_0_52"/>
          <p:cNvPicPr preferRelativeResize="0"/>
          <p:nvPr/>
        </p:nvPicPr>
        <p:blipFill rotWithShape="1">
          <a:blip r:embed="rId4">
            <a:alphaModFix/>
          </a:blip>
          <a:srcRect b="0" l="66508" r="0" t="0"/>
          <a:stretch/>
        </p:blipFill>
        <p:spPr>
          <a:xfrm>
            <a:off x="9140930" y="5899825"/>
            <a:ext cx="2175675" cy="628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3"/>
          <p:cNvSpPr txBox="1"/>
          <p:nvPr/>
        </p:nvSpPr>
        <p:spPr>
          <a:xfrm>
            <a:off x="941641" y="929277"/>
            <a:ext cx="6096000" cy="63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1400"/>
              <a:buFont typeface="Georgia"/>
              <a:buNone/>
            </a:pPr>
            <a:r>
              <a:rPr b="1" i="0" lang="en-US" sz="3500" u="none" cap="none" strike="noStrike">
                <a:solidFill>
                  <a:schemeClr val="dk1"/>
                </a:solidFill>
                <a:latin typeface="Georgia"/>
                <a:ea typeface="Georgia"/>
                <a:cs typeface="Georgia"/>
                <a:sym typeface="Georgia"/>
              </a:rPr>
              <a:t>Learning Outcome </a:t>
            </a:r>
            <a:endParaRPr b="0" i="0" sz="1400" u="none" cap="none" strike="noStrike">
              <a:solidFill>
                <a:srgbClr val="000000"/>
              </a:solidFill>
              <a:latin typeface="Arial"/>
              <a:ea typeface="Arial"/>
              <a:cs typeface="Arial"/>
              <a:sym typeface="Arial"/>
            </a:endParaRPr>
          </a:p>
        </p:txBody>
      </p:sp>
      <p:cxnSp>
        <p:nvCxnSpPr>
          <p:cNvPr id="69" name="Google Shape;69;p3"/>
          <p:cNvCxnSpPr/>
          <p:nvPr/>
        </p:nvCxnSpPr>
        <p:spPr>
          <a:xfrm>
            <a:off x="1077108" y="1750483"/>
            <a:ext cx="1022700" cy="0"/>
          </a:xfrm>
          <a:prstGeom prst="straightConnector1">
            <a:avLst/>
          </a:prstGeom>
          <a:noFill/>
          <a:ln cap="flat" cmpd="sng" w="57150">
            <a:solidFill>
              <a:srgbClr val="DAA530"/>
            </a:solidFill>
            <a:prstDash val="solid"/>
            <a:miter lim="800000"/>
            <a:headEnd len="sm" w="sm" type="none"/>
            <a:tailEnd len="sm" w="sm" type="none"/>
          </a:ln>
        </p:spPr>
      </p:cxnSp>
      <p:sp>
        <p:nvSpPr>
          <p:cNvPr id="70" name="Google Shape;70;p3"/>
          <p:cNvSpPr/>
          <p:nvPr/>
        </p:nvSpPr>
        <p:spPr>
          <a:xfrm>
            <a:off x="1077100" y="2350750"/>
            <a:ext cx="2968800" cy="2990700"/>
          </a:xfrm>
          <a:prstGeom prst="rect">
            <a:avLst/>
          </a:prstGeom>
          <a:solidFill>
            <a:srgbClr val="7D40C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1" name="Google Shape;71;p3"/>
          <p:cNvSpPr txBox="1"/>
          <p:nvPr/>
        </p:nvSpPr>
        <p:spPr>
          <a:xfrm>
            <a:off x="1179250" y="2572700"/>
            <a:ext cx="2607900" cy="184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lang="en-US" sz="1900">
                <a:solidFill>
                  <a:srgbClr val="FFFFFF"/>
                </a:solidFill>
                <a:latin typeface="Georgia"/>
                <a:ea typeface="Georgia"/>
                <a:cs typeface="Georgia"/>
                <a:sym typeface="Georgia"/>
              </a:rPr>
              <a:t>Explain</a:t>
            </a:r>
            <a:r>
              <a:rPr b="0" i="0" lang="en-US" sz="1900" u="none" cap="none" strike="noStrike">
                <a:solidFill>
                  <a:srgbClr val="FFFFFF"/>
                </a:solidFill>
                <a:latin typeface="Georgia"/>
                <a:ea typeface="Georgia"/>
                <a:cs typeface="Georgia"/>
                <a:sym typeface="Georgia"/>
              </a:rPr>
              <a:t> about different global models for ECD and caregivers currently established  across the world</a:t>
            </a:r>
            <a:endParaRPr b="0" i="0" sz="1500" u="none" cap="none" strike="noStrike">
              <a:solidFill>
                <a:srgbClr val="000000"/>
              </a:solidFill>
              <a:latin typeface="Arial"/>
              <a:ea typeface="Arial"/>
              <a:cs typeface="Arial"/>
              <a:sym typeface="Arial"/>
            </a:endParaRPr>
          </a:p>
        </p:txBody>
      </p:sp>
      <p:sp>
        <p:nvSpPr>
          <p:cNvPr id="72" name="Google Shape;72;p3"/>
          <p:cNvSpPr/>
          <p:nvPr/>
        </p:nvSpPr>
        <p:spPr>
          <a:xfrm>
            <a:off x="4362100" y="2350750"/>
            <a:ext cx="2968800" cy="2990700"/>
          </a:xfrm>
          <a:prstGeom prst="rect">
            <a:avLst/>
          </a:prstGeom>
          <a:solidFill>
            <a:srgbClr val="DAA53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3" name="Google Shape;73;p3"/>
          <p:cNvSpPr txBox="1"/>
          <p:nvPr/>
        </p:nvSpPr>
        <p:spPr>
          <a:xfrm>
            <a:off x="4464250" y="2496500"/>
            <a:ext cx="2607900" cy="2432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1900">
                <a:solidFill>
                  <a:srgbClr val="FFFFFF"/>
                </a:solidFill>
                <a:latin typeface="Georgia"/>
                <a:ea typeface="Georgia"/>
                <a:cs typeface="Georgia"/>
                <a:sym typeface="Georgia"/>
              </a:rPr>
              <a:t>Analyze </a:t>
            </a:r>
            <a:r>
              <a:rPr b="0" i="0" lang="en-US" sz="1900" u="none" cap="none" strike="noStrike">
                <a:solidFill>
                  <a:srgbClr val="FFFFFF"/>
                </a:solidFill>
                <a:latin typeface="Georgia"/>
                <a:ea typeface="Georgia"/>
                <a:cs typeface="Georgia"/>
                <a:sym typeface="Georgia"/>
              </a:rPr>
              <a:t>the methods, steps and activities that different play-based ECD models incorporate when working for children from afflicted communities</a:t>
            </a:r>
            <a:endParaRPr b="0" i="0" sz="1900" u="none" cap="none" strike="noStrike">
              <a:solidFill>
                <a:srgbClr val="FFFFFF"/>
              </a:solidFill>
              <a:latin typeface="Georgia"/>
              <a:ea typeface="Georgia"/>
              <a:cs typeface="Georgia"/>
              <a:sym typeface="Georgia"/>
            </a:endParaRPr>
          </a:p>
        </p:txBody>
      </p:sp>
      <p:sp>
        <p:nvSpPr>
          <p:cNvPr id="74" name="Google Shape;74;p3"/>
          <p:cNvSpPr/>
          <p:nvPr/>
        </p:nvSpPr>
        <p:spPr>
          <a:xfrm>
            <a:off x="7647100" y="2350750"/>
            <a:ext cx="2968800" cy="2990700"/>
          </a:xfrm>
          <a:prstGeom prst="rect">
            <a:avLst/>
          </a:prstGeom>
          <a:solidFill>
            <a:srgbClr val="D853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5" name="Google Shape;75;p3"/>
          <p:cNvSpPr txBox="1"/>
          <p:nvPr/>
        </p:nvSpPr>
        <p:spPr>
          <a:xfrm>
            <a:off x="7749250" y="2572700"/>
            <a:ext cx="2607900" cy="184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1900" u="none" cap="none" strike="noStrike">
                <a:solidFill>
                  <a:srgbClr val="FFFFFF"/>
                </a:solidFill>
                <a:latin typeface="Georgia"/>
                <a:ea typeface="Georgia"/>
                <a:cs typeface="Georgia"/>
                <a:sym typeface="Georgia"/>
              </a:rPr>
              <a:t>Identify steps in which different programs work with and for children across diverse geo-political landscapes</a:t>
            </a:r>
            <a:endParaRPr b="0" i="0" sz="1900" u="none" cap="none" strike="noStrike">
              <a:solidFill>
                <a:srgbClr val="FFFFFF"/>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4"/>
          <p:cNvSpPr txBox="1"/>
          <p:nvPr/>
        </p:nvSpPr>
        <p:spPr>
          <a:xfrm>
            <a:off x="941641" y="912277"/>
            <a:ext cx="6096000" cy="63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US" sz="3500" u="none" cap="none" strike="noStrike">
                <a:solidFill>
                  <a:srgbClr val="000000"/>
                </a:solidFill>
                <a:latin typeface="Georgia"/>
                <a:ea typeface="Georgia"/>
                <a:cs typeface="Georgia"/>
                <a:sym typeface="Georgia"/>
              </a:rPr>
              <a:t>Time Allocation</a:t>
            </a:r>
            <a:endParaRPr b="1" i="0" sz="3500" u="none" cap="none" strike="noStrike">
              <a:solidFill>
                <a:srgbClr val="000000"/>
              </a:solidFill>
              <a:latin typeface="Georgia"/>
              <a:ea typeface="Georgia"/>
              <a:cs typeface="Georgia"/>
              <a:sym typeface="Georgia"/>
            </a:endParaRPr>
          </a:p>
        </p:txBody>
      </p:sp>
      <p:cxnSp>
        <p:nvCxnSpPr>
          <p:cNvPr id="81" name="Google Shape;81;p4"/>
          <p:cNvCxnSpPr/>
          <p:nvPr/>
        </p:nvCxnSpPr>
        <p:spPr>
          <a:xfrm>
            <a:off x="1077108" y="1752133"/>
            <a:ext cx="1022700" cy="0"/>
          </a:xfrm>
          <a:prstGeom prst="straightConnector1">
            <a:avLst/>
          </a:prstGeom>
          <a:noFill/>
          <a:ln cap="flat" cmpd="sng" w="57150">
            <a:solidFill>
              <a:srgbClr val="DAA530"/>
            </a:solidFill>
            <a:prstDash val="solid"/>
            <a:miter lim="800000"/>
            <a:headEnd len="sm" w="sm" type="none"/>
            <a:tailEnd len="sm" w="sm" type="none"/>
          </a:ln>
        </p:spPr>
      </p:cxnSp>
      <p:sp>
        <p:nvSpPr>
          <p:cNvPr id="82" name="Google Shape;82;p4"/>
          <p:cNvSpPr/>
          <p:nvPr/>
        </p:nvSpPr>
        <p:spPr>
          <a:xfrm>
            <a:off x="3063989" y="3354826"/>
            <a:ext cx="1873500" cy="1989900"/>
          </a:xfrm>
          <a:prstGeom prst="rect">
            <a:avLst/>
          </a:prstGeom>
          <a:solidFill>
            <a:srgbClr val="DAA53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 name="Google Shape;83;p4"/>
          <p:cNvSpPr/>
          <p:nvPr/>
        </p:nvSpPr>
        <p:spPr>
          <a:xfrm>
            <a:off x="5120253" y="3354826"/>
            <a:ext cx="1873500" cy="1989900"/>
          </a:xfrm>
          <a:prstGeom prst="rect">
            <a:avLst/>
          </a:prstGeom>
          <a:solidFill>
            <a:srgbClr val="D853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 name="Google Shape;84;p4"/>
          <p:cNvSpPr/>
          <p:nvPr/>
        </p:nvSpPr>
        <p:spPr>
          <a:xfrm>
            <a:off x="1007725" y="3354826"/>
            <a:ext cx="1873500" cy="1989900"/>
          </a:xfrm>
          <a:prstGeom prst="rect">
            <a:avLst/>
          </a:prstGeom>
          <a:solidFill>
            <a:srgbClr val="7D40C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4"/>
          <p:cNvSpPr/>
          <p:nvPr/>
        </p:nvSpPr>
        <p:spPr>
          <a:xfrm>
            <a:off x="9232775" y="3372631"/>
            <a:ext cx="1873500" cy="19899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 name="Google Shape;86;p4"/>
          <p:cNvSpPr txBox="1"/>
          <p:nvPr/>
        </p:nvSpPr>
        <p:spPr>
          <a:xfrm>
            <a:off x="3269201" y="3481675"/>
            <a:ext cx="15894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chemeClr val="lt1"/>
                </a:solidFill>
                <a:latin typeface="Georgia"/>
                <a:ea typeface="Georgia"/>
                <a:cs typeface="Georgia"/>
                <a:sym typeface="Georgia"/>
              </a:rPr>
              <a:t>Save the Children HEART Model </a:t>
            </a:r>
            <a:endParaRPr b="0" i="0" sz="18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chemeClr val="lt1"/>
                </a:solidFill>
                <a:latin typeface="Georgia"/>
                <a:ea typeface="Georgia"/>
                <a:cs typeface="Georgia"/>
                <a:sym typeface="Georgia"/>
              </a:rPr>
              <a:t>- 20 minutes</a:t>
            </a:r>
            <a:endParaRPr b="0" i="0" sz="1800" u="none" cap="none" strike="noStrike">
              <a:solidFill>
                <a:schemeClr val="lt1"/>
              </a:solidFill>
              <a:latin typeface="Georgia"/>
              <a:ea typeface="Georgia"/>
              <a:cs typeface="Georgia"/>
              <a:sym typeface="Georgia"/>
            </a:endParaRPr>
          </a:p>
        </p:txBody>
      </p:sp>
      <p:sp>
        <p:nvSpPr>
          <p:cNvPr id="87" name="Google Shape;87;p4"/>
          <p:cNvSpPr txBox="1"/>
          <p:nvPr/>
        </p:nvSpPr>
        <p:spPr>
          <a:xfrm>
            <a:off x="1176813" y="3743264"/>
            <a:ext cx="15894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chemeClr val="lt1"/>
                </a:solidFill>
                <a:latin typeface="Georgia"/>
                <a:ea typeface="Georgia"/>
                <a:cs typeface="Georgia"/>
                <a:sym typeface="Georgia"/>
              </a:rPr>
              <a:t>UNICEF CCD Model </a:t>
            </a:r>
            <a:endParaRPr b="0" i="0" sz="18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chemeClr val="lt1"/>
                </a:solidFill>
                <a:latin typeface="Georgia"/>
                <a:ea typeface="Georgia"/>
                <a:cs typeface="Georgia"/>
                <a:sym typeface="Georgia"/>
              </a:rPr>
              <a:t>- 20 minutes</a:t>
            </a:r>
            <a:endParaRPr b="0" i="0" sz="1800" u="none" cap="none" strike="noStrike">
              <a:solidFill>
                <a:schemeClr val="lt1"/>
              </a:solidFill>
              <a:latin typeface="Georgia"/>
              <a:ea typeface="Georgia"/>
              <a:cs typeface="Georgia"/>
              <a:sym typeface="Georgia"/>
            </a:endParaRPr>
          </a:p>
        </p:txBody>
      </p:sp>
      <p:sp>
        <p:nvSpPr>
          <p:cNvPr id="88" name="Google Shape;88;p4"/>
          <p:cNvSpPr txBox="1"/>
          <p:nvPr/>
        </p:nvSpPr>
        <p:spPr>
          <a:xfrm>
            <a:off x="5281359" y="3612464"/>
            <a:ext cx="15381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chemeClr val="lt1"/>
                </a:solidFill>
                <a:latin typeface="Georgia"/>
                <a:ea typeface="Georgia"/>
                <a:cs typeface="Georgia"/>
                <a:sym typeface="Georgia"/>
              </a:rPr>
              <a:t>BRAC Humanitarian Play Lab</a:t>
            </a:r>
            <a:endParaRPr b="0" i="0" sz="18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chemeClr val="lt1"/>
                </a:solidFill>
                <a:latin typeface="Georgia"/>
                <a:ea typeface="Georgia"/>
                <a:cs typeface="Georgia"/>
                <a:sym typeface="Georgia"/>
              </a:rPr>
              <a:t>- 20 minutes</a:t>
            </a:r>
            <a:endParaRPr b="0" i="0" sz="1800" u="none" cap="none" strike="noStrike">
              <a:solidFill>
                <a:schemeClr val="lt1"/>
              </a:solidFill>
              <a:latin typeface="Georgia"/>
              <a:ea typeface="Georgia"/>
              <a:cs typeface="Georgia"/>
              <a:sym typeface="Georgia"/>
            </a:endParaRPr>
          </a:p>
        </p:txBody>
      </p:sp>
      <p:sp>
        <p:nvSpPr>
          <p:cNvPr id="89" name="Google Shape;89;p4"/>
          <p:cNvSpPr/>
          <p:nvPr/>
        </p:nvSpPr>
        <p:spPr>
          <a:xfrm>
            <a:off x="7176518" y="3372631"/>
            <a:ext cx="1873500" cy="1989900"/>
          </a:xfrm>
          <a:prstGeom prst="rect">
            <a:avLst/>
          </a:prstGeom>
          <a:solidFill>
            <a:srgbClr val="00AD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4"/>
          <p:cNvSpPr txBox="1"/>
          <p:nvPr/>
        </p:nvSpPr>
        <p:spPr>
          <a:xfrm>
            <a:off x="9347765" y="3743264"/>
            <a:ext cx="1463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chemeClr val="lt1"/>
                </a:solidFill>
                <a:latin typeface="Georgia"/>
                <a:ea typeface="Georgia"/>
                <a:cs typeface="Georgia"/>
                <a:sym typeface="Georgia"/>
              </a:rPr>
              <a:t>Pashe Achhi Model</a:t>
            </a:r>
            <a:endParaRPr b="0" i="0" sz="18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chemeClr val="lt1"/>
                </a:solidFill>
                <a:latin typeface="Georgia"/>
                <a:ea typeface="Georgia"/>
                <a:cs typeface="Georgia"/>
                <a:sym typeface="Georgia"/>
              </a:rPr>
              <a:t>- 15 minutes</a:t>
            </a:r>
            <a:endParaRPr b="0" i="0" sz="1800" u="none" cap="none" strike="noStrike">
              <a:solidFill>
                <a:schemeClr val="lt1"/>
              </a:solidFill>
              <a:latin typeface="Georgia"/>
              <a:ea typeface="Georgia"/>
              <a:cs typeface="Georgia"/>
              <a:sym typeface="Georgia"/>
            </a:endParaRPr>
          </a:p>
        </p:txBody>
      </p:sp>
      <p:sp>
        <p:nvSpPr>
          <p:cNvPr id="91" name="Google Shape;91;p4"/>
          <p:cNvSpPr txBox="1"/>
          <p:nvPr/>
        </p:nvSpPr>
        <p:spPr>
          <a:xfrm>
            <a:off x="7242425" y="3612464"/>
            <a:ext cx="17313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chemeClr val="lt1"/>
                </a:solidFill>
                <a:latin typeface="Georgia"/>
                <a:ea typeface="Georgia"/>
                <a:cs typeface="Georgia"/>
                <a:sym typeface="Georgia"/>
              </a:rPr>
              <a:t>Fathers Engagement Model</a:t>
            </a:r>
            <a:endParaRPr b="0" i="0" sz="18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800" u="none" cap="none" strike="noStrike">
                <a:solidFill>
                  <a:schemeClr val="lt1"/>
                </a:solidFill>
                <a:latin typeface="Georgia"/>
                <a:ea typeface="Georgia"/>
                <a:cs typeface="Georgia"/>
                <a:sym typeface="Georgia"/>
              </a:rPr>
              <a:t>- 15 minutes</a:t>
            </a:r>
            <a:endParaRPr b="0" i="0" sz="1800" u="none" cap="none" strike="noStrike">
              <a:solidFill>
                <a:schemeClr val="lt1"/>
              </a:solidFill>
              <a:latin typeface="Georgia"/>
              <a:ea typeface="Georgia"/>
              <a:cs typeface="Georgia"/>
              <a:sym typeface="Georgia"/>
            </a:endParaRPr>
          </a:p>
        </p:txBody>
      </p:sp>
      <p:sp>
        <p:nvSpPr>
          <p:cNvPr id="92" name="Google Shape;92;p4"/>
          <p:cNvSpPr txBox="1"/>
          <p:nvPr/>
        </p:nvSpPr>
        <p:spPr>
          <a:xfrm>
            <a:off x="959550" y="2428800"/>
            <a:ext cx="102729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US" sz="2000" u="none" cap="none" strike="noStrike">
                <a:solidFill>
                  <a:schemeClr val="dk1"/>
                </a:solidFill>
                <a:latin typeface="Georgia"/>
                <a:ea typeface="Georgia"/>
                <a:cs typeface="Georgia"/>
                <a:sym typeface="Georgia"/>
              </a:rPr>
              <a:t>Have extensive understanding and gather knowledge concerning the different models for ECD and caregivers currently being implemented around around the globe-</a:t>
            </a:r>
            <a:endParaRPr b="0" i="0" sz="2100" u="none" cap="none" strike="noStrike">
              <a:solidFill>
                <a:schemeClr val="dk1"/>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276e74a7b89_1_264"/>
          <p:cNvSpPr/>
          <p:nvPr/>
        </p:nvSpPr>
        <p:spPr>
          <a:xfrm>
            <a:off x="-2" y="0"/>
            <a:ext cx="4402800" cy="6858000"/>
          </a:xfrm>
          <a:prstGeom prst="rect">
            <a:avLst/>
          </a:prstGeom>
          <a:solidFill>
            <a:srgbClr val="7D40C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A close up of a logo&#10;&#10;Description automatically generated" id="98" name="Google Shape;98;g276e74a7b89_1_264"/>
          <p:cNvPicPr preferRelativeResize="0"/>
          <p:nvPr/>
        </p:nvPicPr>
        <p:blipFill rotWithShape="1">
          <a:blip r:embed="rId3">
            <a:alphaModFix/>
          </a:blip>
          <a:srcRect b="51822" l="-7877" r="35276" t="-24422"/>
          <a:stretch/>
        </p:blipFill>
        <p:spPr>
          <a:xfrm>
            <a:off x="-1189700" y="1265550"/>
            <a:ext cx="5592425" cy="5592450"/>
          </a:xfrm>
          <a:prstGeom prst="rect">
            <a:avLst/>
          </a:prstGeom>
          <a:noFill/>
          <a:ln>
            <a:noFill/>
          </a:ln>
        </p:spPr>
      </p:pic>
      <p:sp>
        <p:nvSpPr>
          <p:cNvPr id="99" name="Google Shape;99;g276e74a7b89_1_264"/>
          <p:cNvSpPr txBox="1"/>
          <p:nvPr/>
        </p:nvSpPr>
        <p:spPr>
          <a:xfrm>
            <a:off x="381125" y="492950"/>
            <a:ext cx="31923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3600" u="none" cap="none" strike="noStrike">
                <a:solidFill>
                  <a:schemeClr val="lt1"/>
                </a:solidFill>
                <a:latin typeface="Times New Roman"/>
                <a:ea typeface="Times New Roman"/>
                <a:cs typeface="Times New Roman"/>
                <a:sym typeface="Times New Roman"/>
              </a:rPr>
              <a:t>ECD Models in Humanitarian Settings</a:t>
            </a:r>
            <a:endParaRPr b="1" i="0" sz="3600" u="none" cap="none" strike="noStrike">
              <a:solidFill>
                <a:schemeClr val="lt1"/>
              </a:solidFill>
              <a:latin typeface="Times New Roman"/>
              <a:ea typeface="Times New Roman"/>
              <a:cs typeface="Times New Roman"/>
              <a:sym typeface="Times New Roman"/>
            </a:endParaRPr>
          </a:p>
        </p:txBody>
      </p:sp>
      <p:sp>
        <p:nvSpPr>
          <p:cNvPr id="100" name="Google Shape;100;g276e74a7b89_1_264"/>
          <p:cNvSpPr txBox="1"/>
          <p:nvPr/>
        </p:nvSpPr>
        <p:spPr>
          <a:xfrm>
            <a:off x="4992150" y="723450"/>
            <a:ext cx="6680700" cy="415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2400" u="none" cap="none" strike="noStrike">
                <a:solidFill>
                  <a:schemeClr val="dk1"/>
                </a:solidFill>
                <a:latin typeface="Times New Roman"/>
                <a:ea typeface="Times New Roman"/>
                <a:cs typeface="Times New Roman"/>
                <a:sym typeface="Times New Roman"/>
              </a:rPr>
              <a:t>Early Childhood Development (ECD) is critical for the healthy growth and development of children, especially in humanitarian settings where children are extremely vulnerable and at  risk. Implementing play-based ECD models in these settings is crucial to long-term development.</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b="0" i="0" lang="en-US" sz="2400" u="none" cap="none" strike="noStrike">
                <a:solidFill>
                  <a:schemeClr val="dk1"/>
                </a:solidFill>
                <a:latin typeface="Times New Roman"/>
                <a:ea typeface="Times New Roman"/>
                <a:cs typeface="Times New Roman"/>
                <a:sym typeface="Times New Roman"/>
              </a:rPr>
              <a:t>In humanitarian settings, various global and national Early Childhood Development (ECD) models have been adapted to address the unique needs of children in crisis situations.</a:t>
            </a:r>
            <a:endParaRPr b="0" i="0" sz="2400" u="none" cap="none" strike="noStrike">
              <a:solidFill>
                <a:schemeClr val="dk1"/>
              </a:solidFill>
              <a:latin typeface="Times New Roman"/>
              <a:ea typeface="Times New Roman"/>
              <a:cs typeface="Times New Roman"/>
              <a:sym typeface="Times New Roman"/>
            </a:endParaRPr>
          </a:p>
        </p:txBody>
      </p:sp>
      <p:cxnSp>
        <p:nvCxnSpPr>
          <p:cNvPr id="101" name="Google Shape;101;g276e74a7b89_1_264"/>
          <p:cNvCxnSpPr/>
          <p:nvPr/>
        </p:nvCxnSpPr>
        <p:spPr>
          <a:xfrm>
            <a:off x="4845900" y="860750"/>
            <a:ext cx="0" cy="2071800"/>
          </a:xfrm>
          <a:prstGeom prst="straightConnector1">
            <a:avLst/>
          </a:prstGeom>
          <a:noFill/>
          <a:ln cap="flat" cmpd="sng" w="9525">
            <a:solidFill>
              <a:schemeClr val="dk2"/>
            </a:solidFill>
            <a:prstDash val="solid"/>
            <a:round/>
            <a:headEnd len="med" w="med" type="none"/>
            <a:tailEnd len="med" w="med" type="none"/>
          </a:ln>
        </p:spPr>
      </p:cxnSp>
      <p:cxnSp>
        <p:nvCxnSpPr>
          <p:cNvPr id="102" name="Google Shape;102;g276e74a7b89_1_264"/>
          <p:cNvCxnSpPr/>
          <p:nvPr/>
        </p:nvCxnSpPr>
        <p:spPr>
          <a:xfrm>
            <a:off x="4845900" y="3463475"/>
            <a:ext cx="0" cy="13143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g2eb45493aec_0_53"/>
          <p:cNvPicPr preferRelativeResize="0"/>
          <p:nvPr/>
        </p:nvPicPr>
        <p:blipFill rotWithShape="1">
          <a:blip r:embed="rId3">
            <a:alphaModFix/>
          </a:blip>
          <a:srcRect b="6378" l="0" r="0" t="6010"/>
          <a:stretch/>
        </p:blipFill>
        <p:spPr>
          <a:xfrm>
            <a:off x="6878075" y="1550"/>
            <a:ext cx="5323225" cy="3632599"/>
          </a:xfrm>
          <a:prstGeom prst="rect">
            <a:avLst/>
          </a:prstGeom>
          <a:noFill/>
          <a:ln>
            <a:noFill/>
          </a:ln>
        </p:spPr>
      </p:pic>
      <p:sp>
        <p:nvSpPr>
          <p:cNvPr id="108" name="Google Shape;108;g2eb45493aec_0_53"/>
          <p:cNvSpPr/>
          <p:nvPr/>
        </p:nvSpPr>
        <p:spPr>
          <a:xfrm>
            <a:off x="0" y="0"/>
            <a:ext cx="6879000" cy="5819700"/>
          </a:xfrm>
          <a:prstGeom prst="rect">
            <a:avLst/>
          </a:prstGeom>
          <a:solidFill>
            <a:srgbClr val="00AD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9" name="Google Shape;109;g2eb45493aec_0_53"/>
          <p:cNvPicPr preferRelativeResize="0"/>
          <p:nvPr/>
        </p:nvPicPr>
        <p:blipFill rotWithShape="1">
          <a:blip r:embed="rId4">
            <a:alphaModFix/>
          </a:blip>
          <a:srcRect b="0" l="0" r="0" t="0"/>
          <a:stretch/>
        </p:blipFill>
        <p:spPr>
          <a:xfrm>
            <a:off x="6878075" y="3104519"/>
            <a:ext cx="5323225" cy="3162181"/>
          </a:xfrm>
          <a:prstGeom prst="rect">
            <a:avLst/>
          </a:prstGeom>
          <a:noFill/>
          <a:ln>
            <a:noFill/>
          </a:ln>
        </p:spPr>
      </p:pic>
      <p:sp>
        <p:nvSpPr>
          <p:cNvPr id="110" name="Google Shape;110;g2eb45493aec_0_53"/>
          <p:cNvSpPr txBox="1"/>
          <p:nvPr/>
        </p:nvSpPr>
        <p:spPr>
          <a:xfrm>
            <a:off x="484450" y="280650"/>
            <a:ext cx="6030900" cy="535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2600" u="none" cap="none" strike="noStrike">
                <a:solidFill>
                  <a:schemeClr val="lt1"/>
                </a:solidFill>
                <a:latin typeface="Georgia"/>
                <a:ea typeface="Georgia"/>
                <a:cs typeface="Georgia"/>
                <a:sym typeface="Georgia"/>
              </a:rPr>
              <a:t>Care for Child Development Model (CCD)</a:t>
            </a:r>
            <a:endParaRPr b="1" i="0" sz="2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sz="1600">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600" u="none" cap="none" strike="noStrike">
                <a:solidFill>
                  <a:schemeClr val="lt1"/>
                </a:solidFill>
                <a:latin typeface="Georgia"/>
                <a:ea typeface="Georgia"/>
                <a:cs typeface="Georgia"/>
                <a:sym typeface="Georgia"/>
              </a:rPr>
              <a:t>The CCD model is developed by UNICEF, World Health Organization,  based on the neuroscientific evidence that communicating through eye contact and playful interaction with children fosters strong bonding experiences between caregiver and child.</a:t>
            </a:r>
            <a:endParaRPr b="0" i="0" sz="1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600" u="none" cap="none" strike="noStrike">
                <a:solidFill>
                  <a:schemeClr val="lt1"/>
                </a:solidFill>
                <a:latin typeface="Georgia"/>
                <a:ea typeface="Georgia"/>
                <a:cs typeface="Georgia"/>
                <a:sym typeface="Georgia"/>
              </a:rPr>
              <a:t>The model is currently implemented in 12 countries.</a:t>
            </a:r>
            <a:endParaRPr b="0" i="0" sz="1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600" u="none" cap="none" strike="noStrike">
                <a:solidFill>
                  <a:schemeClr val="lt1"/>
                </a:solidFill>
                <a:latin typeface="Georgia"/>
                <a:ea typeface="Georgia"/>
                <a:cs typeface="Georgia"/>
                <a:sym typeface="Georgia"/>
              </a:rPr>
              <a:t>CCD promotes young children's motor, cognitive-language, and social-emotional skills through play and communication activities, integrating into health, nutrition, education, and child protection sectors.</a:t>
            </a:r>
            <a:endParaRPr b="0" i="0" sz="1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600" u="none" cap="none" strike="noStrike">
                <a:solidFill>
                  <a:schemeClr val="lt1"/>
                </a:solidFill>
                <a:latin typeface="Georgia"/>
                <a:ea typeface="Georgia"/>
                <a:cs typeface="Georgia"/>
                <a:sym typeface="Georgia"/>
              </a:rPr>
              <a:t>This model includes the participant manual, counseling cards, facilitator notes, guide for clinical practice and framework for M&amp;E.</a:t>
            </a:r>
            <a:endParaRPr b="0" i="0" sz="1600" u="none" cap="none" strike="noStrike">
              <a:solidFill>
                <a:schemeClr val="lt1"/>
              </a:solidFill>
              <a:latin typeface="Georgia"/>
              <a:ea typeface="Georgia"/>
              <a:cs typeface="Georgia"/>
              <a:sym typeface="Georgia"/>
            </a:endParaRPr>
          </a:p>
        </p:txBody>
      </p:sp>
      <p:cxnSp>
        <p:nvCxnSpPr>
          <p:cNvPr id="111" name="Google Shape;111;g2eb45493aec_0_53"/>
          <p:cNvCxnSpPr/>
          <p:nvPr/>
        </p:nvCxnSpPr>
        <p:spPr>
          <a:xfrm>
            <a:off x="624083" y="1278883"/>
            <a:ext cx="1022700" cy="0"/>
          </a:xfrm>
          <a:prstGeom prst="straightConnector1">
            <a:avLst/>
          </a:prstGeom>
          <a:noFill/>
          <a:ln cap="flat" cmpd="sng" w="57150">
            <a:solidFill>
              <a:srgbClr val="DAA530"/>
            </a:solidFill>
            <a:prstDash val="solid"/>
            <a:miter lim="800000"/>
            <a:headEnd len="sm" w="sm" type="none"/>
            <a:tailEnd len="sm" w="sm" type="none"/>
          </a:ln>
        </p:spPr>
      </p:cxnSp>
      <p:sp>
        <p:nvSpPr>
          <p:cNvPr id="112" name="Google Shape;112;g2eb45493aec_0_53"/>
          <p:cNvSpPr/>
          <p:nvPr/>
        </p:nvSpPr>
        <p:spPr>
          <a:xfrm>
            <a:off x="0" y="5819700"/>
            <a:ext cx="12201300" cy="10518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 name="Google Shape;113;g2eb45493aec_0_53"/>
          <p:cNvSpPr txBox="1"/>
          <p:nvPr/>
        </p:nvSpPr>
        <p:spPr>
          <a:xfrm>
            <a:off x="653529" y="5884950"/>
            <a:ext cx="10569900" cy="9144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b="1" lang="en-US" sz="1200">
                <a:solidFill>
                  <a:srgbClr val="FFFFFF"/>
                </a:solidFill>
                <a:latin typeface="Georgia"/>
                <a:ea typeface="Georgia"/>
                <a:cs typeface="Georgia"/>
                <a:sym typeface="Georgia"/>
              </a:rPr>
              <a:t>Photo source:</a:t>
            </a:r>
            <a:br>
              <a:rPr lang="en-US" sz="1200">
                <a:solidFill>
                  <a:srgbClr val="FFFFFF"/>
                </a:solidFill>
                <a:latin typeface="Georgia"/>
                <a:ea typeface="Georgia"/>
                <a:cs typeface="Georgia"/>
                <a:sym typeface="Georgia"/>
              </a:rPr>
            </a:br>
            <a:r>
              <a:rPr lang="en-US" sz="1200">
                <a:solidFill>
                  <a:srgbClr val="FFFFFF"/>
                </a:solidFill>
                <a:latin typeface="Georgia"/>
                <a:ea typeface="Georgia"/>
                <a:cs typeface="Georgia"/>
                <a:sym typeface="Georgia"/>
              </a:rPr>
              <a:t>WHO-342031.GAGGERO, C. (n.d.). Image from Care for Child Development. UNICEF. https://www.unicef.org/media/97376/file/1-2-CCD-Introduction-English.pdf </a:t>
            </a:r>
            <a:endParaRPr sz="1200">
              <a:solidFill>
                <a:srgbClr val="FFFFFF"/>
              </a:solidFill>
              <a:latin typeface="Georgia"/>
              <a:ea typeface="Georgia"/>
              <a:cs typeface="Georgia"/>
              <a:sym typeface="Georgia"/>
            </a:endParaRPr>
          </a:p>
          <a:p>
            <a:pPr indent="0" lvl="0" marL="0" rtl="0" algn="l">
              <a:lnSpc>
                <a:spcPct val="115000"/>
              </a:lnSpc>
              <a:spcBef>
                <a:spcPts val="0"/>
              </a:spcBef>
              <a:spcAft>
                <a:spcPts val="0"/>
              </a:spcAft>
              <a:buSzPts val="1100"/>
              <a:buNone/>
            </a:pPr>
            <a:r>
              <a:rPr lang="en-US" sz="1200">
                <a:solidFill>
                  <a:srgbClr val="FFFFFF"/>
                </a:solidFill>
                <a:latin typeface="Georgia"/>
                <a:ea typeface="Georgia"/>
                <a:cs typeface="Georgia"/>
                <a:sym typeface="Georgia"/>
              </a:rPr>
              <a:t>Lucas, J. (n.d). Image from Care for Child Development. UNICEF. https://www.unicef.org/media/97376/file/1-2-CCD-Introduction-English.pdf</a:t>
            </a:r>
            <a:endParaRPr sz="1200">
              <a:solidFill>
                <a:srgbClr val="FFFFFF"/>
              </a:solidFill>
              <a:latin typeface="Georgia"/>
              <a:ea typeface="Georgia"/>
              <a:cs typeface="Georgia"/>
              <a:sym typeface="Georgia"/>
            </a:endParaRPr>
          </a:p>
        </p:txBody>
      </p:sp>
      <p:cxnSp>
        <p:nvCxnSpPr>
          <p:cNvPr id="114" name="Google Shape;114;g2eb45493aec_0_53"/>
          <p:cNvCxnSpPr/>
          <p:nvPr/>
        </p:nvCxnSpPr>
        <p:spPr>
          <a:xfrm>
            <a:off x="484450" y="5831600"/>
            <a:ext cx="0" cy="1040100"/>
          </a:xfrm>
          <a:prstGeom prst="straightConnector1">
            <a:avLst/>
          </a:prstGeom>
          <a:noFill/>
          <a:ln cap="flat" cmpd="sng" w="38100">
            <a:solidFill>
              <a:srgbClr val="FFFFFF"/>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2eb45493aec_0_71"/>
          <p:cNvSpPr/>
          <p:nvPr/>
        </p:nvSpPr>
        <p:spPr>
          <a:xfrm>
            <a:off x="5112300" y="0"/>
            <a:ext cx="7079700" cy="6705000"/>
          </a:xfrm>
          <a:prstGeom prst="rect">
            <a:avLst/>
          </a:prstGeom>
          <a:solidFill>
            <a:srgbClr val="D853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g2eb45493aec_0_71"/>
          <p:cNvSpPr txBox="1"/>
          <p:nvPr/>
        </p:nvSpPr>
        <p:spPr>
          <a:xfrm>
            <a:off x="5412625" y="280650"/>
            <a:ext cx="6398400" cy="567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2600" u="none" cap="none" strike="noStrike">
                <a:solidFill>
                  <a:schemeClr val="lt1"/>
                </a:solidFill>
                <a:latin typeface="Georgia"/>
                <a:ea typeface="Georgia"/>
                <a:cs typeface="Georgia"/>
                <a:sym typeface="Georgia"/>
              </a:rPr>
              <a:t>HEART: Healing and Education through the Arts</a:t>
            </a:r>
            <a:endParaRPr b="1" i="0" sz="2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1" i="0" sz="2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8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700" u="none" cap="none" strike="noStrike">
                <a:solidFill>
                  <a:schemeClr val="lt1"/>
                </a:solidFill>
                <a:latin typeface="Georgia"/>
                <a:ea typeface="Georgia"/>
                <a:cs typeface="Georgia"/>
                <a:sym typeface="Georgia"/>
              </a:rPr>
              <a:t>HEART, Save the Children’s visionary education program, brings the proven power of artistic expression to children in need aged 3-14 years old.</a:t>
            </a:r>
            <a:endParaRPr b="0" i="0" sz="17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7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700" u="none" cap="none" strike="noStrike">
                <a:solidFill>
                  <a:schemeClr val="lt1"/>
                </a:solidFill>
                <a:latin typeface="Georgia"/>
                <a:ea typeface="Georgia"/>
                <a:cs typeface="Georgia"/>
                <a:sym typeface="Georgia"/>
              </a:rPr>
              <a:t>The model helps children cope with traumatic events and learn critical skills they need to reach their true potential in different emergency response programming.  </a:t>
            </a:r>
            <a:endParaRPr b="0" i="0" sz="17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7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1" i="0" lang="en-US" sz="1700" u="none" cap="none" strike="noStrike">
                <a:solidFill>
                  <a:schemeClr val="lt1"/>
                </a:solidFill>
                <a:latin typeface="Georgia"/>
                <a:ea typeface="Georgia"/>
                <a:cs typeface="Georgia"/>
                <a:sym typeface="Georgia"/>
              </a:rPr>
              <a:t>This program includes-</a:t>
            </a:r>
            <a:endParaRPr b="1" i="0" sz="17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500" u="none" cap="none" strike="noStrike">
              <a:solidFill>
                <a:schemeClr val="lt1"/>
              </a:solidFill>
              <a:latin typeface="Georgia"/>
              <a:ea typeface="Georgia"/>
              <a:cs typeface="Georgia"/>
              <a:sym typeface="Georgia"/>
            </a:endParaRPr>
          </a:p>
          <a:p>
            <a:pPr indent="-336550" lvl="0" marL="457200" marR="0" rtl="0" algn="l">
              <a:lnSpc>
                <a:spcPct val="100000"/>
              </a:lnSpc>
              <a:spcBef>
                <a:spcPts val="0"/>
              </a:spcBef>
              <a:spcAft>
                <a:spcPts val="0"/>
              </a:spcAft>
              <a:buClr>
                <a:schemeClr val="lt1"/>
              </a:buClr>
              <a:buSzPts val="1700"/>
              <a:buFont typeface="Georgia"/>
              <a:buChar char="●"/>
            </a:pPr>
            <a:r>
              <a:rPr b="0" i="0" lang="en-US" sz="1700" u="none" cap="none" strike="noStrike">
                <a:solidFill>
                  <a:schemeClr val="lt1"/>
                </a:solidFill>
                <a:latin typeface="Georgia"/>
                <a:ea typeface="Georgia"/>
                <a:cs typeface="Georgia"/>
                <a:sym typeface="Georgia"/>
              </a:rPr>
              <a:t>guiding children in expressive arts activities</a:t>
            </a:r>
            <a:endParaRPr b="0" i="0" sz="1700" u="none" cap="none" strike="noStrike">
              <a:solidFill>
                <a:schemeClr val="lt1"/>
              </a:solidFill>
              <a:latin typeface="Georgia"/>
              <a:ea typeface="Georgia"/>
              <a:cs typeface="Georgia"/>
              <a:sym typeface="Georgia"/>
            </a:endParaRPr>
          </a:p>
          <a:p>
            <a:pPr indent="-336550" lvl="0" marL="457200" marR="0" rtl="0" algn="l">
              <a:lnSpc>
                <a:spcPct val="100000"/>
              </a:lnSpc>
              <a:spcBef>
                <a:spcPts val="0"/>
              </a:spcBef>
              <a:spcAft>
                <a:spcPts val="0"/>
              </a:spcAft>
              <a:buClr>
                <a:schemeClr val="lt1"/>
              </a:buClr>
              <a:buSzPts val="1700"/>
              <a:buFont typeface="Georgia"/>
              <a:buChar char="●"/>
            </a:pPr>
            <a:r>
              <a:rPr b="0" i="0" lang="en-US" sz="1700" u="none" cap="none" strike="noStrike">
                <a:solidFill>
                  <a:schemeClr val="lt1"/>
                </a:solidFill>
                <a:latin typeface="Georgia"/>
                <a:ea typeface="Georgia"/>
                <a:cs typeface="Georgia"/>
                <a:sym typeface="Georgia"/>
              </a:rPr>
              <a:t>engaging the arts as a means for self-expression and critical skill development</a:t>
            </a:r>
            <a:endParaRPr b="0" i="0" sz="1700" u="none" cap="none" strike="noStrike">
              <a:solidFill>
                <a:schemeClr val="lt1"/>
              </a:solidFill>
              <a:latin typeface="Georgia"/>
              <a:ea typeface="Georgia"/>
              <a:cs typeface="Georgia"/>
              <a:sym typeface="Georgia"/>
            </a:endParaRPr>
          </a:p>
          <a:p>
            <a:pPr indent="-336550" lvl="0" marL="457200" marR="0" rtl="0" algn="l">
              <a:lnSpc>
                <a:spcPct val="100000"/>
              </a:lnSpc>
              <a:spcBef>
                <a:spcPts val="0"/>
              </a:spcBef>
              <a:spcAft>
                <a:spcPts val="0"/>
              </a:spcAft>
              <a:buClr>
                <a:schemeClr val="lt1"/>
              </a:buClr>
              <a:buSzPts val="1700"/>
              <a:buFont typeface="Georgia"/>
              <a:buChar char="●"/>
            </a:pPr>
            <a:r>
              <a:rPr b="0" i="0" lang="en-US" sz="1700" u="none" cap="none" strike="noStrike">
                <a:solidFill>
                  <a:schemeClr val="lt1"/>
                </a:solidFill>
                <a:latin typeface="Georgia"/>
                <a:ea typeface="Georgia"/>
                <a:cs typeface="Georgia"/>
                <a:sym typeface="Georgia"/>
              </a:rPr>
              <a:t>recognizing and supporting children who need special help</a:t>
            </a:r>
            <a:endParaRPr b="0" i="0" sz="1700" u="none" cap="none" strike="noStrike">
              <a:solidFill>
                <a:schemeClr val="lt1"/>
              </a:solidFill>
              <a:latin typeface="Georgia"/>
              <a:ea typeface="Georgia"/>
              <a:cs typeface="Georgia"/>
              <a:sym typeface="Georgia"/>
            </a:endParaRPr>
          </a:p>
          <a:p>
            <a:pPr indent="-336550" lvl="0" marL="457200" marR="0" rtl="0" algn="l">
              <a:lnSpc>
                <a:spcPct val="100000"/>
              </a:lnSpc>
              <a:spcBef>
                <a:spcPts val="0"/>
              </a:spcBef>
              <a:spcAft>
                <a:spcPts val="0"/>
              </a:spcAft>
              <a:buClr>
                <a:schemeClr val="lt1"/>
              </a:buClr>
              <a:buSzPts val="1700"/>
              <a:buFont typeface="Georgia"/>
              <a:buChar char="●"/>
            </a:pPr>
            <a:r>
              <a:rPr b="0" i="0" lang="en-US" sz="1700" u="none" cap="none" strike="noStrike">
                <a:solidFill>
                  <a:schemeClr val="lt1"/>
                </a:solidFill>
                <a:latin typeface="Georgia"/>
                <a:ea typeface="Georgia"/>
                <a:cs typeface="Georgia"/>
                <a:sym typeface="Georgia"/>
              </a:rPr>
              <a:t>involving children’s parents and communities in the process</a:t>
            </a:r>
            <a:endParaRPr b="0" i="0" sz="1700" u="none" cap="none" strike="noStrike">
              <a:solidFill>
                <a:schemeClr val="lt1"/>
              </a:solidFill>
              <a:latin typeface="Georgia"/>
              <a:ea typeface="Georgia"/>
              <a:cs typeface="Georgia"/>
              <a:sym typeface="Georgia"/>
            </a:endParaRPr>
          </a:p>
          <a:p>
            <a:pPr indent="-336550" lvl="0" marL="457200" marR="0" rtl="0" algn="l">
              <a:lnSpc>
                <a:spcPct val="100000"/>
              </a:lnSpc>
              <a:spcBef>
                <a:spcPts val="0"/>
              </a:spcBef>
              <a:spcAft>
                <a:spcPts val="0"/>
              </a:spcAft>
              <a:buClr>
                <a:schemeClr val="lt1"/>
              </a:buClr>
              <a:buSzPts val="1700"/>
              <a:buFont typeface="Georgia"/>
              <a:buChar char="●"/>
            </a:pPr>
            <a:r>
              <a:rPr b="0" i="0" lang="en-US" sz="1700" u="none" cap="none" strike="noStrike">
                <a:solidFill>
                  <a:schemeClr val="lt1"/>
                </a:solidFill>
                <a:latin typeface="Georgia"/>
                <a:ea typeface="Georgia"/>
                <a:cs typeface="Georgia"/>
                <a:sym typeface="Georgia"/>
              </a:rPr>
              <a:t>incorporating local arts traditions and using local arts resources  </a:t>
            </a:r>
            <a:endParaRPr b="0" i="0" sz="1700" u="none" cap="none" strike="noStrike">
              <a:solidFill>
                <a:schemeClr val="lt1"/>
              </a:solidFill>
              <a:latin typeface="Georgia"/>
              <a:ea typeface="Georgia"/>
              <a:cs typeface="Georgia"/>
              <a:sym typeface="Georgia"/>
            </a:endParaRPr>
          </a:p>
        </p:txBody>
      </p:sp>
      <p:cxnSp>
        <p:nvCxnSpPr>
          <p:cNvPr id="121" name="Google Shape;121;g2eb45493aec_0_71"/>
          <p:cNvCxnSpPr/>
          <p:nvPr/>
        </p:nvCxnSpPr>
        <p:spPr>
          <a:xfrm>
            <a:off x="5525758" y="1261783"/>
            <a:ext cx="1022700" cy="0"/>
          </a:xfrm>
          <a:prstGeom prst="straightConnector1">
            <a:avLst/>
          </a:prstGeom>
          <a:noFill/>
          <a:ln cap="flat" cmpd="sng" w="57150">
            <a:solidFill>
              <a:srgbClr val="DAA530"/>
            </a:solidFill>
            <a:prstDash val="solid"/>
            <a:miter lim="800000"/>
            <a:headEnd len="sm" w="sm" type="none"/>
            <a:tailEnd len="sm" w="sm" type="none"/>
          </a:ln>
        </p:spPr>
      </p:cxnSp>
      <p:pic>
        <p:nvPicPr>
          <p:cNvPr id="122" name="Google Shape;122;g2eb45493aec_0_71"/>
          <p:cNvPicPr preferRelativeResize="0"/>
          <p:nvPr/>
        </p:nvPicPr>
        <p:blipFill rotWithShape="1">
          <a:blip r:embed="rId3">
            <a:alphaModFix/>
          </a:blip>
          <a:srcRect b="0" l="0" r="0" t="0"/>
          <a:stretch/>
        </p:blipFill>
        <p:spPr>
          <a:xfrm>
            <a:off x="-5235" y="600"/>
            <a:ext cx="5117535" cy="6705001"/>
          </a:xfrm>
          <a:prstGeom prst="rect">
            <a:avLst/>
          </a:prstGeom>
          <a:noFill/>
          <a:ln>
            <a:noFill/>
          </a:ln>
        </p:spPr>
      </p:pic>
      <p:sp>
        <p:nvSpPr>
          <p:cNvPr id="123" name="Google Shape;123;g2eb45493aec_0_71"/>
          <p:cNvSpPr/>
          <p:nvPr/>
        </p:nvSpPr>
        <p:spPr>
          <a:xfrm>
            <a:off x="0" y="6081650"/>
            <a:ext cx="12201300" cy="7896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4" name="Google Shape;124;g2eb45493aec_0_71"/>
          <p:cNvSpPr txBox="1"/>
          <p:nvPr/>
        </p:nvSpPr>
        <p:spPr>
          <a:xfrm>
            <a:off x="540929" y="6144925"/>
            <a:ext cx="10569900" cy="7020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SzPts val="1100"/>
              <a:buNone/>
            </a:pPr>
            <a:r>
              <a:rPr b="1" lang="en-US" sz="1200">
                <a:solidFill>
                  <a:srgbClr val="FFFFFF"/>
                </a:solidFill>
                <a:latin typeface="Georgia"/>
                <a:ea typeface="Georgia"/>
                <a:cs typeface="Georgia"/>
                <a:sym typeface="Georgia"/>
              </a:rPr>
              <a:t>Photo source:</a:t>
            </a:r>
            <a:br>
              <a:rPr lang="en-US" sz="1200">
                <a:solidFill>
                  <a:srgbClr val="FFFFFF"/>
                </a:solidFill>
                <a:latin typeface="Georgia"/>
                <a:ea typeface="Georgia"/>
                <a:cs typeface="Georgia"/>
                <a:sym typeface="Georgia"/>
              </a:rPr>
            </a:br>
            <a:r>
              <a:rPr lang="en-US" sz="1200">
                <a:solidFill>
                  <a:srgbClr val="FFFFFF"/>
                </a:solidFill>
                <a:latin typeface="Georgia"/>
                <a:ea typeface="Georgia"/>
                <a:cs typeface="Georgia"/>
                <a:sym typeface="Georgia"/>
              </a:rPr>
              <a:t>Nelson Cossa, N. (n.d). Image from HEART: Healing and Education through the Arts  Save the Children, Mozambique</a:t>
            </a:r>
            <a:endParaRPr sz="1200">
              <a:solidFill>
                <a:srgbClr val="FFFFFF"/>
              </a:solidFill>
              <a:latin typeface="Georgia"/>
              <a:ea typeface="Georgia"/>
              <a:cs typeface="Georgia"/>
              <a:sym typeface="Georgia"/>
            </a:endParaRPr>
          </a:p>
          <a:p>
            <a:pPr indent="0" lvl="0" marL="0" rtl="0" algn="l">
              <a:lnSpc>
                <a:spcPct val="115000"/>
              </a:lnSpc>
              <a:spcBef>
                <a:spcPts val="0"/>
              </a:spcBef>
              <a:spcAft>
                <a:spcPts val="0"/>
              </a:spcAft>
              <a:buSzPts val="1100"/>
              <a:buNone/>
            </a:pPr>
            <a:r>
              <a:rPr lang="en-US" sz="1200">
                <a:solidFill>
                  <a:srgbClr val="FFFFFF"/>
                </a:solidFill>
                <a:latin typeface="Georgia"/>
                <a:ea typeface="Georgia"/>
                <a:cs typeface="Georgia"/>
                <a:sym typeface="Georgia"/>
              </a:rPr>
              <a:t>https://image.savethechildren.org/heart:-healing-and-education-through-the-arts-ch11043673.pdf/x47120x0esut4kcpyw44yofrtn247588.pdf</a:t>
            </a:r>
            <a:r>
              <a:rPr lang="en-US" sz="1200">
                <a:solidFill>
                  <a:srgbClr val="FFFFFF"/>
                </a:solidFill>
                <a:latin typeface="Georgia"/>
                <a:ea typeface="Georgia"/>
                <a:cs typeface="Georgia"/>
                <a:sym typeface="Georgia"/>
              </a:rPr>
              <a:t> </a:t>
            </a:r>
            <a:endParaRPr sz="1200">
              <a:solidFill>
                <a:srgbClr val="FFFFFF"/>
              </a:solidFill>
              <a:latin typeface="Georgia"/>
              <a:ea typeface="Georgia"/>
              <a:cs typeface="Georgia"/>
              <a:sym typeface="Georgia"/>
            </a:endParaRPr>
          </a:p>
        </p:txBody>
      </p:sp>
      <p:cxnSp>
        <p:nvCxnSpPr>
          <p:cNvPr id="125" name="Google Shape;125;g2eb45493aec_0_71"/>
          <p:cNvCxnSpPr/>
          <p:nvPr/>
        </p:nvCxnSpPr>
        <p:spPr>
          <a:xfrm>
            <a:off x="484450" y="6081650"/>
            <a:ext cx="0" cy="789900"/>
          </a:xfrm>
          <a:prstGeom prst="straightConnector1">
            <a:avLst/>
          </a:prstGeom>
          <a:noFill/>
          <a:ln cap="flat" cmpd="sng" w="38100">
            <a:solidFill>
              <a:srgbClr val="FFFFFF"/>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g2eb45493aec_0_82"/>
          <p:cNvPicPr preferRelativeResize="0"/>
          <p:nvPr/>
        </p:nvPicPr>
        <p:blipFill rotWithShape="1">
          <a:blip r:embed="rId3">
            <a:alphaModFix/>
          </a:blip>
          <a:srcRect b="13323" l="16842" r="22087" t="6598"/>
          <a:stretch/>
        </p:blipFill>
        <p:spPr>
          <a:xfrm>
            <a:off x="175525" y="176625"/>
            <a:ext cx="7445601" cy="6506525"/>
          </a:xfrm>
          <a:prstGeom prst="rect">
            <a:avLst/>
          </a:prstGeom>
          <a:noFill/>
          <a:ln>
            <a:noFill/>
          </a:ln>
        </p:spPr>
      </p:pic>
      <p:sp>
        <p:nvSpPr>
          <p:cNvPr id="131" name="Google Shape;131;g2eb45493aec_0_82"/>
          <p:cNvSpPr/>
          <p:nvPr/>
        </p:nvSpPr>
        <p:spPr>
          <a:xfrm>
            <a:off x="7789200" y="176625"/>
            <a:ext cx="4205400" cy="6506400"/>
          </a:xfrm>
          <a:prstGeom prst="rect">
            <a:avLst/>
          </a:prstGeom>
          <a:solidFill>
            <a:srgbClr val="DAA53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2" name="Google Shape;132;g2eb45493aec_0_82"/>
          <p:cNvSpPr txBox="1"/>
          <p:nvPr/>
        </p:nvSpPr>
        <p:spPr>
          <a:xfrm>
            <a:off x="8306300" y="1362350"/>
            <a:ext cx="31923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3600" u="none" cap="none" strike="noStrike">
                <a:solidFill>
                  <a:schemeClr val="lt1"/>
                </a:solidFill>
                <a:latin typeface="Times New Roman"/>
                <a:ea typeface="Times New Roman"/>
                <a:cs typeface="Times New Roman"/>
                <a:sym typeface="Times New Roman"/>
              </a:rPr>
              <a:t>BRAC Humanitarian Play Lab (HPL)</a:t>
            </a:r>
            <a:endParaRPr b="1" i="0" sz="3600" u="none" cap="none" strike="noStrike">
              <a:solidFill>
                <a:schemeClr val="lt1"/>
              </a:solidFill>
              <a:latin typeface="Times New Roman"/>
              <a:ea typeface="Times New Roman"/>
              <a:cs typeface="Times New Roman"/>
              <a:sym typeface="Times New Roman"/>
            </a:endParaRPr>
          </a:p>
        </p:txBody>
      </p:sp>
      <p:pic>
        <p:nvPicPr>
          <p:cNvPr descr="A close up of a logo&#10;&#10;Description automatically generated" id="133" name="Google Shape;133;g2eb45493aec_0_82"/>
          <p:cNvPicPr preferRelativeResize="0"/>
          <p:nvPr/>
        </p:nvPicPr>
        <p:blipFill rotWithShape="1">
          <a:blip r:embed="rId4">
            <a:alphaModFix/>
          </a:blip>
          <a:srcRect b="49406" l="15886" r="27820" t="-22634"/>
          <a:stretch/>
        </p:blipFill>
        <p:spPr>
          <a:xfrm>
            <a:off x="8306302" y="69325"/>
            <a:ext cx="5218925" cy="6788675"/>
          </a:xfrm>
          <a:prstGeom prst="rect">
            <a:avLst/>
          </a:prstGeom>
          <a:noFill/>
          <a:ln>
            <a:noFill/>
          </a:ln>
        </p:spPr>
      </p:pic>
      <p:sp>
        <p:nvSpPr>
          <p:cNvPr id="134" name="Google Shape;134;g2eb45493aec_0_82"/>
          <p:cNvSpPr txBox="1"/>
          <p:nvPr/>
        </p:nvSpPr>
        <p:spPr>
          <a:xfrm>
            <a:off x="1232475" y="6858000"/>
            <a:ext cx="5112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2"/>
                </a:solidFill>
              </a:rPr>
              <a:t>Photo source: </a:t>
            </a:r>
            <a:endParaRPr sz="1200">
              <a:solidFill>
                <a:schemeClr val="dk2"/>
              </a:solidFill>
            </a:endParaRPr>
          </a:p>
          <a:p>
            <a:pPr indent="0" lvl="0" marL="0" rtl="0" algn="l">
              <a:spcBef>
                <a:spcPts val="0"/>
              </a:spcBef>
              <a:spcAft>
                <a:spcPts val="0"/>
              </a:spcAft>
              <a:buNone/>
            </a:pPr>
            <a:r>
              <a:rPr lang="en-US" sz="1200">
                <a:solidFill>
                  <a:schemeClr val="dk1"/>
                </a:solidFill>
                <a:latin typeface="Georgia"/>
                <a:ea typeface="Georgia"/>
                <a:cs typeface="Georgia"/>
                <a:sym typeface="Georgia"/>
              </a:rPr>
              <a:t>BRAC IED photo achieves</a:t>
            </a:r>
            <a:endParaRPr sz="24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2eb45493aec_0_92"/>
          <p:cNvSpPr/>
          <p:nvPr/>
        </p:nvSpPr>
        <p:spPr>
          <a:xfrm>
            <a:off x="186825" y="229150"/>
            <a:ext cx="6614400" cy="5947200"/>
          </a:xfrm>
          <a:prstGeom prst="rect">
            <a:avLst/>
          </a:prstGeom>
          <a:solidFill>
            <a:srgbClr val="7D40C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0" name="Google Shape;140;g2eb45493aec_0_92"/>
          <p:cNvSpPr txBox="1"/>
          <p:nvPr/>
        </p:nvSpPr>
        <p:spPr>
          <a:xfrm>
            <a:off x="515525" y="509250"/>
            <a:ext cx="5850900" cy="531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2600" u="none" cap="none" strike="noStrike">
                <a:solidFill>
                  <a:schemeClr val="lt1"/>
                </a:solidFill>
                <a:latin typeface="Georgia"/>
                <a:ea typeface="Georgia"/>
                <a:cs typeface="Georgia"/>
                <a:sym typeface="Georgia"/>
              </a:rPr>
              <a:t>BRAC Humanitarian Play Lab (HPL) Centre-Based Model</a:t>
            </a:r>
            <a:endParaRPr b="1" i="0" sz="2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1" i="0" sz="23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8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600" u="none" cap="none" strike="noStrike">
                <a:solidFill>
                  <a:schemeClr val="lt1"/>
                </a:solidFill>
                <a:latin typeface="Georgia"/>
                <a:ea typeface="Georgia"/>
                <a:cs typeface="Georgia"/>
                <a:sym typeface="Georgia"/>
              </a:rPr>
              <a:t>Humanitarian Play Lab (HPL) is an interdisciplinary model for children aged </a:t>
            </a:r>
            <a:r>
              <a:rPr lang="en-US" sz="1600">
                <a:solidFill>
                  <a:schemeClr val="lt1"/>
                </a:solidFill>
                <a:latin typeface="Georgia"/>
                <a:ea typeface="Georgia"/>
                <a:cs typeface="Georgia"/>
                <a:sym typeface="Georgia"/>
              </a:rPr>
              <a:t>3</a:t>
            </a:r>
            <a:r>
              <a:rPr b="0" i="0" lang="en-US" sz="1600" u="none" cap="none" strike="noStrike">
                <a:solidFill>
                  <a:schemeClr val="lt1"/>
                </a:solidFill>
                <a:latin typeface="Georgia"/>
                <a:ea typeface="Georgia"/>
                <a:cs typeface="Georgia"/>
                <a:sym typeface="Georgia"/>
              </a:rPr>
              <a:t>-5 years old. The model addresses the wellbeing needs of parents &amp; Communities as well, integrating play based ECD, psycho-social support, cultural preservation, community empowerment and resilience to develop a well-rounded model   </a:t>
            </a:r>
            <a:endParaRPr b="0" i="0" sz="1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600" u="none" cap="none" strike="noStrike">
                <a:solidFill>
                  <a:schemeClr val="lt1"/>
                </a:solidFill>
                <a:latin typeface="Georgia"/>
                <a:ea typeface="Georgia"/>
                <a:cs typeface="Georgia"/>
                <a:sym typeface="Georgia"/>
              </a:rPr>
              <a:t>This HPL model emerged and modified Child-Friendly Space (CFS) by incorporating Rohingya cultural elements such as Kabbya (poems), Kissa (story), play activities and art and craft, etc., so that the Rohingya culture and traditions can be preserved used effectively to foster resilience, retain cultural identity and create a sense of belonging among the children.</a:t>
            </a:r>
            <a:endParaRPr b="0" i="0" sz="1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600" u="none" cap="none" strike="noStrike">
                <a:solidFill>
                  <a:schemeClr val="lt1"/>
                </a:solidFill>
                <a:latin typeface="Georgia"/>
                <a:ea typeface="Georgia"/>
                <a:cs typeface="Georgia"/>
                <a:sym typeface="Georgia"/>
              </a:rPr>
              <a:t>Let’s Watch together!</a:t>
            </a:r>
            <a:endParaRPr b="0" i="0" sz="1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600" u="sng" cap="none" strike="noStrike">
                <a:solidFill>
                  <a:schemeClr val="hlink"/>
                </a:solidFill>
                <a:latin typeface="Georgia"/>
                <a:ea typeface="Georgia"/>
                <a:cs typeface="Georgia"/>
                <a:sym typeface="Georgia"/>
                <a:hlinkClick r:id="rId3"/>
              </a:rPr>
              <a:t>https://www.youtube.com/watch?v=ZoF4LHisXMI</a:t>
            </a:r>
            <a:endParaRPr b="0" i="0" sz="1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600" u="sng" cap="none" strike="noStrike">
                <a:solidFill>
                  <a:schemeClr val="hlink"/>
                </a:solidFill>
                <a:latin typeface="Georgia"/>
                <a:ea typeface="Georgia"/>
                <a:cs typeface="Georgia"/>
                <a:sym typeface="Georgia"/>
                <a:hlinkClick r:id="rId4"/>
              </a:rPr>
              <a:t>https://youtu.be/MF7KJykOgxw</a:t>
            </a:r>
            <a:endParaRPr b="0" i="0" sz="1600" u="none" cap="none" strike="noStrike">
              <a:solidFill>
                <a:schemeClr val="lt1"/>
              </a:solidFill>
              <a:latin typeface="Georgia"/>
              <a:ea typeface="Georgia"/>
              <a:cs typeface="Georgia"/>
              <a:sym typeface="Georgia"/>
            </a:endParaRPr>
          </a:p>
        </p:txBody>
      </p:sp>
      <p:cxnSp>
        <p:nvCxnSpPr>
          <p:cNvPr id="141" name="Google Shape;141;g2eb45493aec_0_92"/>
          <p:cNvCxnSpPr/>
          <p:nvPr/>
        </p:nvCxnSpPr>
        <p:spPr>
          <a:xfrm>
            <a:off x="624083" y="1566558"/>
            <a:ext cx="1022700" cy="0"/>
          </a:xfrm>
          <a:prstGeom prst="straightConnector1">
            <a:avLst/>
          </a:prstGeom>
          <a:noFill/>
          <a:ln cap="flat" cmpd="sng" w="57150">
            <a:solidFill>
              <a:srgbClr val="DAA530"/>
            </a:solidFill>
            <a:prstDash val="solid"/>
            <a:miter lim="800000"/>
            <a:headEnd len="sm" w="sm" type="none"/>
            <a:tailEnd len="sm" w="sm" type="none"/>
          </a:ln>
        </p:spPr>
      </p:cxnSp>
      <p:pic>
        <p:nvPicPr>
          <p:cNvPr id="142" name="Google Shape;142;g2eb45493aec_0_92"/>
          <p:cNvPicPr preferRelativeResize="0"/>
          <p:nvPr/>
        </p:nvPicPr>
        <p:blipFill rotWithShape="1">
          <a:blip r:embed="rId5">
            <a:alphaModFix/>
          </a:blip>
          <a:srcRect b="4972" l="28660" r="20470" t="4283"/>
          <a:stretch/>
        </p:blipFill>
        <p:spPr>
          <a:xfrm>
            <a:off x="6983425" y="229150"/>
            <a:ext cx="5001651" cy="5947049"/>
          </a:xfrm>
          <a:prstGeom prst="rect">
            <a:avLst/>
          </a:prstGeom>
          <a:noFill/>
          <a:ln>
            <a:noFill/>
          </a:ln>
        </p:spPr>
      </p:pic>
      <p:sp>
        <p:nvSpPr>
          <p:cNvPr id="143" name="Google Shape;143;g2eb45493aec_0_92"/>
          <p:cNvSpPr/>
          <p:nvPr/>
        </p:nvSpPr>
        <p:spPr>
          <a:xfrm>
            <a:off x="186825" y="6349350"/>
            <a:ext cx="11798100" cy="369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4" name="Google Shape;144;g2eb45493aec_0_92"/>
          <p:cNvSpPr txBox="1"/>
          <p:nvPr/>
        </p:nvSpPr>
        <p:spPr>
          <a:xfrm>
            <a:off x="998162" y="6380093"/>
            <a:ext cx="3862200" cy="292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US" sz="1300">
                <a:solidFill>
                  <a:srgbClr val="FFFFFF"/>
                </a:solidFill>
                <a:latin typeface="Georgia"/>
                <a:ea typeface="Georgia"/>
                <a:cs typeface="Georgia"/>
                <a:sym typeface="Georgia"/>
              </a:rPr>
              <a:t>Photo source:</a:t>
            </a:r>
            <a:r>
              <a:rPr lang="en-US" sz="1300">
                <a:solidFill>
                  <a:srgbClr val="FFFFFF"/>
                </a:solidFill>
                <a:latin typeface="Georgia"/>
                <a:ea typeface="Georgia"/>
                <a:cs typeface="Georgia"/>
                <a:sym typeface="Georgia"/>
              </a:rPr>
              <a:t> BRAC IED photo achieves</a:t>
            </a:r>
            <a:endParaRPr sz="1300">
              <a:solidFill>
                <a:srgbClr val="FFFFFF"/>
              </a:solidFill>
              <a:latin typeface="Georgia"/>
              <a:ea typeface="Georgia"/>
              <a:cs typeface="Georgia"/>
              <a:sym typeface="Georgia"/>
            </a:endParaRPr>
          </a:p>
        </p:txBody>
      </p:sp>
      <p:cxnSp>
        <p:nvCxnSpPr>
          <p:cNvPr id="145" name="Google Shape;145;g2eb45493aec_0_92"/>
          <p:cNvCxnSpPr/>
          <p:nvPr/>
        </p:nvCxnSpPr>
        <p:spPr>
          <a:xfrm>
            <a:off x="941650" y="6348900"/>
            <a:ext cx="0" cy="370200"/>
          </a:xfrm>
          <a:prstGeom prst="straightConnector1">
            <a:avLst/>
          </a:prstGeom>
          <a:noFill/>
          <a:ln cap="flat" cmpd="sng" w="38100">
            <a:solidFill>
              <a:srgbClr val="FFFFFF"/>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g2eb45493aec_0_102"/>
          <p:cNvPicPr preferRelativeResize="0"/>
          <p:nvPr/>
        </p:nvPicPr>
        <p:blipFill rotWithShape="1">
          <a:blip r:embed="rId3">
            <a:alphaModFix/>
          </a:blip>
          <a:srcRect b="0" l="0" r="0" t="0"/>
          <a:stretch/>
        </p:blipFill>
        <p:spPr>
          <a:xfrm>
            <a:off x="588908" y="3456650"/>
            <a:ext cx="4234593" cy="2515500"/>
          </a:xfrm>
          <a:prstGeom prst="rect">
            <a:avLst/>
          </a:prstGeom>
          <a:noFill/>
          <a:ln>
            <a:noFill/>
          </a:ln>
        </p:spPr>
      </p:pic>
      <p:pic>
        <p:nvPicPr>
          <p:cNvPr id="151" name="Google Shape;151;g2eb45493aec_0_102"/>
          <p:cNvPicPr preferRelativeResize="0"/>
          <p:nvPr/>
        </p:nvPicPr>
        <p:blipFill rotWithShape="1">
          <a:blip r:embed="rId4">
            <a:alphaModFix/>
          </a:blip>
          <a:srcRect b="0" l="0" r="0" t="0"/>
          <a:stretch/>
        </p:blipFill>
        <p:spPr>
          <a:xfrm>
            <a:off x="588900" y="410689"/>
            <a:ext cx="4234602" cy="2889710"/>
          </a:xfrm>
          <a:prstGeom prst="rect">
            <a:avLst/>
          </a:prstGeom>
          <a:noFill/>
          <a:ln>
            <a:noFill/>
          </a:ln>
        </p:spPr>
      </p:pic>
      <p:sp>
        <p:nvSpPr>
          <p:cNvPr id="152" name="Google Shape;152;g2eb45493aec_0_102"/>
          <p:cNvSpPr/>
          <p:nvPr/>
        </p:nvSpPr>
        <p:spPr>
          <a:xfrm>
            <a:off x="4991000" y="410700"/>
            <a:ext cx="6612000" cy="5561400"/>
          </a:xfrm>
          <a:prstGeom prst="rect">
            <a:avLst/>
          </a:prstGeom>
          <a:solidFill>
            <a:srgbClr val="7D40C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3" name="Google Shape;153;g2eb45493aec_0_102"/>
          <p:cNvSpPr txBox="1"/>
          <p:nvPr/>
        </p:nvSpPr>
        <p:spPr>
          <a:xfrm>
            <a:off x="5344675" y="774075"/>
            <a:ext cx="5571000" cy="549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2600" u="none" cap="none" strike="noStrike">
                <a:solidFill>
                  <a:schemeClr val="lt1"/>
                </a:solidFill>
                <a:latin typeface="Georgia"/>
                <a:ea typeface="Georgia"/>
                <a:cs typeface="Georgia"/>
                <a:sym typeface="Georgia"/>
              </a:rPr>
              <a:t>BRAC Humanitarian Play Lab (HPL) Characteristics</a:t>
            </a:r>
            <a:endParaRPr b="1" i="0" sz="2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1" i="0" sz="26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700" u="none" cap="none" strike="noStrike">
                <a:solidFill>
                  <a:schemeClr val="lt1"/>
                </a:solidFill>
                <a:latin typeface="Georgia"/>
                <a:ea typeface="Georgia"/>
                <a:cs typeface="Georgia"/>
                <a:sym typeface="Georgia"/>
              </a:rPr>
              <a:t>Highly iterative, involving extensive community consultations, focus group discussions, and formative research to ensure relevancy and contextuality.  </a:t>
            </a:r>
            <a:endParaRPr b="0" i="0" sz="17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7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700" u="none" cap="none" strike="noStrike">
                <a:solidFill>
                  <a:schemeClr val="lt1"/>
                </a:solidFill>
                <a:latin typeface="Georgia"/>
                <a:ea typeface="Georgia"/>
                <a:cs typeface="Georgia"/>
                <a:sym typeface="Georgia"/>
              </a:rPr>
              <a:t>Continuous refinement of the program content, ensuring it met the specific needs of the refugee community.</a:t>
            </a:r>
            <a:endParaRPr b="0" i="0" sz="17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7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b="0" i="0" lang="en-US" sz="1700" u="none" cap="none" strike="noStrike">
                <a:solidFill>
                  <a:schemeClr val="lt1"/>
                </a:solidFill>
                <a:latin typeface="Georgia"/>
                <a:ea typeface="Georgia"/>
                <a:cs typeface="Georgia"/>
                <a:sym typeface="Georgia"/>
              </a:rPr>
              <a:t>This model has been replicated in Uganda humanitarian setting because of it’s huge positive impact.</a:t>
            </a:r>
            <a:endParaRPr b="0" i="0" sz="1700" u="none" cap="none" strike="noStrike">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sz="1700">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lang="en-US" sz="1700">
                <a:solidFill>
                  <a:schemeClr val="lt1"/>
                </a:solidFill>
                <a:latin typeface="Georgia"/>
                <a:ea typeface="Georgia"/>
                <a:cs typeface="Georgia"/>
                <a:sym typeface="Georgia"/>
              </a:rPr>
              <a:t>Let’s learn more: </a:t>
            </a:r>
            <a:endParaRPr sz="1700">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lang="en-US" sz="1700" u="sng">
                <a:solidFill>
                  <a:schemeClr val="hlink"/>
                </a:solidFill>
                <a:latin typeface="Georgia"/>
                <a:ea typeface="Georgia"/>
                <a:cs typeface="Georgia"/>
                <a:sym typeface="Georgia"/>
                <a:hlinkClick r:id="rId5"/>
              </a:rPr>
              <a:t>https://sesameworkshop.org/play-to-learn-program/humanitarian-play-lab/</a:t>
            </a:r>
            <a:r>
              <a:rPr lang="en-US" sz="1700">
                <a:solidFill>
                  <a:schemeClr val="lt1"/>
                </a:solidFill>
                <a:latin typeface="Georgia"/>
                <a:ea typeface="Georgia"/>
                <a:cs typeface="Georgia"/>
                <a:sym typeface="Georgia"/>
              </a:rPr>
              <a:t> </a:t>
            </a:r>
            <a:endParaRPr sz="1700">
              <a:solidFill>
                <a:schemeClr val="lt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t/>
            </a:r>
            <a:endParaRPr b="0" i="0" sz="1700" u="none" cap="none" strike="noStrike">
              <a:solidFill>
                <a:schemeClr val="lt1"/>
              </a:solidFill>
              <a:latin typeface="Georgia"/>
              <a:ea typeface="Georgia"/>
              <a:cs typeface="Georgia"/>
              <a:sym typeface="Georgia"/>
            </a:endParaRPr>
          </a:p>
        </p:txBody>
      </p:sp>
      <p:cxnSp>
        <p:nvCxnSpPr>
          <p:cNvPr id="154" name="Google Shape;154;g2eb45493aec_0_102"/>
          <p:cNvCxnSpPr/>
          <p:nvPr/>
        </p:nvCxnSpPr>
        <p:spPr>
          <a:xfrm>
            <a:off x="5453233" y="1848508"/>
            <a:ext cx="1022700" cy="0"/>
          </a:xfrm>
          <a:prstGeom prst="straightConnector1">
            <a:avLst/>
          </a:prstGeom>
          <a:noFill/>
          <a:ln cap="flat" cmpd="sng" w="57150">
            <a:solidFill>
              <a:srgbClr val="DAA530"/>
            </a:solidFill>
            <a:prstDash val="solid"/>
            <a:miter lim="800000"/>
            <a:headEnd len="sm" w="sm" type="none"/>
            <a:tailEnd len="sm" w="sm" type="none"/>
          </a:ln>
        </p:spPr>
      </p:cxnSp>
      <p:sp>
        <p:nvSpPr>
          <p:cNvPr id="155" name="Google Shape;155;g2eb45493aec_0_102"/>
          <p:cNvSpPr/>
          <p:nvPr/>
        </p:nvSpPr>
        <p:spPr>
          <a:xfrm>
            <a:off x="588900" y="6077550"/>
            <a:ext cx="11014200" cy="369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6" name="Google Shape;156;g2eb45493aec_0_102"/>
          <p:cNvSpPr txBox="1"/>
          <p:nvPr/>
        </p:nvSpPr>
        <p:spPr>
          <a:xfrm>
            <a:off x="1048487" y="6108293"/>
            <a:ext cx="3862200" cy="292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US" sz="1300">
                <a:solidFill>
                  <a:srgbClr val="FFFFFF"/>
                </a:solidFill>
                <a:latin typeface="Georgia"/>
                <a:ea typeface="Georgia"/>
                <a:cs typeface="Georgia"/>
                <a:sym typeface="Georgia"/>
              </a:rPr>
              <a:t>Photo source:</a:t>
            </a:r>
            <a:r>
              <a:rPr lang="en-US" sz="1300">
                <a:solidFill>
                  <a:srgbClr val="FFFFFF"/>
                </a:solidFill>
                <a:latin typeface="Georgia"/>
                <a:ea typeface="Georgia"/>
                <a:cs typeface="Georgia"/>
                <a:sym typeface="Georgia"/>
              </a:rPr>
              <a:t> BRAC IED photo achieves</a:t>
            </a:r>
            <a:endParaRPr sz="1300">
              <a:solidFill>
                <a:srgbClr val="FFFFFF"/>
              </a:solidFill>
              <a:latin typeface="Georgia"/>
              <a:ea typeface="Georgia"/>
              <a:cs typeface="Georgia"/>
              <a:sym typeface="Georgia"/>
            </a:endParaRPr>
          </a:p>
        </p:txBody>
      </p:sp>
      <p:cxnSp>
        <p:nvCxnSpPr>
          <p:cNvPr id="157" name="Google Shape;157;g2eb45493aec_0_102"/>
          <p:cNvCxnSpPr/>
          <p:nvPr/>
        </p:nvCxnSpPr>
        <p:spPr>
          <a:xfrm>
            <a:off x="991975" y="6077100"/>
            <a:ext cx="0" cy="370200"/>
          </a:xfrm>
          <a:prstGeom prst="straightConnector1">
            <a:avLst/>
          </a:prstGeom>
          <a:noFill/>
          <a:ln cap="flat" cmpd="sng" w="38100">
            <a:solidFill>
              <a:srgbClr val="FFFFFF"/>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2024-07-07T09:50:31Z</dcterms:created>
  <dc:creator>Microsoft Office User</dc:creator>
</cp:coreProperties>
</file>