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0" roundtripDataSignature="AMtx7miy9DynzWBCnaYfOjon7qaYOiTu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 name="Google Shape;53;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6e74a7b89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276e74a7b89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76e74a7b89_1_2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276e74a7b89_1_2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ec24d7dcf0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ec24d7dcf0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c24d7dcf0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ec24d7dcf0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c24d7dcf0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2ec24d7dcf0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6e74a7b89_1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276e74a7b89_1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ec7fb6dcf4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2ec7fb6dcf4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76e74a7b89_1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g276e74a7b89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76e74a7b89_1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76e74a7b89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76e74a7b89_1_1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76e74a7b89_1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 name="Google Shape;6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76e74a7b89_1_2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8" name="Google Shape;278;g276e74a7b89_1_2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eb3ff6b7c2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6" name="Google Shape;286;g2eb3ff6b7c2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0fa2cd60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0fa2cd6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eb3ff6b7c2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2eb3ff6b7c2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eb3ff6b7c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eb3ff6b7c2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eb3ff6b7c2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5" name="Google Shape;315;g2eb3ff6b7c2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 name="Google Shape;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 name="Google Shape;8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SzPts val="1100"/>
              <a:buNone/>
            </a:pPr>
            <a:r>
              <a:t/>
            </a:r>
            <a:endParaRPr/>
          </a:p>
        </p:txBody>
      </p:sp>
      <p:sp>
        <p:nvSpPr>
          <p:cNvPr id="93" name="Google Shape;9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000874bc32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102" name="Google Shape;102;g3000874bc32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76e74a7b89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g276e74a7b89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76e74a7b89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276e74a7b89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0f86455b7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300f86455b7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g276e74a7b89_1_17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2" name="Google Shape;12;g276e74a7b89_1_17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3" name="Google Shape;13;g276e74a7b89_1_17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g276e74a7b89_1_205"/>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47" name="Google Shape;47;g276e74a7b89_1_205"/>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48" name="Google Shape;48;g276e74a7b89_1_20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g276e74a7b89_1_20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g276e74a7b89_1_174"/>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6" name="Google Shape;16;g276e74a7b89_1_17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g276e74a7b89_1_17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9" name="Google Shape;19;g276e74a7b89_1_17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0" name="Google Shape;20;g276e74a7b89_1_17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g276e74a7b89_1_18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3" name="Google Shape;23;g276e74a7b89_1_181"/>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4" name="Google Shape;24;g276e74a7b89_1_181"/>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25" name="Google Shape;25;g276e74a7b89_1_18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g276e74a7b89_1_18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8" name="Google Shape;28;g276e74a7b89_1_1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g276e74a7b89_1_189"/>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1" name="Google Shape;31;g276e74a7b89_1_189"/>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2" name="Google Shape;32;g276e74a7b89_1_18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g276e74a7b89_1_193"/>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5" name="Google Shape;35;g276e74a7b89_1_1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g276e74a7b89_1_196"/>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g276e74a7b89_1_196"/>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39" name="Google Shape;39;g276e74a7b89_1_196"/>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0" name="Google Shape;40;g276e74a7b89_1_196"/>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1" name="Google Shape;41;g276e74a7b89_1_19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g276e74a7b89_1_20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44" name="Google Shape;44;g276e74a7b89_1_20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276e74a7b89_1_16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7" name="Google Shape;7;g276e74a7b89_1_16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8" name="Google Shape;8;g276e74a7b89_1_16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 name="Google Shape;9;g276e74a7b89_1_166"/>
          <p:cNvPicPr preferRelativeResize="0"/>
          <p:nvPr/>
        </p:nvPicPr>
        <p:blipFill rotWithShape="1">
          <a:blip r:embed="rId1">
            <a:alphaModFix/>
          </a:blip>
          <a:srcRect b="0" l="0" r="0" t="0"/>
          <a:stretch/>
        </p:blipFill>
        <p:spPr>
          <a:xfrm>
            <a:off x="2771" y="0"/>
            <a:ext cx="12186459"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hyperlink" Target="https://www.huffpost.com/entry/women-syrian-refugees-weave-to-find-peace_b_58de80eee4b0ca889ba1a535"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youtube.com/watch?v=hiThgvDRqYk" TargetMode="Externa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hyperlink" Target="http://drive.google.com/file/d/1Obq8MsH5_0y_r7ICjxlMIc9g8ixZnOP9/view" TargetMode="External"/><Relationship Id="rId5"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www.researchgate.net/publication/353018647" TargetMode="External"/><Relationship Id="rId4" Type="http://schemas.openxmlformats.org/officeDocument/2006/relationships/hyperlink" Target="https://uganda.lutheranworld.org/content/lwf-uganda-holds-cultural-gala-promote-peace-among-refugees-106" TargetMode="External"/><Relationship Id="rId5" Type="http://schemas.openxmlformats.org/officeDocument/2006/relationships/hyperlink" Target="https://doi.org/10.1186/s13031-020-00290-0" TargetMode="External"/><Relationship Id="rId6" Type="http://schemas.openxmlformats.org/officeDocument/2006/relationships/hyperlink" Target="https://coresourceexchange.org/wp-content/uploads/2019/09/Syrians-Backgrounder.pdf" TargetMode="External"/><Relationship Id="rId7" Type="http://schemas.openxmlformats.org/officeDocument/2006/relationships/hyperlink" Target="https://doi.org/10.1017/s2045796019000192" TargetMode="External"/><Relationship Id="rId8" Type="http://schemas.openxmlformats.org/officeDocument/2006/relationships/hyperlink" Target="https://sesameworkshop.org/wp-content/uploads/2024/08/PTL_Explainer_co-creation-and-adaptation_v2.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s://www.huffpost.com/entry/women-syrian-refugees-weave-to-find-peace_b_58de80eee4b0ca889ba1a535" TargetMode="External"/><Relationship Id="rId4" Type="http://schemas.openxmlformats.org/officeDocument/2006/relationships/hyperlink" Target="https://archinect.com/news/article/145267758/to-preserve-cultural-memory-these-syrian-refugees-recreate-lost-monuments-in-miniature" TargetMode="External"/><Relationship Id="rId5" Type="http://schemas.openxmlformats.org/officeDocument/2006/relationships/hyperlink" Target="https://www.unicef.org/esa/reports/inclusion-refugee-children-national-child-protection-system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hyperlink" Target="https://www.unicef.org/esa/reports/inclusion-refugee-children-national-child-protection-system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6.png"/><Relationship Id="rId5"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
          <p:cNvSpPr/>
          <p:nvPr/>
        </p:nvSpPr>
        <p:spPr>
          <a:xfrm>
            <a:off x="-2400" y="1257000"/>
            <a:ext cx="12192000" cy="5601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 name="Google Shape;56;p1"/>
          <p:cNvSpPr txBox="1"/>
          <p:nvPr/>
        </p:nvSpPr>
        <p:spPr>
          <a:xfrm>
            <a:off x="3179138" y="2548625"/>
            <a:ext cx="79275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800"/>
              <a:buFont typeface="Arial"/>
              <a:buNone/>
            </a:pPr>
            <a:r>
              <a:rPr b="1" i="0" lang="en-US" sz="4800" u="none" cap="none" strike="noStrike">
                <a:solidFill>
                  <a:schemeClr val="lt1"/>
                </a:solidFill>
                <a:latin typeface="Georgia"/>
                <a:ea typeface="Georgia"/>
                <a:cs typeface="Georgia"/>
                <a:sym typeface="Georgia"/>
              </a:rPr>
              <a:t>Discovering Cultural Practices of Displaced Communities</a:t>
            </a:r>
            <a:endParaRPr b="1" i="0" sz="4800" u="none" cap="none" strike="noStrike">
              <a:solidFill>
                <a:schemeClr val="lt1"/>
              </a:solidFill>
              <a:latin typeface="Georgia"/>
              <a:ea typeface="Georgia"/>
              <a:cs typeface="Georgia"/>
              <a:sym typeface="Georgia"/>
            </a:endParaRPr>
          </a:p>
        </p:txBody>
      </p:sp>
      <p:sp>
        <p:nvSpPr>
          <p:cNvPr id="57" name="Google Shape;57;p1"/>
          <p:cNvSpPr/>
          <p:nvPr/>
        </p:nvSpPr>
        <p:spPr>
          <a:xfrm>
            <a:off x="1082938" y="2540075"/>
            <a:ext cx="1415700" cy="23562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presentation_title" id="58" name="Google Shape;58;p1"/>
          <p:cNvSpPr txBox="1"/>
          <p:nvPr>
            <p:ph type="ctrTitle"/>
          </p:nvPr>
        </p:nvSpPr>
        <p:spPr>
          <a:xfrm>
            <a:off x="1331101" y="2715320"/>
            <a:ext cx="1415700" cy="678900"/>
          </a:xfrm>
          <a:prstGeom prst="rect">
            <a:avLst/>
          </a:prstGeom>
          <a:noFill/>
          <a:ln>
            <a:noFill/>
          </a:ln>
        </p:spPr>
        <p:txBody>
          <a:bodyPr anchorCtr="0" anchor="ctr" bIns="91425" lIns="0" spcFirstLastPara="1" rIns="0" wrap="square" tIns="91425">
            <a:noAutofit/>
          </a:bodyPr>
          <a:lstStyle/>
          <a:p>
            <a:pPr indent="0" lvl="0" marL="0" rtl="0" algn="l">
              <a:lnSpc>
                <a:spcPct val="75000"/>
              </a:lnSpc>
              <a:spcBef>
                <a:spcPts val="0"/>
              </a:spcBef>
              <a:spcAft>
                <a:spcPts val="0"/>
              </a:spcAft>
              <a:buClr>
                <a:schemeClr val="lt1"/>
              </a:buClr>
              <a:buSzPts val="5200"/>
              <a:buFont typeface="Georgia"/>
              <a:buNone/>
            </a:pPr>
            <a:r>
              <a:rPr lang="en-US" sz="4000">
                <a:solidFill>
                  <a:schemeClr val="lt1"/>
                </a:solidFill>
                <a:latin typeface="Georgia"/>
                <a:ea typeface="Georgia"/>
                <a:cs typeface="Georgia"/>
                <a:sym typeface="Georgia"/>
              </a:rPr>
              <a:t>Day</a:t>
            </a:r>
            <a:endParaRPr sz="4000">
              <a:solidFill>
                <a:schemeClr val="lt1"/>
              </a:solidFill>
              <a:latin typeface="Georgia"/>
              <a:ea typeface="Georgia"/>
              <a:cs typeface="Georgia"/>
              <a:sym typeface="Georgia"/>
            </a:endParaRPr>
          </a:p>
        </p:txBody>
      </p:sp>
      <p:sp>
        <p:nvSpPr>
          <p:cNvPr id="59" name="Google Shape;59;p1"/>
          <p:cNvSpPr txBox="1"/>
          <p:nvPr/>
        </p:nvSpPr>
        <p:spPr>
          <a:xfrm>
            <a:off x="1249069" y="3188111"/>
            <a:ext cx="1052700" cy="1677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0"/>
              <a:buFont typeface="Arial"/>
              <a:buNone/>
            </a:pPr>
            <a:r>
              <a:rPr b="1" i="0" lang="en-US" sz="10300" u="none" cap="none" strike="noStrike">
                <a:solidFill>
                  <a:schemeClr val="lt1"/>
                </a:solidFill>
                <a:latin typeface="Georgia"/>
                <a:ea typeface="Georgia"/>
                <a:cs typeface="Georgia"/>
                <a:sym typeface="Georgia"/>
              </a:rPr>
              <a:t>6</a:t>
            </a:r>
            <a:endParaRPr b="1" i="0" sz="10300" u="none" cap="none" strike="noStrike">
              <a:solidFill>
                <a:schemeClr val="lt1"/>
              </a:solidFill>
              <a:latin typeface="Georgia"/>
              <a:ea typeface="Georgia"/>
              <a:cs typeface="Georgia"/>
              <a:sym typeface="Georgia"/>
            </a:endParaRPr>
          </a:p>
        </p:txBody>
      </p:sp>
      <p:pic>
        <p:nvPicPr>
          <p:cNvPr id="60" name="Google Shape;60;p1"/>
          <p:cNvPicPr preferRelativeResize="0"/>
          <p:nvPr/>
        </p:nvPicPr>
        <p:blipFill rotWithShape="1">
          <a:blip r:embed="rId3">
            <a:alphaModFix/>
          </a:blip>
          <a:srcRect b="29434" l="-472" r="2008" t="61289"/>
          <a:stretch/>
        </p:blipFill>
        <p:spPr>
          <a:xfrm>
            <a:off x="-77125" y="5709525"/>
            <a:ext cx="12269125" cy="1148475"/>
          </a:xfrm>
          <a:prstGeom prst="rect">
            <a:avLst/>
          </a:prstGeom>
          <a:noFill/>
          <a:ln>
            <a:noFill/>
          </a:ln>
        </p:spPr>
      </p:pic>
      <p:pic>
        <p:nvPicPr>
          <p:cNvPr id="61" name="Google Shape;61;p1"/>
          <p:cNvPicPr preferRelativeResize="0"/>
          <p:nvPr/>
        </p:nvPicPr>
        <p:blipFill rotWithShape="1">
          <a:blip r:embed="rId4">
            <a:alphaModFix/>
          </a:blip>
          <a:srcRect b="0" l="0" r="0" t="0"/>
          <a:stretch/>
        </p:blipFill>
        <p:spPr>
          <a:xfrm>
            <a:off x="302050" y="23525"/>
            <a:ext cx="2322114" cy="1142250"/>
          </a:xfrm>
          <a:prstGeom prst="rect">
            <a:avLst/>
          </a:prstGeom>
          <a:noFill/>
          <a:ln>
            <a:noFill/>
          </a:ln>
        </p:spPr>
      </p:pic>
      <p:pic>
        <p:nvPicPr>
          <p:cNvPr descr="BRAC: Creating opportunities for people to realise potential" id="62" name="Google Shape;62;p1"/>
          <p:cNvPicPr preferRelativeResize="0"/>
          <p:nvPr/>
        </p:nvPicPr>
        <p:blipFill rotWithShape="1">
          <a:blip r:embed="rId5">
            <a:alphaModFix/>
          </a:blip>
          <a:srcRect b="0" l="0" r="0" t="0"/>
          <a:stretch/>
        </p:blipFill>
        <p:spPr>
          <a:xfrm>
            <a:off x="2988851" y="275093"/>
            <a:ext cx="1468535" cy="732036"/>
          </a:xfrm>
          <a:prstGeom prst="rect">
            <a:avLst/>
          </a:prstGeom>
          <a:noFill/>
          <a:ln>
            <a:noFill/>
          </a:ln>
        </p:spPr>
      </p:pic>
      <p:pic>
        <p:nvPicPr>
          <p:cNvPr descr="A close up of a logo&#10;&#10;Description automatically generated" id="63" name="Google Shape;63;p1"/>
          <p:cNvPicPr preferRelativeResize="0"/>
          <p:nvPr/>
        </p:nvPicPr>
        <p:blipFill rotWithShape="1">
          <a:blip r:embed="rId6">
            <a:alphaModFix/>
          </a:blip>
          <a:srcRect b="0" l="0" r="0" t="0"/>
          <a:stretch/>
        </p:blipFill>
        <p:spPr>
          <a:xfrm>
            <a:off x="8574908" y="166284"/>
            <a:ext cx="3428870" cy="9994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76e74a7b89_0_111"/>
          <p:cNvSpPr/>
          <p:nvPr/>
        </p:nvSpPr>
        <p:spPr>
          <a:xfrm>
            <a:off x="0" y="0"/>
            <a:ext cx="12192000" cy="6858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157" name="Google Shape;157;g276e74a7b89_0_111"/>
          <p:cNvPicPr preferRelativeResize="0"/>
          <p:nvPr/>
        </p:nvPicPr>
        <p:blipFill rotWithShape="1">
          <a:blip r:embed="rId3">
            <a:alphaModFix/>
          </a:blip>
          <a:srcRect b="12642" l="48855" r="3655" t="13382"/>
          <a:stretch/>
        </p:blipFill>
        <p:spPr>
          <a:xfrm flipH="1">
            <a:off x="8566847" y="0"/>
            <a:ext cx="4402669" cy="6858000"/>
          </a:xfrm>
          <a:prstGeom prst="rect">
            <a:avLst/>
          </a:prstGeom>
          <a:noFill/>
          <a:ln>
            <a:noFill/>
          </a:ln>
        </p:spPr>
      </p:pic>
      <p:sp>
        <p:nvSpPr>
          <p:cNvPr id="158" name="Google Shape;158;g276e74a7b89_0_111"/>
          <p:cNvSpPr/>
          <p:nvPr/>
        </p:nvSpPr>
        <p:spPr>
          <a:xfrm>
            <a:off x="779929" y="1852617"/>
            <a:ext cx="3429000" cy="3429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9" name="Google Shape;159;g276e74a7b89_0_111"/>
          <p:cNvSpPr txBox="1"/>
          <p:nvPr/>
        </p:nvSpPr>
        <p:spPr>
          <a:xfrm>
            <a:off x="564776" y="2782187"/>
            <a:ext cx="38592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chemeClr val="dk1"/>
                </a:solidFill>
                <a:latin typeface="Georgia"/>
                <a:ea typeface="Georgia"/>
                <a:cs typeface="Georgia"/>
                <a:sym typeface="Georgia"/>
              </a:rPr>
              <a:t>Activity</a:t>
            </a:r>
            <a:endParaRPr b="1" i="0" sz="48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4800"/>
              <a:buFont typeface="Arial"/>
              <a:buNone/>
            </a:pPr>
            <a:r>
              <a:rPr b="1" lang="en-US" sz="4800">
                <a:solidFill>
                  <a:schemeClr val="dk1"/>
                </a:solidFill>
                <a:latin typeface="Georgia"/>
                <a:ea typeface="Georgia"/>
                <a:cs typeface="Georgia"/>
                <a:sym typeface="Georgia"/>
              </a:rPr>
              <a:t>(3 min)</a:t>
            </a:r>
            <a:endParaRPr b="1" sz="4800">
              <a:solidFill>
                <a:schemeClr val="dk1"/>
              </a:solidFill>
              <a:latin typeface="Georgia"/>
              <a:ea typeface="Georgia"/>
              <a:cs typeface="Georgia"/>
              <a:sym typeface="Georgia"/>
            </a:endParaRPr>
          </a:p>
        </p:txBody>
      </p:sp>
      <p:sp>
        <p:nvSpPr>
          <p:cNvPr id="160" name="Google Shape;160;g276e74a7b89_0_111"/>
          <p:cNvSpPr txBox="1"/>
          <p:nvPr/>
        </p:nvSpPr>
        <p:spPr>
          <a:xfrm>
            <a:off x="4586982" y="1736877"/>
            <a:ext cx="6423300" cy="198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4100" u="none" cap="none" strike="noStrike">
                <a:solidFill>
                  <a:schemeClr val="lt1"/>
                </a:solidFill>
                <a:latin typeface="Georgia"/>
                <a:ea typeface="Georgia"/>
                <a:cs typeface="Georgia"/>
                <a:sym typeface="Georgia"/>
              </a:rPr>
              <a:t>Which of these is not </a:t>
            </a:r>
            <a:endParaRPr b="0" i="0" sz="4100" u="none" cap="none" strike="noStrike">
              <a:solidFill>
                <a:schemeClr val="lt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2400"/>
              <a:buFont typeface="Arial"/>
              <a:buNone/>
            </a:pPr>
            <a:r>
              <a:rPr b="0" i="0" lang="en-US" sz="4100" u="none" cap="none" strike="noStrike">
                <a:solidFill>
                  <a:schemeClr val="lt1"/>
                </a:solidFill>
                <a:latin typeface="Georgia"/>
                <a:ea typeface="Georgia"/>
                <a:cs typeface="Georgia"/>
                <a:sym typeface="Georgia"/>
              </a:rPr>
              <a:t>an element of cultural practices?</a:t>
            </a:r>
            <a:endParaRPr b="0" i="0" sz="3100" u="none" cap="none" strike="noStrike">
              <a:solidFill>
                <a:srgbClr val="000000"/>
              </a:solidFill>
              <a:latin typeface="Georgia"/>
              <a:ea typeface="Georgia"/>
              <a:cs typeface="Georgia"/>
              <a:sym typeface="Georgia"/>
            </a:endParaRPr>
          </a:p>
        </p:txBody>
      </p:sp>
      <p:sp>
        <p:nvSpPr>
          <p:cNvPr id="161" name="Google Shape;161;g276e74a7b89_0_111"/>
          <p:cNvSpPr/>
          <p:nvPr/>
        </p:nvSpPr>
        <p:spPr>
          <a:xfrm>
            <a:off x="4723218" y="4259525"/>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2" name="Google Shape;162;g276e74a7b89_0_111"/>
          <p:cNvSpPr txBox="1"/>
          <p:nvPr/>
        </p:nvSpPr>
        <p:spPr>
          <a:xfrm>
            <a:off x="4843599" y="4259875"/>
            <a:ext cx="1678800" cy="492600"/>
          </a:xfrm>
          <a:prstGeom prst="rect">
            <a:avLst/>
          </a:prstGeom>
          <a:noFill/>
          <a:ln>
            <a:noFill/>
          </a:ln>
        </p:spPr>
        <p:txBody>
          <a:bodyPr anchorCtr="0" anchor="t" bIns="45700" lIns="91425" spcFirstLastPara="1" rIns="91425" wrap="square" tIns="45700">
            <a:spAutoFit/>
          </a:bodyPr>
          <a:lstStyle/>
          <a:p>
            <a:pPr indent="-393700" lvl="0" marL="457200" marR="0" rtl="0" algn="l">
              <a:lnSpc>
                <a:spcPct val="100000"/>
              </a:lnSpc>
              <a:spcBef>
                <a:spcPts val="0"/>
              </a:spcBef>
              <a:spcAft>
                <a:spcPts val="0"/>
              </a:spcAft>
              <a:buClr>
                <a:srgbClr val="D85327"/>
              </a:buClr>
              <a:buSzPts val="2600"/>
              <a:buFont typeface="Georgia"/>
              <a:buAutoNum type="arabicPeriod"/>
            </a:pPr>
            <a:r>
              <a:rPr b="0" i="0" lang="en-US" sz="2600" u="none" cap="none" strike="noStrike">
                <a:solidFill>
                  <a:srgbClr val="D85327"/>
                </a:solidFill>
                <a:latin typeface="Georgia"/>
                <a:ea typeface="Georgia"/>
                <a:cs typeface="Georgia"/>
                <a:sym typeface="Georgia"/>
              </a:rPr>
              <a:t>Nature</a:t>
            </a:r>
            <a:endParaRPr b="0" i="0" sz="2200" u="none" cap="none" strike="noStrike">
              <a:solidFill>
                <a:srgbClr val="D85327"/>
              </a:solidFill>
              <a:latin typeface="Arial"/>
              <a:ea typeface="Arial"/>
              <a:cs typeface="Arial"/>
              <a:sym typeface="Arial"/>
            </a:endParaRPr>
          </a:p>
        </p:txBody>
      </p:sp>
      <p:sp>
        <p:nvSpPr>
          <p:cNvPr id="163" name="Google Shape;163;g276e74a7b89_0_111"/>
          <p:cNvSpPr/>
          <p:nvPr/>
        </p:nvSpPr>
        <p:spPr>
          <a:xfrm>
            <a:off x="4706525" y="4903550"/>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g276e74a7b89_0_111"/>
          <p:cNvSpPr txBox="1"/>
          <p:nvPr/>
        </p:nvSpPr>
        <p:spPr>
          <a:xfrm>
            <a:off x="4828675" y="4903900"/>
            <a:ext cx="21036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Georgia"/>
                <a:ea typeface="Georgia"/>
                <a:cs typeface="Georgia"/>
                <a:sym typeface="Georgia"/>
              </a:rPr>
              <a:t>3.	Folkways</a:t>
            </a:r>
            <a:endParaRPr b="0" i="0" sz="2200" u="none" cap="none" strike="noStrike">
              <a:solidFill>
                <a:srgbClr val="000000"/>
              </a:solidFill>
              <a:latin typeface="Arial"/>
              <a:ea typeface="Arial"/>
              <a:cs typeface="Arial"/>
              <a:sym typeface="Arial"/>
            </a:endParaRPr>
          </a:p>
        </p:txBody>
      </p:sp>
      <p:sp>
        <p:nvSpPr>
          <p:cNvPr id="165" name="Google Shape;165;g276e74a7b89_0_111"/>
          <p:cNvSpPr/>
          <p:nvPr/>
        </p:nvSpPr>
        <p:spPr>
          <a:xfrm>
            <a:off x="7087143" y="4259625"/>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g276e74a7b89_0_111"/>
          <p:cNvSpPr/>
          <p:nvPr/>
        </p:nvSpPr>
        <p:spPr>
          <a:xfrm>
            <a:off x="7087150" y="4903550"/>
            <a:ext cx="2209200" cy="49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g276e74a7b89_0_111"/>
          <p:cNvSpPr txBox="1"/>
          <p:nvPr/>
        </p:nvSpPr>
        <p:spPr>
          <a:xfrm>
            <a:off x="7174075" y="4904250"/>
            <a:ext cx="19752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Georgia"/>
                <a:ea typeface="Georgia"/>
                <a:cs typeface="Georgia"/>
                <a:sym typeface="Georgia"/>
              </a:rPr>
              <a:t>4.	Customs</a:t>
            </a:r>
            <a:endParaRPr b="0" i="0" sz="2200" u="none" cap="none" strike="noStrike">
              <a:solidFill>
                <a:srgbClr val="000000"/>
              </a:solidFill>
              <a:latin typeface="Arial"/>
              <a:ea typeface="Arial"/>
              <a:cs typeface="Arial"/>
              <a:sym typeface="Arial"/>
            </a:endParaRPr>
          </a:p>
        </p:txBody>
      </p:sp>
      <p:sp>
        <p:nvSpPr>
          <p:cNvPr id="168" name="Google Shape;168;g276e74a7b89_0_111"/>
          <p:cNvSpPr txBox="1"/>
          <p:nvPr/>
        </p:nvSpPr>
        <p:spPr>
          <a:xfrm>
            <a:off x="7174074" y="4260225"/>
            <a:ext cx="16788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rgbClr val="000000"/>
                </a:solidFill>
                <a:latin typeface="Georgia"/>
                <a:ea typeface="Georgia"/>
                <a:cs typeface="Georgia"/>
                <a:sym typeface="Georgia"/>
              </a:rPr>
              <a:t>2.	Norms</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76e74a7b89_1_264"/>
          <p:cNvSpPr/>
          <p:nvPr/>
        </p:nvSpPr>
        <p:spPr>
          <a:xfrm>
            <a:off x="-2" y="0"/>
            <a:ext cx="44028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pic>
        <p:nvPicPr>
          <p:cNvPr descr="A close up of a logo&#10;&#10;Description automatically generated" id="174" name="Google Shape;174;g276e74a7b89_1_264"/>
          <p:cNvPicPr preferRelativeResize="0"/>
          <p:nvPr/>
        </p:nvPicPr>
        <p:blipFill rotWithShape="1">
          <a:blip r:embed="rId3">
            <a:alphaModFix/>
          </a:blip>
          <a:srcRect b="51822" l="-7877" r="35276" t="-24422"/>
          <a:stretch/>
        </p:blipFill>
        <p:spPr>
          <a:xfrm>
            <a:off x="63" y="2455323"/>
            <a:ext cx="4402669" cy="4402669"/>
          </a:xfrm>
          <a:prstGeom prst="rect">
            <a:avLst/>
          </a:prstGeom>
          <a:noFill/>
          <a:ln>
            <a:noFill/>
          </a:ln>
        </p:spPr>
      </p:pic>
      <p:sp>
        <p:nvSpPr>
          <p:cNvPr id="175" name="Google Shape;175;g276e74a7b89_1_264"/>
          <p:cNvSpPr txBox="1"/>
          <p:nvPr/>
        </p:nvSpPr>
        <p:spPr>
          <a:xfrm>
            <a:off x="619250" y="957300"/>
            <a:ext cx="32169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900" u="none" cap="none" strike="noStrike">
                <a:solidFill>
                  <a:schemeClr val="lt1"/>
                </a:solidFill>
                <a:latin typeface="Times New Roman"/>
                <a:ea typeface="Times New Roman"/>
                <a:cs typeface="Times New Roman"/>
                <a:sym typeface="Times New Roman"/>
              </a:rPr>
              <a:t>Cultural Practices in Humanitarian Contexts</a:t>
            </a:r>
            <a:endParaRPr b="1" i="0" sz="3900" u="none" cap="none" strike="noStrike">
              <a:solidFill>
                <a:schemeClr val="lt1"/>
              </a:solidFill>
              <a:latin typeface="Times New Roman"/>
              <a:ea typeface="Times New Roman"/>
              <a:cs typeface="Times New Roman"/>
              <a:sym typeface="Times New Roman"/>
            </a:endParaRPr>
          </a:p>
        </p:txBody>
      </p:sp>
      <p:sp>
        <p:nvSpPr>
          <p:cNvPr id="176" name="Google Shape;176;g276e74a7b89_1_264"/>
          <p:cNvSpPr txBox="1"/>
          <p:nvPr/>
        </p:nvSpPr>
        <p:spPr>
          <a:xfrm>
            <a:off x="4763550" y="813575"/>
            <a:ext cx="6905400" cy="532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Times New Roman"/>
                <a:ea typeface="Times New Roman"/>
                <a:cs typeface="Times New Roman"/>
                <a:sym typeface="Times New Roman"/>
              </a:rPr>
              <a:t>Every culture has a unique set of traditions, values, and social norms that shape how people perceive and respond to crises. Understanding and respecting cultural diversity helps to foster mutual respect and promote inclusivity.</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Times New Roman"/>
                <a:ea typeface="Times New Roman"/>
                <a:cs typeface="Times New Roman"/>
                <a:sym typeface="Times New Roman"/>
              </a:rPr>
              <a:t>Communities self-nominate cultural practices that they recognise as significant, is transmitted and recreated across generations, and provides a sense of identity. It is crucial to address cultural practices in humanitarian settings because their norms, beliefs, customs and other elements often differ significantly from the host community.</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Times New Roman"/>
                <a:ea typeface="Times New Roman"/>
                <a:cs typeface="Times New Roman"/>
                <a:sym typeface="Times New Roman"/>
              </a:rPr>
              <a:t>Let’s discover the unique cultural practices of three humanitarian contexts for instance, Syria, Uganda, Rohingya culture in Humanitarian settings. Each of these communities have unique historical, social, and cultural practices that influence how people navigate emergencies and respond to the crisis.</a:t>
            </a:r>
            <a:endParaRPr b="0" i="0" sz="200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ec24d7dcf0_0_34"/>
          <p:cNvSpPr/>
          <p:nvPr/>
        </p:nvSpPr>
        <p:spPr>
          <a:xfrm>
            <a:off x="486375" y="152950"/>
            <a:ext cx="7130100" cy="52734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2" name="Google Shape;182;g2ec24d7dcf0_0_34"/>
          <p:cNvSpPr txBox="1"/>
          <p:nvPr/>
        </p:nvSpPr>
        <p:spPr>
          <a:xfrm>
            <a:off x="815075" y="433050"/>
            <a:ext cx="6606600" cy="441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600" u="none" cap="none" strike="noStrike">
                <a:solidFill>
                  <a:srgbClr val="FFFFFF"/>
                </a:solidFill>
                <a:latin typeface="Georgia"/>
                <a:ea typeface="Georgia"/>
                <a:cs typeface="Georgia"/>
                <a:sym typeface="Georgia"/>
              </a:rPr>
              <a:t>Cultural Practices of the Refugees from Syria</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1" i="0" sz="23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rPr b="0" i="0" lang="en-US" sz="2200" u="none" cap="none" strike="noStrike">
                <a:solidFill>
                  <a:srgbClr val="FFFFFF"/>
                </a:solidFill>
                <a:latin typeface="Georgia"/>
                <a:ea typeface="Georgia"/>
                <a:cs typeface="Georgia"/>
                <a:sym typeface="Georgia"/>
              </a:rPr>
              <a:t>Syrians demonstrate a strong affection for children and uphold a patriarchal societal structure where the eldest man holds authority and provides protection, particularly for women. Family units are typically large and inclusive of extended relatives, emphasizing communal dining and modest dress codes in public. Traditional handicrafts such as pottery, weaving, and woodworking are integral parts of Syrian cultural heritage.</a:t>
            </a:r>
            <a:endParaRPr b="0" i="0" sz="2200" u="none" cap="none" strike="noStrike">
              <a:solidFill>
                <a:srgbClr val="FFFFFF"/>
              </a:solidFill>
              <a:latin typeface="Georgia"/>
              <a:ea typeface="Georgia"/>
              <a:cs typeface="Georgia"/>
              <a:sym typeface="Georgia"/>
            </a:endParaRPr>
          </a:p>
        </p:txBody>
      </p:sp>
      <p:pic>
        <p:nvPicPr>
          <p:cNvPr id="183" name="Google Shape;183;g2ec24d7dcf0_0_34"/>
          <p:cNvPicPr preferRelativeResize="0"/>
          <p:nvPr/>
        </p:nvPicPr>
        <p:blipFill rotWithShape="1">
          <a:blip r:embed="rId3">
            <a:alphaModFix/>
          </a:blip>
          <a:srcRect b="0" l="0" r="0" t="0"/>
          <a:stretch/>
        </p:blipFill>
        <p:spPr>
          <a:xfrm>
            <a:off x="7751050" y="152950"/>
            <a:ext cx="3954575" cy="2614999"/>
          </a:xfrm>
          <a:prstGeom prst="rect">
            <a:avLst/>
          </a:prstGeom>
          <a:noFill/>
          <a:ln>
            <a:noFill/>
          </a:ln>
        </p:spPr>
      </p:pic>
      <p:pic>
        <p:nvPicPr>
          <p:cNvPr id="184" name="Google Shape;184;g2ec24d7dcf0_0_34"/>
          <p:cNvPicPr preferRelativeResize="0"/>
          <p:nvPr/>
        </p:nvPicPr>
        <p:blipFill rotWithShape="1">
          <a:blip r:embed="rId4">
            <a:alphaModFix/>
          </a:blip>
          <a:srcRect b="3520" l="0" r="0" t="0"/>
          <a:stretch/>
        </p:blipFill>
        <p:spPr>
          <a:xfrm>
            <a:off x="7751050" y="2886442"/>
            <a:ext cx="3954573" cy="2539908"/>
          </a:xfrm>
          <a:prstGeom prst="rect">
            <a:avLst/>
          </a:prstGeom>
          <a:noFill/>
          <a:ln>
            <a:noFill/>
          </a:ln>
        </p:spPr>
      </p:pic>
      <p:cxnSp>
        <p:nvCxnSpPr>
          <p:cNvPr id="185" name="Google Shape;185;g2ec24d7dcf0_0_34"/>
          <p:cNvCxnSpPr/>
          <p:nvPr/>
        </p:nvCxnSpPr>
        <p:spPr>
          <a:xfrm>
            <a:off x="923633" y="1490358"/>
            <a:ext cx="1022700" cy="0"/>
          </a:xfrm>
          <a:prstGeom prst="straightConnector1">
            <a:avLst/>
          </a:prstGeom>
          <a:noFill/>
          <a:ln cap="flat" cmpd="sng" w="57150">
            <a:solidFill>
              <a:schemeClr val="lt1"/>
            </a:solidFill>
            <a:prstDash val="solid"/>
            <a:miter lim="800000"/>
            <a:headEnd len="sm" w="sm" type="none"/>
            <a:tailEnd len="sm" w="sm" type="none"/>
          </a:ln>
        </p:spPr>
      </p:cxnSp>
      <p:sp>
        <p:nvSpPr>
          <p:cNvPr id="186" name="Google Shape;186;g2ec24d7dcf0_0_34"/>
          <p:cNvSpPr txBox="1"/>
          <p:nvPr/>
        </p:nvSpPr>
        <p:spPr>
          <a:xfrm>
            <a:off x="1221102" y="6047600"/>
            <a:ext cx="840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7" name="Google Shape;187;g2ec24d7dcf0_0_34"/>
          <p:cNvSpPr/>
          <p:nvPr/>
        </p:nvSpPr>
        <p:spPr>
          <a:xfrm>
            <a:off x="486375" y="5488200"/>
            <a:ext cx="11219100" cy="12645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g2ec24d7dcf0_0_34"/>
          <p:cNvSpPr txBox="1"/>
          <p:nvPr/>
        </p:nvSpPr>
        <p:spPr>
          <a:xfrm>
            <a:off x="970255" y="5551475"/>
            <a:ext cx="9719100" cy="11313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b="1" lang="en-US" sz="1000">
                <a:solidFill>
                  <a:schemeClr val="lt1"/>
                </a:solidFill>
                <a:latin typeface="Georgia"/>
                <a:ea typeface="Georgia"/>
                <a:cs typeface="Georgia"/>
                <a:sym typeface="Georgia"/>
              </a:rPr>
              <a:t>Photo source:</a:t>
            </a:r>
            <a:endParaRPr sz="10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rPr lang="en-US" sz="1000">
                <a:solidFill>
                  <a:schemeClr val="lt1"/>
                </a:solidFill>
                <a:latin typeface="Georgia"/>
                <a:ea typeface="Georgia"/>
                <a:cs typeface="Georgia"/>
                <a:sym typeface="Georgia"/>
              </a:rPr>
              <a:t>UN Women (2017, April 4). Weaving helps women Syrian refugees to find peace. HuffPost. </a:t>
            </a:r>
            <a:r>
              <a:rPr lang="en-US" sz="1000" u="sng">
                <a:solidFill>
                  <a:schemeClr val="lt1"/>
                </a:solidFill>
                <a:latin typeface="Georgia"/>
                <a:ea typeface="Georgia"/>
                <a:cs typeface="Georgia"/>
                <a:sym typeface="Georgia"/>
                <a:hlinkClick r:id="rId5">
                  <a:extLst>
                    <a:ext uri="{A12FA001-AC4F-418D-AE19-62706E023703}">
                      <ahyp:hlinkClr val="tx"/>
                    </a:ext>
                  </a:extLst>
                </a:hlinkClick>
              </a:rPr>
              <a:t>https://www.huffpost.com/entry/women-syrian-refugees-weave-to-find-peace_b_58de80eee4b0ca889ba1a535</a:t>
            </a:r>
            <a:endParaRPr sz="10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t/>
            </a:r>
            <a:endParaRPr sz="10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rPr lang="en-US" sz="1000">
                <a:solidFill>
                  <a:schemeClr val="lt1"/>
                </a:solidFill>
                <a:latin typeface="Georgia"/>
                <a:ea typeface="Georgia"/>
                <a:cs typeface="Georgia"/>
                <a:sym typeface="Georgia"/>
              </a:rPr>
              <a:t>UNHCR/Christopher Herwig. (2016, January 8). Using clay and wooden kebab skewers, Syrian refugee Mahmoud Hariri built a model of the ancient city of Palmyra. Archinect. https://archinect.com/news/article/145267758/to-preserve-cultural-memory-these-syrian-refugees-recreate-lost-monuments-in-miniature</a:t>
            </a:r>
            <a:endParaRPr sz="1000">
              <a:solidFill>
                <a:schemeClr val="lt1"/>
              </a:solidFill>
              <a:latin typeface="Georgia"/>
              <a:ea typeface="Georgia"/>
              <a:cs typeface="Georgia"/>
              <a:sym typeface="Georgia"/>
            </a:endParaRPr>
          </a:p>
        </p:txBody>
      </p:sp>
      <p:cxnSp>
        <p:nvCxnSpPr>
          <p:cNvPr id="189" name="Google Shape;189;g2ec24d7dcf0_0_34"/>
          <p:cNvCxnSpPr/>
          <p:nvPr/>
        </p:nvCxnSpPr>
        <p:spPr>
          <a:xfrm>
            <a:off x="918322" y="5488200"/>
            <a:ext cx="0" cy="12936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2ec24d7dcf0_0_49"/>
          <p:cNvSpPr/>
          <p:nvPr/>
        </p:nvSpPr>
        <p:spPr>
          <a:xfrm>
            <a:off x="5251575" y="208500"/>
            <a:ext cx="6711000" cy="59349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 name="Google Shape;195;g2ec24d7dcf0_0_49"/>
          <p:cNvSpPr txBox="1"/>
          <p:nvPr/>
        </p:nvSpPr>
        <p:spPr>
          <a:xfrm>
            <a:off x="5535275" y="473900"/>
            <a:ext cx="5902500" cy="543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2600" u="none" cap="none" strike="noStrike">
                <a:solidFill>
                  <a:srgbClr val="FFFFFF"/>
                </a:solidFill>
                <a:latin typeface="Georgia"/>
                <a:ea typeface="Georgia"/>
                <a:cs typeface="Georgia"/>
                <a:sym typeface="Georgia"/>
              </a:rPr>
              <a:t>Cultural Practices of South Sudanese Refugees in Uganda</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rPr b="0" i="0" lang="en-US" sz="2600" u="none" cap="none" strike="noStrike">
                <a:solidFill>
                  <a:srgbClr val="FFFFFF"/>
                </a:solidFill>
                <a:latin typeface="Georgia"/>
                <a:ea typeface="Georgia"/>
                <a:cs typeface="Georgia"/>
                <a:sym typeface="Georgia"/>
              </a:rPr>
              <a:t>South Sudanese refugees in Uganda embrace their cultural heritage through traditional dances, folk songs, food presentations, clay work and storytelling, each reflecting their ethnic identity and history. These expressions of culture serve as vital connections to their roots and resilience in the face of displacement.</a:t>
            </a:r>
            <a:endParaRPr b="0"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1700" u="none" cap="none" strike="noStrike">
              <a:solidFill>
                <a:srgbClr val="FFFFFF"/>
              </a:solidFill>
              <a:latin typeface="Georgia"/>
              <a:ea typeface="Georgia"/>
              <a:cs typeface="Georgia"/>
              <a:sym typeface="Georgia"/>
            </a:endParaRPr>
          </a:p>
        </p:txBody>
      </p:sp>
      <p:cxnSp>
        <p:nvCxnSpPr>
          <p:cNvPr id="196" name="Google Shape;196;g2ec24d7dcf0_0_49"/>
          <p:cNvCxnSpPr/>
          <p:nvPr/>
        </p:nvCxnSpPr>
        <p:spPr>
          <a:xfrm>
            <a:off x="5707708" y="1488835"/>
            <a:ext cx="1022700" cy="0"/>
          </a:xfrm>
          <a:prstGeom prst="straightConnector1">
            <a:avLst/>
          </a:prstGeom>
          <a:noFill/>
          <a:ln cap="flat" cmpd="sng" w="57150">
            <a:solidFill>
              <a:schemeClr val="lt1"/>
            </a:solidFill>
            <a:prstDash val="solid"/>
            <a:miter lim="800000"/>
            <a:headEnd len="sm" w="sm" type="none"/>
            <a:tailEnd len="sm" w="sm" type="none"/>
          </a:ln>
        </p:spPr>
      </p:cxnSp>
      <p:pic>
        <p:nvPicPr>
          <p:cNvPr id="197" name="Google Shape;197;g2ec24d7dcf0_0_49"/>
          <p:cNvPicPr preferRelativeResize="0"/>
          <p:nvPr/>
        </p:nvPicPr>
        <p:blipFill rotWithShape="1">
          <a:blip r:embed="rId3">
            <a:alphaModFix/>
          </a:blip>
          <a:srcRect b="0" l="0" r="0" t="0"/>
          <a:stretch/>
        </p:blipFill>
        <p:spPr>
          <a:xfrm>
            <a:off x="161850" y="208502"/>
            <a:ext cx="5009126" cy="3203476"/>
          </a:xfrm>
          <a:prstGeom prst="rect">
            <a:avLst/>
          </a:prstGeom>
          <a:noFill/>
          <a:ln>
            <a:noFill/>
          </a:ln>
        </p:spPr>
      </p:pic>
      <p:pic>
        <p:nvPicPr>
          <p:cNvPr id="198" name="Google Shape;198;g2ec24d7dcf0_0_49"/>
          <p:cNvPicPr preferRelativeResize="0"/>
          <p:nvPr/>
        </p:nvPicPr>
        <p:blipFill rotWithShape="1">
          <a:blip r:embed="rId4">
            <a:alphaModFix/>
          </a:blip>
          <a:srcRect b="7650" l="0" r="6305" t="9909"/>
          <a:stretch/>
        </p:blipFill>
        <p:spPr>
          <a:xfrm>
            <a:off x="161850" y="3502400"/>
            <a:ext cx="5009126" cy="2640925"/>
          </a:xfrm>
          <a:prstGeom prst="rect">
            <a:avLst/>
          </a:prstGeom>
          <a:noFill/>
          <a:ln>
            <a:noFill/>
          </a:ln>
        </p:spPr>
      </p:pic>
      <p:sp>
        <p:nvSpPr>
          <p:cNvPr id="199" name="Google Shape;199;g2ec24d7dcf0_0_49"/>
          <p:cNvSpPr txBox="1"/>
          <p:nvPr/>
        </p:nvSpPr>
        <p:spPr>
          <a:xfrm>
            <a:off x="799050" y="6488650"/>
            <a:ext cx="91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0" name="Google Shape;200;g2ec24d7dcf0_0_49"/>
          <p:cNvSpPr/>
          <p:nvPr/>
        </p:nvSpPr>
        <p:spPr>
          <a:xfrm>
            <a:off x="161850" y="6349350"/>
            <a:ext cx="118008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g2ec24d7dcf0_0_49"/>
          <p:cNvSpPr txBox="1"/>
          <p:nvPr/>
        </p:nvSpPr>
        <p:spPr>
          <a:xfrm>
            <a:off x="998162" y="63800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 </a:t>
            </a:r>
            <a:r>
              <a:rPr lang="en-US" sz="1300">
                <a:solidFill>
                  <a:srgbClr val="FFFFFF"/>
                </a:solidFill>
                <a:latin typeface="Georgia"/>
                <a:ea typeface="Georgia"/>
                <a:cs typeface="Georgia"/>
                <a:sym typeface="Georgia"/>
              </a:rPr>
              <a:t>BRAC IED photo achieves</a:t>
            </a:r>
            <a:endParaRPr sz="1300">
              <a:solidFill>
                <a:srgbClr val="FFFFFF"/>
              </a:solidFill>
              <a:latin typeface="Georgia"/>
              <a:ea typeface="Georgia"/>
              <a:cs typeface="Georgia"/>
              <a:sym typeface="Georgia"/>
            </a:endParaRPr>
          </a:p>
        </p:txBody>
      </p:sp>
      <p:cxnSp>
        <p:nvCxnSpPr>
          <p:cNvPr id="202" name="Google Shape;202;g2ec24d7dcf0_0_49"/>
          <p:cNvCxnSpPr/>
          <p:nvPr/>
        </p:nvCxnSpPr>
        <p:spPr>
          <a:xfrm>
            <a:off x="941650" y="6348900"/>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ec24d7dcf0_0_63"/>
          <p:cNvSpPr/>
          <p:nvPr/>
        </p:nvSpPr>
        <p:spPr>
          <a:xfrm>
            <a:off x="273350" y="201013"/>
            <a:ext cx="6100800" cy="59004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8" name="Google Shape;208;g2ec24d7dcf0_0_63"/>
          <p:cNvSpPr txBox="1"/>
          <p:nvPr/>
        </p:nvSpPr>
        <p:spPr>
          <a:xfrm>
            <a:off x="415150" y="395688"/>
            <a:ext cx="5835600" cy="557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2600" u="none" cap="none" strike="noStrike">
                <a:solidFill>
                  <a:srgbClr val="FFFFFF"/>
                </a:solidFill>
                <a:latin typeface="Georgia"/>
                <a:ea typeface="Georgia"/>
                <a:cs typeface="Georgia"/>
                <a:sym typeface="Georgia"/>
              </a:rPr>
              <a:t>Cultural Practices of </a:t>
            </a:r>
            <a:r>
              <a:rPr b="1" lang="en-US" sz="2600">
                <a:solidFill>
                  <a:srgbClr val="FFFFFF"/>
                </a:solidFill>
                <a:latin typeface="Georgia"/>
                <a:ea typeface="Georgia"/>
                <a:cs typeface="Georgia"/>
                <a:sym typeface="Georgia"/>
              </a:rPr>
              <a:t>Forcibly Displaced Myanmar Nationals (</a:t>
            </a:r>
            <a:r>
              <a:rPr b="1" lang="en-US" sz="2600">
                <a:solidFill>
                  <a:schemeClr val="lt1"/>
                </a:solidFill>
                <a:latin typeface="Georgia"/>
                <a:ea typeface="Georgia"/>
                <a:cs typeface="Georgia"/>
                <a:sym typeface="Georgia"/>
              </a:rPr>
              <a:t>Rohingya Community</a:t>
            </a:r>
            <a:r>
              <a:rPr b="1" lang="en-US" sz="2600">
                <a:solidFill>
                  <a:srgbClr val="FFFFFF"/>
                </a:solidFill>
                <a:latin typeface="Georgia"/>
                <a:ea typeface="Georgia"/>
                <a:cs typeface="Georgia"/>
                <a:sym typeface="Georgia"/>
              </a:rPr>
              <a:t>)</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1" i="0" sz="26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100"/>
              <a:buFont typeface="Arial"/>
              <a:buNone/>
            </a:pPr>
            <a:r>
              <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rgbClr val="FFFFFF"/>
                </a:solidFill>
                <a:latin typeface="Georgia"/>
                <a:ea typeface="Georgia"/>
                <a:cs typeface="Georgia"/>
                <a:sym typeface="Georgia"/>
              </a:rPr>
              <a:t>The Rohingya community's rich cultural traditions encompass cuisine, rituals, attire, and communal practices such as making Jhalor (Decorative piece), samiana (Decorated Ceiling), bamboo crafting, painting Chandan (Aromatic Herb) on face and storytelling. They emphasize respect for elders, traditional gender roles, and a strong connection to nature. Children participate in various traditional games that promote teamwork and creativity, reflecting their cultural resilience and adaptability despite displacement.</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FFFFFF"/>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rgbClr val="FFFFFF"/>
                </a:solidFill>
                <a:latin typeface="Georgia"/>
                <a:ea typeface="Georgia"/>
                <a:cs typeface="Georgia"/>
                <a:sym typeface="Georgia"/>
              </a:rPr>
              <a:t>Video: </a:t>
            </a:r>
            <a:r>
              <a:rPr b="0" i="0" lang="en-US" sz="1800" u="sng" cap="none" strike="noStrike">
                <a:solidFill>
                  <a:schemeClr val="hlink"/>
                </a:solidFill>
                <a:latin typeface="Georgia"/>
                <a:ea typeface="Georgia"/>
                <a:cs typeface="Georgia"/>
                <a:sym typeface="Georgia"/>
                <a:hlinkClick r:id="rId3"/>
              </a:rPr>
              <a:t>https://www.youtube.com/watch?v=hiThgvDRqYk</a:t>
            </a:r>
            <a:endParaRPr b="0" i="0" sz="900" u="none" cap="none" strike="noStrike">
              <a:solidFill>
                <a:srgbClr val="FFFFFF"/>
              </a:solidFill>
              <a:latin typeface="Georgia"/>
              <a:ea typeface="Georgia"/>
              <a:cs typeface="Georgia"/>
              <a:sym typeface="Georgia"/>
            </a:endParaRPr>
          </a:p>
        </p:txBody>
      </p:sp>
      <p:cxnSp>
        <p:nvCxnSpPr>
          <p:cNvPr id="209" name="Google Shape;209;g2ec24d7dcf0_0_63"/>
          <p:cNvCxnSpPr/>
          <p:nvPr/>
        </p:nvCxnSpPr>
        <p:spPr>
          <a:xfrm>
            <a:off x="614908" y="1843921"/>
            <a:ext cx="1022700" cy="0"/>
          </a:xfrm>
          <a:prstGeom prst="straightConnector1">
            <a:avLst/>
          </a:prstGeom>
          <a:noFill/>
          <a:ln cap="flat" cmpd="sng" w="57150">
            <a:solidFill>
              <a:schemeClr val="lt1"/>
            </a:solidFill>
            <a:prstDash val="solid"/>
            <a:miter lim="800000"/>
            <a:headEnd len="sm" w="sm" type="none"/>
            <a:tailEnd len="sm" w="sm" type="none"/>
          </a:ln>
        </p:spPr>
      </p:cxnSp>
      <p:pic>
        <p:nvPicPr>
          <p:cNvPr id="210" name="Google Shape;210;g2ec24d7dcf0_0_63"/>
          <p:cNvPicPr preferRelativeResize="0"/>
          <p:nvPr/>
        </p:nvPicPr>
        <p:blipFill rotWithShape="1">
          <a:blip r:embed="rId4">
            <a:alphaModFix/>
          </a:blip>
          <a:srcRect b="0" l="19630" r="1783" t="0"/>
          <a:stretch/>
        </p:blipFill>
        <p:spPr>
          <a:xfrm>
            <a:off x="6576575" y="201013"/>
            <a:ext cx="5360323" cy="5900400"/>
          </a:xfrm>
          <a:prstGeom prst="rect">
            <a:avLst/>
          </a:prstGeom>
          <a:noFill/>
          <a:ln>
            <a:noFill/>
          </a:ln>
        </p:spPr>
      </p:pic>
      <p:sp>
        <p:nvSpPr>
          <p:cNvPr id="211" name="Google Shape;211;g2ec24d7dcf0_0_63"/>
          <p:cNvSpPr/>
          <p:nvPr/>
        </p:nvSpPr>
        <p:spPr>
          <a:xfrm>
            <a:off x="273350" y="6287238"/>
            <a:ext cx="116637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g2ec24d7dcf0_0_63"/>
          <p:cNvSpPr txBox="1"/>
          <p:nvPr/>
        </p:nvSpPr>
        <p:spPr>
          <a:xfrm>
            <a:off x="998162" y="6317981"/>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a:t>
            </a:r>
            <a:r>
              <a:rPr lang="en-US" sz="1300">
                <a:solidFill>
                  <a:srgbClr val="FFFFFF"/>
                </a:solidFill>
                <a:latin typeface="Georgia"/>
                <a:ea typeface="Georgia"/>
                <a:cs typeface="Georgia"/>
                <a:sym typeface="Georgia"/>
              </a:rPr>
              <a:t> BRAC IED photo achieves</a:t>
            </a:r>
            <a:endParaRPr sz="1300">
              <a:solidFill>
                <a:srgbClr val="FFFFFF"/>
              </a:solidFill>
              <a:latin typeface="Georgia"/>
              <a:ea typeface="Georgia"/>
              <a:cs typeface="Georgia"/>
              <a:sym typeface="Georgia"/>
            </a:endParaRPr>
          </a:p>
        </p:txBody>
      </p:sp>
      <p:cxnSp>
        <p:nvCxnSpPr>
          <p:cNvPr id="213" name="Google Shape;213;g2ec24d7dcf0_0_63"/>
          <p:cNvCxnSpPr/>
          <p:nvPr/>
        </p:nvCxnSpPr>
        <p:spPr>
          <a:xfrm>
            <a:off x="941650" y="6286788"/>
            <a:ext cx="0" cy="3702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276e74a7b89_1_22"/>
          <p:cNvSpPr/>
          <p:nvPr/>
        </p:nvSpPr>
        <p:spPr>
          <a:xfrm>
            <a:off x="4566463" y="-50"/>
            <a:ext cx="7624800" cy="6858000"/>
          </a:xfrm>
          <a:prstGeom prst="rect">
            <a:avLst/>
          </a:prstGeom>
          <a:solidFill>
            <a:srgbClr val="4A6C43"/>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g276e74a7b89_1_22"/>
          <p:cNvSpPr/>
          <p:nvPr/>
        </p:nvSpPr>
        <p:spPr>
          <a:xfrm>
            <a:off x="-2" y="0"/>
            <a:ext cx="44028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pic>
        <p:nvPicPr>
          <p:cNvPr descr="A close up of a logo&#10;&#10;Description automatically generated" id="220" name="Google Shape;220;g276e74a7b89_1_22"/>
          <p:cNvPicPr preferRelativeResize="0"/>
          <p:nvPr/>
        </p:nvPicPr>
        <p:blipFill rotWithShape="1">
          <a:blip r:embed="rId3">
            <a:alphaModFix/>
          </a:blip>
          <a:srcRect b="51822" l="-7877" r="35276" t="-24422"/>
          <a:stretch/>
        </p:blipFill>
        <p:spPr>
          <a:xfrm>
            <a:off x="75" y="2455325"/>
            <a:ext cx="4402650" cy="4702075"/>
          </a:xfrm>
          <a:prstGeom prst="rect">
            <a:avLst/>
          </a:prstGeom>
          <a:noFill/>
          <a:ln>
            <a:noFill/>
          </a:ln>
        </p:spPr>
      </p:pic>
      <p:sp>
        <p:nvSpPr>
          <p:cNvPr id="221" name="Google Shape;221;g276e74a7b89_1_22"/>
          <p:cNvSpPr txBox="1"/>
          <p:nvPr/>
        </p:nvSpPr>
        <p:spPr>
          <a:xfrm>
            <a:off x="312025" y="484025"/>
            <a:ext cx="3780000" cy="301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800" u="none" cap="none" strike="noStrike">
                <a:solidFill>
                  <a:schemeClr val="lt1"/>
                </a:solidFill>
                <a:latin typeface="Georgia"/>
                <a:ea typeface="Georgia"/>
                <a:cs typeface="Georgia"/>
                <a:sym typeface="Georgia"/>
              </a:rPr>
              <a:t>How to collect cultural practices and traditional play activities </a:t>
            </a:r>
            <a:endParaRPr b="1" i="0" sz="3800" u="none" cap="none" strike="noStrike">
              <a:solidFill>
                <a:schemeClr val="lt1"/>
              </a:solidFill>
              <a:latin typeface="Georgia"/>
              <a:ea typeface="Georgia"/>
              <a:cs typeface="Georgia"/>
              <a:sym typeface="Georgia"/>
            </a:endParaRPr>
          </a:p>
        </p:txBody>
      </p:sp>
      <p:sp>
        <p:nvSpPr>
          <p:cNvPr id="222" name="Google Shape;222;g276e74a7b89_1_22"/>
          <p:cNvSpPr txBox="1"/>
          <p:nvPr/>
        </p:nvSpPr>
        <p:spPr>
          <a:xfrm>
            <a:off x="4733086" y="265900"/>
            <a:ext cx="7437300" cy="6326100"/>
          </a:xfrm>
          <a:prstGeom prst="rect">
            <a:avLst/>
          </a:prstGeom>
          <a:noFill/>
          <a:ln>
            <a:noFill/>
          </a:ln>
        </p:spPr>
        <p:txBody>
          <a:bodyPr anchorCtr="0" anchor="ctr" bIns="91425" lIns="91425" spcFirstLastPara="1" rIns="91425" wrap="square" tIns="91425">
            <a:noAutofit/>
          </a:bodyPr>
          <a:lstStyle/>
          <a:p>
            <a:pPr indent="0" lvl="0" marL="457200" marR="457200" rtl="0" algn="l">
              <a:spcBef>
                <a:spcPts val="0"/>
              </a:spcBef>
              <a:spcAft>
                <a:spcPts val="0"/>
              </a:spcAft>
              <a:buNone/>
            </a:pPr>
            <a:r>
              <a:rPr lang="en-US" sz="2850">
                <a:solidFill>
                  <a:schemeClr val="lt1"/>
                </a:solidFill>
                <a:latin typeface="Georgia"/>
                <a:ea typeface="Georgia"/>
                <a:cs typeface="Georgia"/>
                <a:sym typeface="Georgia"/>
              </a:rPr>
              <a:t>While working for children, families and communities in humanitarian settings, it is essential to understand the cultural norms and customs of that distressed community. When working with diverse populations, especially in humanitarian crisis, community participation and co-created approaches to collect cultural practices and traditional play activities of the community are essential components and is a fundamental building block to humanitarian community engagement and child development.</a:t>
            </a:r>
            <a:endParaRPr sz="2850">
              <a:solidFill>
                <a:schemeClr val="lt1"/>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ec7fb6dcf4_0_69"/>
          <p:cNvSpPr txBox="1"/>
          <p:nvPr/>
        </p:nvSpPr>
        <p:spPr>
          <a:xfrm>
            <a:off x="612850" y="609325"/>
            <a:ext cx="112983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To collect different elements of culture and play, various techniques can be followed. Such as-</a:t>
            </a:r>
            <a:endParaRPr b="0" i="0" sz="2100" u="none" cap="none" strike="noStrike">
              <a:solidFill>
                <a:schemeClr val="dk1"/>
              </a:solidFill>
              <a:latin typeface="Georgia"/>
              <a:ea typeface="Georgia"/>
              <a:cs typeface="Georgia"/>
              <a:sym typeface="Georgia"/>
            </a:endParaRPr>
          </a:p>
        </p:txBody>
      </p:sp>
      <p:sp>
        <p:nvSpPr>
          <p:cNvPr id="228" name="Google Shape;228;g2ec7fb6dcf4_0_69"/>
          <p:cNvSpPr/>
          <p:nvPr/>
        </p:nvSpPr>
        <p:spPr>
          <a:xfrm>
            <a:off x="612838" y="1253054"/>
            <a:ext cx="2024100" cy="2554200"/>
          </a:xfrm>
          <a:prstGeom prst="rect">
            <a:avLst/>
          </a:prstGeom>
          <a:noFill/>
          <a:ln cap="flat" cmpd="sng" w="19050">
            <a:solidFill>
              <a:srgbClr val="D8532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Observation</a:t>
            </a:r>
            <a:endParaRPr b="0" i="0" sz="2100" u="none" cap="none" strike="noStrike">
              <a:solidFill>
                <a:schemeClr val="dk1"/>
              </a:solidFill>
              <a:latin typeface="Arial"/>
              <a:ea typeface="Arial"/>
              <a:cs typeface="Arial"/>
              <a:sym typeface="Arial"/>
            </a:endParaRPr>
          </a:p>
        </p:txBody>
      </p:sp>
      <p:sp>
        <p:nvSpPr>
          <p:cNvPr id="229" name="Google Shape;229;g2ec7fb6dcf4_0_69"/>
          <p:cNvSpPr/>
          <p:nvPr/>
        </p:nvSpPr>
        <p:spPr>
          <a:xfrm>
            <a:off x="2846513" y="1260825"/>
            <a:ext cx="2024100" cy="2554200"/>
          </a:xfrm>
          <a:prstGeom prst="rect">
            <a:avLst/>
          </a:prstGeom>
          <a:noFill/>
          <a:ln cap="flat" cmpd="sng" w="19050">
            <a:solidFill>
              <a:srgbClr val="4A6C4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Focus group discussion</a:t>
            </a:r>
            <a:endParaRPr b="0" i="0" sz="2100" u="none" cap="none" strike="noStrike">
              <a:solidFill>
                <a:schemeClr val="dk1"/>
              </a:solidFill>
              <a:latin typeface="Arial"/>
              <a:ea typeface="Arial"/>
              <a:cs typeface="Arial"/>
              <a:sym typeface="Arial"/>
            </a:endParaRPr>
          </a:p>
        </p:txBody>
      </p:sp>
      <p:sp>
        <p:nvSpPr>
          <p:cNvPr id="230" name="Google Shape;230;g2ec7fb6dcf4_0_69"/>
          <p:cNvSpPr/>
          <p:nvPr/>
        </p:nvSpPr>
        <p:spPr>
          <a:xfrm>
            <a:off x="5080188" y="1260825"/>
            <a:ext cx="2024100" cy="2554200"/>
          </a:xfrm>
          <a:prstGeom prst="rect">
            <a:avLst/>
          </a:prstGeom>
          <a:noFill/>
          <a:ln cap="flat" cmpd="sng" w="19050">
            <a:solidFill>
              <a:srgbClr val="DAA53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In-depth interviews with selected community members</a:t>
            </a:r>
            <a:endParaRPr b="0" i="0" sz="2100" u="none" cap="none" strike="noStrike">
              <a:solidFill>
                <a:schemeClr val="dk1"/>
              </a:solidFill>
              <a:latin typeface="Arial"/>
              <a:ea typeface="Arial"/>
              <a:cs typeface="Arial"/>
              <a:sym typeface="Arial"/>
            </a:endParaRPr>
          </a:p>
        </p:txBody>
      </p:sp>
      <p:sp>
        <p:nvSpPr>
          <p:cNvPr id="231" name="Google Shape;231;g2ec7fb6dcf4_0_69"/>
          <p:cNvSpPr/>
          <p:nvPr/>
        </p:nvSpPr>
        <p:spPr>
          <a:xfrm>
            <a:off x="7313863" y="1253050"/>
            <a:ext cx="2024100" cy="2554200"/>
          </a:xfrm>
          <a:prstGeom prst="rect">
            <a:avLst/>
          </a:prstGeom>
          <a:noFill/>
          <a:ln cap="flat" cmpd="sng" w="19050">
            <a:solidFill>
              <a:srgbClr val="00AD5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Participation of the community members </a:t>
            </a:r>
            <a:endParaRPr b="0" i="0" sz="2100" u="none" cap="none" strike="noStrike">
              <a:solidFill>
                <a:schemeClr val="dk1"/>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in the implementation process</a:t>
            </a:r>
            <a:endParaRPr b="0" i="0" sz="2100" u="none" cap="none" strike="noStrike">
              <a:solidFill>
                <a:schemeClr val="dk1"/>
              </a:solidFill>
              <a:latin typeface="Arial"/>
              <a:ea typeface="Arial"/>
              <a:cs typeface="Arial"/>
              <a:sym typeface="Arial"/>
            </a:endParaRPr>
          </a:p>
        </p:txBody>
      </p:sp>
      <p:sp>
        <p:nvSpPr>
          <p:cNvPr id="232" name="Google Shape;232;g2ec7fb6dcf4_0_69"/>
          <p:cNvSpPr/>
          <p:nvPr/>
        </p:nvSpPr>
        <p:spPr>
          <a:xfrm>
            <a:off x="9547538" y="1253050"/>
            <a:ext cx="2024100" cy="2554200"/>
          </a:xfrm>
          <a:prstGeom prst="rect">
            <a:avLst/>
          </a:prstGeom>
          <a:noFill/>
          <a:ln cap="flat" cmpd="sng" w="1905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Georgia"/>
                <a:ea typeface="Georgia"/>
                <a:cs typeface="Georgia"/>
                <a:sym typeface="Georgia"/>
              </a:rPr>
              <a:t>Design and crafting workshops</a:t>
            </a:r>
            <a:endParaRPr b="0" i="0" sz="2100" u="none" cap="none" strike="noStrike">
              <a:solidFill>
                <a:schemeClr val="dk1"/>
              </a:solidFill>
              <a:latin typeface="Arial"/>
              <a:ea typeface="Arial"/>
              <a:cs typeface="Arial"/>
              <a:sym typeface="Arial"/>
            </a:endParaRPr>
          </a:p>
        </p:txBody>
      </p:sp>
      <p:sp>
        <p:nvSpPr>
          <p:cNvPr id="233" name="Google Shape;233;g2ec7fb6dcf4_0_69"/>
          <p:cNvSpPr/>
          <p:nvPr/>
        </p:nvSpPr>
        <p:spPr>
          <a:xfrm>
            <a:off x="9555063" y="4054500"/>
            <a:ext cx="2024100" cy="1851900"/>
          </a:xfrm>
          <a:prstGeom prst="rect">
            <a:avLst/>
          </a:prstGeom>
          <a:solidFill>
            <a:srgbClr val="5959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4" name="Google Shape;234;g2ec7fb6dcf4_0_69"/>
          <p:cNvSpPr/>
          <p:nvPr/>
        </p:nvSpPr>
        <p:spPr>
          <a:xfrm>
            <a:off x="7313863" y="4054500"/>
            <a:ext cx="2024100" cy="1862400"/>
          </a:xfrm>
          <a:prstGeom prst="rect">
            <a:avLst/>
          </a:prstGeom>
          <a:solidFill>
            <a:srgbClr val="00AD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5" name="Google Shape;235;g2ec7fb6dcf4_0_69"/>
          <p:cNvSpPr/>
          <p:nvPr/>
        </p:nvSpPr>
        <p:spPr>
          <a:xfrm>
            <a:off x="5080188" y="4054450"/>
            <a:ext cx="2024100" cy="1862400"/>
          </a:xfrm>
          <a:prstGeom prst="rect">
            <a:avLst/>
          </a:prstGeom>
          <a:solidFill>
            <a:srgbClr val="DAA5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6" name="Google Shape;236;g2ec7fb6dcf4_0_69"/>
          <p:cNvSpPr/>
          <p:nvPr/>
        </p:nvSpPr>
        <p:spPr>
          <a:xfrm>
            <a:off x="2846513" y="4054457"/>
            <a:ext cx="2024100" cy="1928400"/>
          </a:xfrm>
          <a:prstGeom prst="rect">
            <a:avLst/>
          </a:prstGeom>
          <a:solidFill>
            <a:srgbClr val="4A6C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sp>
        <p:nvSpPr>
          <p:cNvPr id="237" name="Google Shape;237;g2ec7fb6dcf4_0_69"/>
          <p:cNvSpPr/>
          <p:nvPr/>
        </p:nvSpPr>
        <p:spPr>
          <a:xfrm>
            <a:off x="612838" y="4054457"/>
            <a:ext cx="2024100" cy="1928400"/>
          </a:xfrm>
          <a:prstGeom prst="rect">
            <a:avLst/>
          </a:prstGeom>
          <a:solidFill>
            <a:srgbClr val="D853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p:txBody>
      </p:sp>
      <p:pic>
        <p:nvPicPr>
          <p:cNvPr id="238" name="Google Shape;238;g2ec7fb6dcf4_0_69"/>
          <p:cNvPicPr preferRelativeResize="0"/>
          <p:nvPr/>
        </p:nvPicPr>
        <p:blipFill rotWithShape="1">
          <a:blip r:embed="rId3">
            <a:alphaModFix/>
          </a:blip>
          <a:srcRect b="0" l="0" r="0" t="0"/>
          <a:stretch/>
        </p:blipFill>
        <p:spPr>
          <a:xfrm>
            <a:off x="7665162" y="4293487"/>
            <a:ext cx="1393393" cy="1403189"/>
          </a:xfrm>
          <a:prstGeom prst="rect">
            <a:avLst/>
          </a:prstGeom>
          <a:noFill/>
          <a:ln>
            <a:noFill/>
          </a:ln>
        </p:spPr>
      </p:pic>
      <p:pic>
        <p:nvPicPr>
          <p:cNvPr id="239" name="Google Shape;239;g2ec7fb6dcf4_0_69"/>
          <p:cNvPicPr preferRelativeResize="0"/>
          <p:nvPr/>
        </p:nvPicPr>
        <p:blipFill rotWithShape="1">
          <a:blip r:embed="rId4">
            <a:alphaModFix/>
          </a:blip>
          <a:srcRect b="0" l="0" r="0" t="0"/>
          <a:stretch/>
        </p:blipFill>
        <p:spPr>
          <a:xfrm>
            <a:off x="3118662" y="4392893"/>
            <a:ext cx="1479879" cy="1251511"/>
          </a:xfrm>
          <a:prstGeom prst="rect">
            <a:avLst/>
          </a:prstGeom>
          <a:noFill/>
          <a:ln>
            <a:noFill/>
          </a:ln>
        </p:spPr>
      </p:pic>
      <p:pic>
        <p:nvPicPr>
          <p:cNvPr id="240" name="Google Shape;240;g2ec7fb6dcf4_0_69"/>
          <p:cNvPicPr preferRelativeResize="0"/>
          <p:nvPr/>
        </p:nvPicPr>
        <p:blipFill rotWithShape="1">
          <a:blip r:embed="rId5">
            <a:alphaModFix/>
          </a:blip>
          <a:srcRect b="0" l="0" r="0" t="0"/>
          <a:stretch/>
        </p:blipFill>
        <p:spPr>
          <a:xfrm>
            <a:off x="5335089" y="4250766"/>
            <a:ext cx="1446245" cy="1450819"/>
          </a:xfrm>
          <a:prstGeom prst="rect">
            <a:avLst/>
          </a:prstGeom>
          <a:noFill/>
          <a:ln>
            <a:noFill/>
          </a:ln>
        </p:spPr>
      </p:pic>
      <p:pic>
        <p:nvPicPr>
          <p:cNvPr id="241" name="Google Shape;241;g2ec7fb6dcf4_0_69"/>
          <p:cNvPicPr preferRelativeResize="0"/>
          <p:nvPr/>
        </p:nvPicPr>
        <p:blipFill rotWithShape="1">
          <a:blip r:embed="rId6">
            <a:alphaModFix/>
          </a:blip>
          <a:srcRect b="0" l="0" r="0" t="0"/>
          <a:stretch/>
        </p:blipFill>
        <p:spPr>
          <a:xfrm>
            <a:off x="9799073" y="4301495"/>
            <a:ext cx="1521024" cy="1298609"/>
          </a:xfrm>
          <a:prstGeom prst="rect">
            <a:avLst/>
          </a:prstGeom>
          <a:noFill/>
          <a:ln>
            <a:noFill/>
          </a:ln>
        </p:spPr>
      </p:pic>
      <p:pic>
        <p:nvPicPr>
          <p:cNvPr id="242" name="Google Shape;242;g2ec7fb6dcf4_0_69"/>
          <p:cNvPicPr preferRelativeResize="0"/>
          <p:nvPr/>
        </p:nvPicPr>
        <p:blipFill rotWithShape="1">
          <a:blip r:embed="rId7">
            <a:alphaModFix/>
          </a:blip>
          <a:srcRect b="0" l="0" r="0" t="0"/>
          <a:stretch/>
        </p:blipFill>
        <p:spPr>
          <a:xfrm>
            <a:off x="934049" y="4340146"/>
            <a:ext cx="1381675" cy="13854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76e74a7b89_1_63"/>
          <p:cNvSpPr txBox="1"/>
          <p:nvPr/>
        </p:nvSpPr>
        <p:spPr>
          <a:xfrm>
            <a:off x="872275" y="663825"/>
            <a:ext cx="1041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rgbClr val="000000"/>
                </a:solidFill>
                <a:latin typeface="Georgia"/>
                <a:ea typeface="Georgia"/>
                <a:cs typeface="Georgia"/>
                <a:sym typeface="Georgia"/>
              </a:rPr>
              <a:t>Collecting </a:t>
            </a:r>
            <a:r>
              <a:rPr b="1" i="0" lang="en-US" sz="3000" u="none" cap="none" strike="noStrike">
                <a:solidFill>
                  <a:srgbClr val="000000"/>
                </a:solidFill>
                <a:latin typeface="Georgia"/>
                <a:ea typeface="Georgia"/>
                <a:cs typeface="Georgia"/>
                <a:sym typeface="Georgia"/>
              </a:rPr>
              <a:t>cultural </a:t>
            </a:r>
            <a:r>
              <a:rPr b="1" i="0" lang="en-US" sz="3000" u="none" cap="none" strike="noStrike">
                <a:solidFill>
                  <a:srgbClr val="000000"/>
                </a:solidFill>
                <a:latin typeface="Georgia"/>
                <a:ea typeface="Georgia"/>
                <a:cs typeface="Georgia"/>
                <a:sym typeface="Georgia"/>
              </a:rPr>
              <a:t>elements </a:t>
            </a:r>
            <a:r>
              <a:rPr b="1" lang="en-US" sz="3000">
                <a:solidFill>
                  <a:schemeClr val="dk1"/>
                </a:solidFill>
                <a:latin typeface="Georgia"/>
                <a:ea typeface="Georgia"/>
                <a:cs typeface="Georgia"/>
                <a:sym typeface="Georgia"/>
              </a:rPr>
              <a:t>and play practices</a:t>
            </a:r>
            <a:r>
              <a:rPr b="1" i="0" lang="en-US" sz="3000" u="none" cap="none" strike="noStrike">
                <a:solidFill>
                  <a:srgbClr val="000000"/>
                </a:solidFill>
                <a:latin typeface="Georgia"/>
                <a:ea typeface="Georgia"/>
                <a:cs typeface="Georgia"/>
                <a:sym typeface="Georgia"/>
              </a:rPr>
              <a:t>: Different techniques</a:t>
            </a:r>
            <a:endParaRPr b="1" i="0" sz="3000" u="none" cap="none" strike="noStrike">
              <a:solidFill>
                <a:srgbClr val="000000"/>
              </a:solidFill>
              <a:latin typeface="Georgia"/>
              <a:ea typeface="Georgia"/>
              <a:cs typeface="Georgia"/>
              <a:sym typeface="Georgia"/>
            </a:endParaRPr>
          </a:p>
        </p:txBody>
      </p:sp>
      <p:sp>
        <p:nvSpPr>
          <p:cNvPr id="248" name="Google Shape;248;g276e74a7b89_1_63"/>
          <p:cNvSpPr/>
          <p:nvPr/>
        </p:nvSpPr>
        <p:spPr>
          <a:xfrm>
            <a:off x="1007725" y="1996725"/>
            <a:ext cx="4947600" cy="819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g276e74a7b89_1_63"/>
          <p:cNvSpPr txBox="1"/>
          <p:nvPr/>
        </p:nvSpPr>
        <p:spPr>
          <a:xfrm>
            <a:off x="1084800" y="2249175"/>
            <a:ext cx="47934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Observation</a:t>
            </a:r>
            <a:endParaRPr b="1" i="0" sz="1700" u="none" cap="none" strike="noStrike">
              <a:solidFill>
                <a:schemeClr val="lt1"/>
              </a:solidFill>
              <a:latin typeface="Georgia"/>
              <a:ea typeface="Georgia"/>
              <a:cs typeface="Georgia"/>
              <a:sym typeface="Georgia"/>
            </a:endParaRPr>
          </a:p>
        </p:txBody>
      </p:sp>
      <p:sp>
        <p:nvSpPr>
          <p:cNvPr id="250" name="Google Shape;250;g276e74a7b89_1_63"/>
          <p:cNvSpPr/>
          <p:nvPr/>
        </p:nvSpPr>
        <p:spPr>
          <a:xfrm>
            <a:off x="6165250" y="1996725"/>
            <a:ext cx="4947600" cy="819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g276e74a7b89_1_63"/>
          <p:cNvSpPr txBox="1"/>
          <p:nvPr/>
        </p:nvSpPr>
        <p:spPr>
          <a:xfrm>
            <a:off x="6516450" y="2249175"/>
            <a:ext cx="42453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Focus Group Discussion (FGD)</a:t>
            </a:r>
            <a:endParaRPr b="1" i="0" sz="1700" u="none" cap="none" strike="noStrike">
              <a:solidFill>
                <a:schemeClr val="lt1"/>
              </a:solidFill>
              <a:latin typeface="Georgia"/>
              <a:ea typeface="Georgia"/>
              <a:cs typeface="Georgia"/>
              <a:sym typeface="Georgia"/>
            </a:endParaRPr>
          </a:p>
        </p:txBody>
      </p:sp>
      <p:sp>
        <p:nvSpPr>
          <p:cNvPr id="252" name="Google Shape;252;g276e74a7b89_1_63"/>
          <p:cNvSpPr/>
          <p:nvPr/>
        </p:nvSpPr>
        <p:spPr>
          <a:xfrm>
            <a:off x="1007725"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Observation and learning about communities' habits and customs is crucial for early childhood development programs. It helps to develop the foundation for co-creating culturally responsive play, folk stories and rhymes, colloquial art, design and pattern etc.</a:t>
            </a:r>
            <a:endParaRPr b="0" i="0" sz="1800" u="none" cap="none" strike="noStrike">
              <a:solidFill>
                <a:schemeClr val="lt1"/>
              </a:solidFill>
              <a:highlight>
                <a:schemeClr val="lt1"/>
              </a:highlight>
              <a:latin typeface="Calibri"/>
              <a:ea typeface="Calibri"/>
              <a:cs typeface="Calibri"/>
              <a:sym typeface="Calibri"/>
            </a:endParaRPr>
          </a:p>
        </p:txBody>
      </p:sp>
      <p:sp>
        <p:nvSpPr>
          <p:cNvPr id="253" name="Google Shape;253;g276e74a7b89_1_63"/>
          <p:cNvSpPr/>
          <p:nvPr/>
        </p:nvSpPr>
        <p:spPr>
          <a:xfrm>
            <a:off x="6165250"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Focus group discussions are an excellent method for both continuously revising the content of the interventions and identifying components of the local cultures involving frontline staff, caregivers, and community members.</a:t>
            </a:r>
            <a:endParaRPr b="0" i="0" sz="1800" u="none" cap="none" strike="noStrike">
              <a:solidFill>
                <a:schemeClr val="lt1"/>
              </a:solidFill>
              <a:highlight>
                <a:schemeClr val="lt1"/>
              </a:highlight>
              <a:latin typeface="Calibri"/>
              <a:ea typeface="Calibri"/>
              <a:cs typeface="Calibri"/>
              <a:sym typeface="Calibri"/>
            </a:endParaRPr>
          </a:p>
        </p:txBody>
      </p:sp>
      <p:cxnSp>
        <p:nvCxnSpPr>
          <p:cNvPr id="254" name="Google Shape;254;g276e74a7b89_1_63"/>
          <p:cNvCxnSpPr/>
          <p:nvPr/>
        </p:nvCxnSpPr>
        <p:spPr>
          <a:xfrm>
            <a:off x="1084808" y="16796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276e74a7b89_1_110"/>
          <p:cNvSpPr txBox="1"/>
          <p:nvPr/>
        </p:nvSpPr>
        <p:spPr>
          <a:xfrm>
            <a:off x="872275" y="663825"/>
            <a:ext cx="1041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rgbClr val="000000"/>
                </a:solidFill>
                <a:latin typeface="Georgia"/>
                <a:ea typeface="Georgia"/>
                <a:cs typeface="Georgia"/>
                <a:sym typeface="Georgia"/>
              </a:rPr>
              <a:t>Collecting cultural elements </a:t>
            </a:r>
            <a:r>
              <a:rPr b="1" lang="en-US" sz="3000">
                <a:latin typeface="Georgia"/>
                <a:ea typeface="Georgia"/>
                <a:cs typeface="Georgia"/>
                <a:sym typeface="Georgia"/>
              </a:rPr>
              <a:t>and play practices</a:t>
            </a:r>
            <a:r>
              <a:rPr b="1" i="0" lang="en-US" sz="3000" u="none" cap="none" strike="noStrike">
                <a:solidFill>
                  <a:srgbClr val="000000"/>
                </a:solidFill>
                <a:latin typeface="Georgia"/>
                <a:ea typeface="Georgia"/>
                <a:cs typeface="Georgia"/>
                <a:sym typeface="Georgia"/>
              </a:rPr>
              <a:t>: Different techniques</a:t>
            </a:r>
            <a:endParaRPr b="1" i="0" sz="3000" u="none" cap="none" strike="noStrike">
              <a:solidFill>
                <a:srgbClr val="000000"/>
              </a:solidFill>
              <a:latin typeface="Georgia"/>
              <a:ea typeface="Georgia"/>
              <a:cs typeface="Georgia"/>
              <a:sym typeface="Georgia"/>
            </a:endParaRPr>
          </a:p>
        </p:txBody>
      </p:sp>
      <p:sp>
        <p:nvSpPr>
          <p:cNvPr id="260" name="Google Shape;260;g276e74a7b89_1_110"/>
          <p:cNvSpPr/>
          <p:nvPr/>
        </p:nvSpPr>
        <p:spPr>
          <a:xfrm>
            <a:off x="1007725" y="1996725"/>
            <a:ext cx="4947600" cy="819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1" name="Google Shape;261;g276e74a7b89_1_110"/>
          <p:cNvSpPr txBox="1"/>
          <p:nvPr/>
        </p:nvSpPr>
        <p:spPr>
          <a:xfrm>
            <a:off x="1084800" y="2096775"/>
            <a:ext cx="47934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In-depth interviews with selected community members</a:t>
            </a:r>
            <a:endParaRPr b="1" i="0" sz="1700" u="none" cap="none" strike="noStrike">
              <a:solidFill>
                <a:schemeClr val="lt1"/>
              </a:solidFill>
              <a:latin typeface="Georgia"/>
              <a:ea typeface="Georgia"/>
              <a:cs typeface="Georgia"/>
              <a:sym typeface="Georgia"/>
            </a:endParaRPr>
          </a:p>
        </p:txBody>
      </p:sp>
      <p:sp>
        <p:nvSpPr>
          <p:cNvPr id="262" name="Google Shape;262;g276e74a7b89_1_110"/>
          <p:cNvSpPr/>
          <p:nvPr/>
        </p:nvSpPr>
        <p:spPr>
          <a:xfrm>
            <a:off x="6165250" y="1996725"/>
            <a:ext cx="4947600" cy="819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g276e74a7b89_1_110"/>
          <p:cNvSpPr txBox="1"/>
          <p:nvPr/>
        </p:nvSpPr>
        <p:spPr>
          <a:xfrm>
            <a:off x="6292900" y="2096775"/>
            <a:ext cx="46923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Participation of the community members in the implementation process</a:t>
            </a:r>
            <a:endParaRPr b="1" i="0" sz="1700" u="none" cap="none" strike="noStrike">
              <a:solidFill>
                <a:schemeClr val="lt1"/>
              </a:solidFill>
              <a:latin typeface="Georgia"/>
              <a:ea typeface="Georgia"/>
              <a:cs typeface="Georgia"/>
              <a:sym typeface="Georgia"/>
            </a:endParaRPr>
          </a:p>
        </p:txBody>
      </p:sp>
      <p:sp>
        <p:nvSpPr>
          <p:cNvPr id="264" name="Google Shape;264;g276e74a7b89_1_110"/>
          <p:cNvSpPr/>
          <p:nvPr/>
        </p:nvSpPr>
        <p:spPr>
          <a:xfrm>
            <a:off x="1007725"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Having in-depth interviews with children, parents, and distinguished members from the community is essential to gathering traditional games, rhymes, stories, traditional art pieces, interior design aesthetics, and design processes. These can serve as the foundation for the content.</a:t>
            </a:r>
            <a:endParaRPr b="0" i="0" sz="1800" u="none" cap="none" strike="noStrike">
              <a:solidFill>
                <a:schemeClr val="lt1"/>
              </a:solidFill>
              <a:highlight>
                <a:schemeClr val="lt1"/>
              </a:highlight>
              <a:latin typeface="Calibri"/>
              <a:ea typeface="Calibri"/>
              <a:cs typeface="Calibri"/>
              <a:sym typeface="Calibri"/>
            </a:endParaRPr>
          </a:p>
        </p:txBody>
      </p:sp>
      <p:sp>
        <p:nvSpPr>
          <p:cNvPr id="265" name="Google Shape;265;g276e74a7b89_1_110"/>
          <p:cNvSpPr/>
          <p:nvPr/>
        </p:nvSpPr>
        <p:spPr>
          <a:xfrm>
            <a:off x="6165250" y="2918625"/>
            <a:ext cx="4947600" cy="2948700"/>
          </a:xfrm>
          <a:prstGeom prst="rect">
            <a:avLst/>
          </a:prstGeom>
          <a:noFill/>
          <a:ln cap="flat" cmpd="sng" w="28575">
            <a:solidFill>
              <a:srgbClr val="A5A5A5"/>
            </a:solidFill>
            <a:prstDash val="solid"/>
            <a:miter lim="800000"/>
            <a:headEnd len="sm" w="sm" type="none"/>
            <a:tailEnd len="sm" w="sm" type="none"/>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Frontliners or facilitators might be chosen from within the community and extensive training can be provided to build their capacity.  This promotes sustainability of the interventions while also empowering and elevating the community.</a:t>
            </a:r>
            <a:endParaRPr b="0" i="0" sz="1800" u="none" cap="none" strike="noStrike">
              <a:solidFill>
                <a:schemeClr val="lt1"/>
              </a:solidFill>
              <a:highlight>
                <a:schemeClr val="lt1"/>
              </a:highlight>
              <a:latin typeface="Calibri"/>
              <a:ea typeface="Calibri"/>
              <a:cs typeface="Calibri"/>
              <a:sym typeface="Calibri"/>
            </a:endParaRPr>
          </a:p>
        </p:txBody>
      </p:sp>
      <p:cxnSp>
        <p:nvCxnSpPr>
          <p:cNvPr id="266" name="Google Shape;266;g276e74a7b89_1_110"/>
          <p:cNvCxnSpPr/>
          <p:nvPr/>
        </p:nvCxnSpPr>
        <p:spPr>
          <a:xfrm>
            <a:off x="1007733" y="16686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76e74a7b89_1_131"/>
          <p:cNvSpPr txBox="1"/>
          <p:nvPr/>
        </p:nvSpPr>
        <p:spPr>
          <a:xfrm>
            <a:off x="872275" y="663825"/>
            <a:ext cx="10417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rgbClr val="000000"/>
                </a:solidFill>
                <a:latin typeface="Georgia"/>
                <a:ea typeface="Georgia"/>
                <a:cs typeface="Georgia"/>
                <a:sym typeface="Georgia"/>
              </a:rPr>
              <a:t>Collecting cultural elements </a:t>
            </a:r>
            <a:r>
              <a:rPr b="1" lang="en-US" sz="3000">
                <a:solidFill>
                  <a:schemeClr val="dk1"/>
                </a:solidFill>
                <a:latin typeface="Georgia"/>
                <a:ea typeface="Georgia"/>
                <a:cs typeface="Georgia"/>
                <a:sym typeface="Georgia"/>
              </a:rPr>
              <a:t>and play practices</a:t>
            </a:r>
            <a:r>
              <a:rPr b="1" i="0" lang="en-US" sz="3000" u="none" cap="none" strike="noStrike">
                <a:solidFill>
                  <a:srgbClr val="000000"/>
                </a:solidFill>
                <a:latin typeface="Georgia"/>
                <a:ea typeface="Georgia"/>
                <a:cs typeface="Georgia"/>
                <a:sym typeface="Georgia"/>
              </a:rPr>
              <a:t>: Different techniques</a:t>
            </a:r>
            <a:endParaRPr b="1" i="0" sz="3000" u="none" cap="none" strike="noStrike">
              <a:solidFill>
                <a:srgbClr val="000000"/>
              </a:solidFill>
              <a:latin typeface="Georgia"/>
              <a:ea typeface="Georgia"/>
              <a:cs typeface="Georgia"/>
              <a:sym typeface="Georgia"/>
            </a:endParaRPr>
          </a:p>
        </p:txBody>
      </p:sp>
      <p:sp>
        <p:nvSpPr>
          <p:cNvPr id="272" name="Google Shape;272;g276e74a7b89_1_131"/>
          <p:cNvSpPr/>
          <p:nvPr/>
        </p:nvSpPr>
        <p:spPr>
          <a:xfrm>
            <a:off x="1007725" y="1996725"/>
            <a:ext cx="5584500" cy="819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g276e74a7b89_1_131"/>
          <p:cNvSpPr txBox="1"/>
          <p:nvPr/>
        </p:nvSpPr>
        <p:spPr>
          <a:xfrm>
            <a:off x="1267825" y="2233300"/>
            <a:ext cx="47934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1700" u="none" cap="none" strike="noStrike">
                <a:solidFill>
                  <a:schemeClr val="lt1"/>
                </a:solidFill>
                <a:latin typeface="Georgia"/>
                <a:ea typeface="Georgia"/>
                <a:cs typeface="Georgia"/>
                <a:sym typeface="Georgia"/>
              </a:rPr>
              <a:t>Design and crafting workshops</a:t>
            </a:r>
            <a:endParaRPr b="1" i="0" sz="1700" u="none" cap="none" strike="noStrike">
              <a:solidFill>
                <a:schemeClr val="lt1"/>
              </a:solidFill>
              <a:latin typeface="Georgia"/>
              <a:ea typeface="Georgia"/>
              <a:cs typeface="Georgia"/>
              <a:sym typeface="Georgia"/>
            </a:endParaRPr>
          </a:p>
        </p:txBody>
      </p:sp>
      <p:sp>
        <p:nvSpPr>
          <p:cNvPr id="274" name="Google Shape;274;g276e74a7b89_1_131"/>
          <p:cNvSpPr/>
          <p:nvPr/>
        </p:nvSpPr>
        <p:spPr>
          <a:xfrm>
            <a:off x="1007725" y="2918625"/>
            <a:ext cx="5584500" cy="2948700"/>
          </a:xfrm>
          <a:prstGeom prst="rect">
            <a:avLst/>
          </a:prstGeom>
          <a:noFill/>
          <a:ln cap="flat" cmpd="sng" w="28575">
            <a:solidFill>
              <a:srgbClr val="A5A5A5"/>
            </a:solidFill>
            <a:prstDash val="solid"/>
            <a:miter lim="800000"/>
            <a:headEnd len="sm" w="sm" type="none"/>
            <a:tailEnd len="sm" w="sm" type="none"/>
          </a:ln>
        </p:spPr>
        <p:txBody>
          <a:bodyPr anchorCtr="0" anchor="b" bIns="45700" lIns="91425" spcFirstLastPara="1" rIns="91425" wrap="square" tIns="45700">
            <a:noAutofit/>
          </a:bodyPr>
          <a:lstStyle/>
          <a:p>
            <a:pPr indent="0" lvl="0" marL="182880" marR="27432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Workshops with children, adolescents, parents, and community members is helpful for collecting indigenous design, pattern and crafts. It is also useful for creating artwork and making models of the play spaces and equipment that community members want, using low-cost, recycled materials for sustainability.</a:t>
            </a:r>
            <a:endParaRPr b="0"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highlight>
                <a:schemeClr val="lt1"/>
              </a:highlight>
              <a:latin typeface="Calibri"/>
              <a:ea typeface="Calibri"/>
              <a:cs typeface="Calibri"/>
              <a:sym typeface="Calibri"/>
            </a:endParaRPr>
          </a:p>
        </p:txBody>
      </p:sp>
      <p:cxnSp>
        <p:nvCxnSpPr>
          <p:cNvPr id="275" name="Google Shape;275;g276e74a7b89_1_131"/>
          <p:cNvCxnSpPr/>
          <p:nvPr/>
        </p:nvCxnSpPr>
        <p:spPr>
          <a:xfrm>
            <a:off x="1007733" y="1777608"/>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3"/>
          <p:cNvSpPr txBox="1"/>
          <p:nvPr/>
        </p:nvSpPr>
        <p:spPr>
          <a:xfrm>
            <a:off x="941641" y="657352"/>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1400"/>
              <a:buFont typeface="Georgia"/>
              <a:buNone/>
            </a:pPr>
            <a:r>
              <a:rPr b="1" i="0" lang="en-US" sz="3500" u="none" cap="none" strike="noStrike">
                <a:solidFill>
                  <a:schemeClr val="dk1"/>
                </a:solidFill>
                <a:latin typeface="Georgia"/>
                <a:ea typeface="Georgia"/>
                <a:cs typeface="Georgia"/>
                <a:sym typeface="Georgia"/>
              </a:rPr>
              <a:t>Learning Outcome </a:t>
            </a:r>
            <a:endParaRPr b="0" i="0" sz="1400" u="none" cap="none" strike="noStrike">
              <a:solidFill>
                <a:srgbClr val="000000"/>
              </a:solidFill>
              <a:latin typeface="Arial"/>
              <a:ea typeface="Arial"/>
              <a:cs typeface="Arial"/>
              <a:sym typeface="Arial"/>
            </a:endParaRPr>
          </a:p>
        </p:txBody>
      </p:sp>
      <p:cxnSp>
        <p:nvCxnSpPr>
          <p:cNvPr id="69" name="Google Shape;69;p3"/>
          <p:cNvCxnSpPr/>
          <p:nvPr/>
        </p:nvCxnSpPr>
        <p:spPr>
          <a:xfrm>
            <a:off x="1077108" y="1487933"/>
            <a:ext cx="1022700" cy="0"/>
          </a:xfrm>
          <a:prstGeom prst="straightConnector1">
            <a:avLst/>
          </a:prstGeom>
          <a:noFill/>
          <a:ln cap="flat" cmpd="sng" w="57150">
            <a:solidFill>
              <a:srgbClr val="DAA530"/>
            </a:solidFill>
            <a:prstDash val="solid"/>
            <a:miter lim="800000"/>
            <a:headEnd len="sm" w="sm" type="none"/>
            <a:tailEnd len="sm" w="sm" type="none"/>
          </a:ln>
        </p:spPr>
      </p:cxnSp>
      <p:sp>
        <p:nvSpPr>
          <p:cNvPr id="70" name="Google Shape;70;p3"/>
          <p:cNvSpPr/>
          <p:nvPr/>
        </p:nvSpPr>
        <p:spPr>
          <a:xfrm>
            <a:off x="1077100" y="4250125"/>
            <a:ext cx="3774300" cy="1823700"/>
          </a:xfrm>
          <a:prstGeom prst="rect">
            <a:avLst/>
          </a:prstGeom>
          <a:solidFill>
            <a:srgbClr val="D85327"/>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lang="en-US" sz="1900">
                <a:solidFill>
                  <a:schemeClr val="lt1"/>
                </a:solidFill>
                <a:latin typeface="Georgia"/>
                <a:ea typeface="Georgia"/>
                <a:cs typeface="Georgia"/>
                <a:sym typeface="Georgia"/>
              </a:rPr>
              <a:t>Analyze and apply</a:t>
            </a:r>
            <a:r>
              <a:rPr i="0" lang="en-US" sz="1900" u="none" cap="none" strike="noStrike">
                <a:solidFill>
                  <a:schemeClr val="lt1"/>
                </a:solidFill>
                <a:latin typeface="Georgia"/>
                <a:ea typeface="Georgia"/>
                <a:cs typeface="Georgia"/>
                <a:sym typeface="Georgia"/>
              </a:rPr>
              <a:t> d</a:t>
            </a:r>
            <a:r>
              <a:rPr b="0" i="0" lang="en-US" sz="1900" u="none" cap="none" strike="noStrike">
                <a:solidFill>
                  <a:schemeClr val="lt1"/>
                </a:solidFill>
                <a:latin typeface="Georgia"/>
                <a:ea typeface="Georgia"/>
                <a:cs typeface="Georgia"/>
                <a:sym typeface="Georgia"/>
              </a:rPr>
              <a:t>ifferent methodologies for collecting cultural practices</a:t>
            </a:r>
            <a:endParaRPr b="0" i="0" sz="1800" u="none" cap="none" strike="noStrike">
              <a:solidFill>
                <a:srgbClr val="FFFFFF"/>
              </a:solidFill>
              <a:latin typeface="Calibri"/>
              <a:ea typeface="Calibri"/>
              <a:cs typeface="Calibri"/>
              <a:sym typeface="Calibri"/>
            </a:endParaRPr>
          </a:p>
        </p:txBody>
      </p:sp>
      <p:sp>
        <p:nvSpPr>
          <p:cNvPr id="71" name="Google Shape;71;p3"/>
          <p:cNvSpPr/>
          <p:nvPr/>
        </p:nvSpPr>
        <p:spPr>
          <a:xfrm>
            <a:off x="1077100" y="1961225"/>
            <a:ext cx="3774300" cy="1815600"/>
          </a:xfrm>
          <a:prstGeom prst="rect">
            <a:avLst/>
          </a:prstGeom>
          <a:solidFill>
            <a:srgbClr val="4A6C43"/>
          </a:solidFill>
          <a:ln>
            <a:noFill/>
          </a:ln>
        </p:spPr>
        <p:txBody>
          <a:bodyPr anchorCtr="0" anchor="ctr" bIns="45700" lIns="91425" spcFirstLastPara="1" rIns="91425" wrap="square" tIns="45700">
            <a:noAutofit/>
          </a:bodyPr>
          <a:lstStyle/>
          <a:p>
            <a:pPr indent="0" lvl="0" marL="182880" marR="27432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Identify what is culture, cultural practices and elements of culture</a:t>
            </a:r>
            <a:endParaRPr b="0" i="0" sz="1800" u="none" cap="none" strike="noStrike">
              <a:solidFill>
                <a:srgbClr val="FFFFFF"/>
              </a:solidFill>
              <a:latin typeface="Calibri"/>
              <a:ea typeface="Calibri"/>
              <a:cs typeface="Calibri"/>
              <a:sym typeface="Calibri"/>
            </a:endParaRPr>
          </a:p>
        </p:txBody>
      </p:sp>
      <p:sp>
        <p:nvSpPr>
          <p:cNvPr id="72" name="Google Shape;72;p3"/>
          <p:cNvSpPr/>
          <p:nvPr/>
        </p:nvSpPr>
        <p:spPr>
          <a:xfrm>
            <a:off x="5382600" y="1961225"/>
            <a:ext cx="3774300" cy="1815600"/>
          </a:xfrm>
          <a:prstGeom prst="rect">
            <a:avLst/>
          </a:prstGeom>
          <a:solidFill>
            <a:srgbClr val="DAA530"/>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Distinguish between different cultural practices in Humanitarian contexts</a:t>
            </a:r>
            <a:endParaRPr b="0" i="0" sz="1800" u="none" cap="none" strike="noStrike">
              <a:solidFill>
                <a:srgbClr val="FFFFFF"/>
              </a:solidFill>
              <a:latin typeface="Calibri"/>
              <a:ea typeface="Calibri"/>
              <a:cs typeface="Calibri"/>
              <a:sym typeface="Calibri"/>
            </a:endParaRPr>
          </a:p>
        </p:txBody>
      </p:sp>
      <p:sp>
        <p:nvSpPr>
          <p:cNvPr id="73" name="Google Shape;73;p3"/>
          <p:cNvSpPr/>
          <p:nvPr/>
        </p:nvSpPr>
        <p:spPr>
          <a:xfrm>
            <a:off x="5382600" y="4250125"/>
            <a:ext cx="3774300" cy="1815600"/>
          </a:xfrm>
          <a:prstGeom prst="rect">
            <a:avLst/>
          </a:prstGeom>
          <a:solidFill>
            <a:srgbClr val="595959"/>
          </a:solidFill>
          <a:ln>
            <a:noFill/>
          </a:ln>
        </p:spPr>
        <p:txBody>
          <a:bodyPr anchorCtr="0" anchor="ctr" bIns="45700" lIns="91425" spcFirstLastPara="1" rIns="91425" wrap="square" tIns="45700">
            <a:noAutofit/>
          </a:bodyPr>
          <a:lstStyle/>
          <a:p>
            <a:pPr indent="0" lvl="0" marL="182880" marR="9144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Define the importance of incorporating cultural practices in co-designing programs and how to preserve best traditional play practices</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76e74a7b89_1_241"/>
          <p:cNvSpPr/>
          <p:nvPr/>
        </p:nvSpPr>
        <p:spPr>
          <a:xfrm>
            <a:off x="-2" y="0"/>
            <a:ext cx="4402800" cy="6858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close up of a logo&#10;&#10;Description automatically generated" id="281" name="Google Shape;281;g276e74a7b89_1_241"/>
          <p:cNvPicPr preferRelativeResize="0"/>
          <p:nvPr/>
        </p:nvPicPr>
        <p:blipFill rotWithShape="1">
          <a:blip r:embed="rId3">
            <a:alphaModFix/>
          </a:blip>
          <a:srcRect b="51822" l="-7877" r="35276" t="-24422"/>
          <a:stretch/>
        </p:blipFill>
        <p:spPr>
          <a:xfrm>
            <a:off x="63" y="2455323"/>
            <a:ext cx="4402669" cy="4402669"/>
          </a:xfrm>
          <a:prstGeom prst="rect">
            <a:avLst/>
          </a:prstGeom>
          <a:noFill/>
          <a:ln>
            <a:noFill/>
          </a:ln>
        </p:spPr>
      </p:pic>
      <p:sp>
        <p:nvSpPr>
          <p:cNvPr id="282" name="Google Shape;282;g276e74a7b89_1_241"/>
          <p:cNvSpPr txBox="1"/>
          <p:nvPr/>
        </p:nvSpPr>
        <p:spPr>
          <a:xfrm>
            <a:off x="619250" y="861200"/>
            <a:ext cx="29868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600" u="none" cap="none" strike="noStrike">
                <a:solidFill>
                  <a:schemeClr val="lt1"/>
                </a:solidFill>
                <a:latin typeface="Georgia"/>
                <a:ea typeface="Georgia"/>
                <a:cs typeface="Georgia"/>
                <a:sym typeface="Georgia"/>
              </a:rPr>
              <a:t>Importance of incorporating cultural practices in co-designing programs and how to preserve best traditional practices</a:t>
            </a:r>
            <a:endParaRPr b="0" i="0" sz="2200" u="none" cap="none" strike="noStrike">
              <a:solidFill>
                <a:srgbClr val="000000"/>
              </a:solidFill>
              <a:latin typeface="Georgia"/>
              <a:ea typeface="Georgia"/>
              <a:cs typeface="Georgia"/>
              <a:sym typeface="Georgia"/>
            </a:endParaRPr>
          </a:p>
        </p:txBody>
      </p:sp>
      <p:sp>
        <p:nvSpPr>
          <p:cNvPr id="283" name="Google Shape;283;g276e74a7b89_1_241"/>
          <p:cNvSpPr txBox="1"/>
          <p:nvPr/>
        </p:nvSpPr>
        <p:spPr>
          <a:xfrm>
            <a:off x="4763550" y="965975"/>
            <a:ext cx="6905400" cy="532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Integration of cultural practice can improve the effectiveness of humanitarian operations. Culture provides a sense of identity and solidarity for community.</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Incorporating cultural practice in co-designing program is crucial for preserving cultural heritage, enhancing community cooperation, and promoting  personal growth.</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For impacted communities, it is imperative that program implementation takes cultural nuances into account.</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2000" u="none" cap="none" strike="noStrike">
                <a:solidFill>
                  <a:schemeClr val="dk1"/>
                </a:solidFill>
                <a:latin typeface="Georgia"/>
                <a:ea typeface="Georgia"/>
                <a:cs typeface="Georgia"/>
                <a:sym typeface="Georgia"/>
              </a:rPr>
              <a:t>For instance, folktales, rhymes and chants and traditional play </a:t>
            </a:r>
            <a:r>
              <a:rPr lang="en-US" sz="2000">
                <a:solidFill>
                  <a:schemeClr val="dk1"/>
                </a:solidFill>
                <a:latin typeface="Georgia"/>
                <a:ea typeface="Georgia"/>
                <a:cs typeface="Georgia"/>
                <a:sym typeface="Georgia"/>
              </a:rPr>
              <a:t>practices such as </a:t>
            </a:r>
            <a:r>
              <a:rPr i="1" lang="en-US" sz="2000">
                <a:solidFill>
                  <a:schemeClr val="dk1"/>
                </a:solidFill>
                <a:latin typeface="Georgia"/>
                <a:ea typeface="Georgia"/>
                <a:cs typeface="Georgia"/>
                <a:sym typeface="Georgia"/>
              </a:rPr>
              <a:t>Beng Khela </a:t>
            </a:r>
            <a:r>
              <a:rPr lang="en-US" sz="2000">
                <a:solidFill>
                  <a:schemeClr val="dk1"/>
                </a:solidFill>
                <a:latin typeface="Georgia"/>
                <a:ea typeface="Georgia"/>
                <a:cs typeface="Georgia"/>
                <a:sym typeface="Georgia"/>
              </a:rPr>
              <a:t>(Frog Game)</a:t>
            </a:r>
            <a:r>
              <a:rPr b="0" i="0" lang="en-US" sz="2000" u="none" cap="none" strike="noStrike">
                <a:solidFill>
                  <a:schemeClr val="dk1"/>
                </a:solidFill>
                <a:latin typeface="Georgia"/>
                <a:ea typeface="Georgia"/>
                <a:cs typeface="Georgia"/>
                <a:sym typeface="Georgia"/>
              </a:rPr>
              <a:t> from the Rohingya community in Bangladesh played a significant role in the implementation of an early childhood development program that fostered empowerment and ownership.</a:t>
            </a:r>
            <a:endParaRPr b="0" i="0" sz="2000" u="none" cap="none" strike="noStrike">
              <a:solidFill>
                <a:schemeClr val="dk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eb3ff6b7c2_0_4"/>
          <p:cNvSpPr/>
          <p:nvPr/>
        </p:nvSpPr>
        <p:spPr>
          <a:xfrm>
            <a:off x="0" y="0"/>
            <a:ext cx="12192000" cy="6858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g2eb3ff6b7c2_0_4"/>
          <p:cNvSpPr txBox="1"/>
          <p:nvPr/>
        </p:nvSpPr>
        <p:spPr>
          <a:xfrm>
            <a:off x="2315950" y="622975"/>
            <a:ext cx="7500300" cy="161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2400" u="none" cap="none" strike="noStrike">
                <a:solidFill>
                  <a:srgbClr val="FFFFFF"/>
                </a:solidFill>
                <a:latin typeface="Georgia"/>
                <a:ea typeface="Georgia"/>
                <a:cs typeface="Georgia"/>
                <a:sym typeface="Georgia"/>
              </a:rPr>
              <a:t>Let’s hear from an expert about incorporating cultural practices and co-designing play-based ECD programs in humanitarian settings </a:t>
            </a:r>
            <a:endParaRPr b="0" i="0" sz="2400" u="none" cap="none" strike="noStrike">
              <a:solidFill>
                <a:srgbClr val="FFFFFF"/>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100"/>
              <a:buFont typeface="Arial"/>
              <a:buNone/>
            </a:pPr>
            <a:r>
              <a:t/>
            </a:r>
            <a:endParaRPr b="0" i="0" sz="2700" u="none" cap="none" strike="noStrike">
              <a:solidFill>
                <a:srgbClr val="FFFFFF"/>
              </a:solidFill>
              <a:latin typeface="Georgia"/>
              <a:ea typeface="Georgia"/>
              <a:cs typeface="Georgia"/>
              <a:sym typeface="Georgia"/>
            </a:endParaRPr>
          </a:p>
        </p:txBody>
      </p:sp>
      <p:pic>
        <p:nvPicPr>
          <p:cNvPr descr="A close up of a logo&#10;&#10;Description automatically generated" id="290" name="Google Shape;290;g2eb3ff6b7c2_0_4"/>
          <p:cNvPicPr preferRelativeResize="0"/>
          <p:nvPr/>
        </p:nvPicPr>
        <p:blipFill rotWithShape="1">
          <a:blip r:embed="rId3">
            <a:alphaModFix/>
          </a:blip>
          <a:srcRect b="58071" l="22329" r="51867" t="6874"/>
          <a:stretch/>
        </p:blipFill>
        <p:spPr>
          <a:xfrm>
            <a:off x="10127525" y="4053250"/>
            <a:ext cx="2064475" cy="2804750"/>
          </a:xfrm>
          <a:prstGeom prst="rect">
            <a:avLst/>
          </a:prstGeom>
          <a:noFill/>
          <a:ln>
            <a:noFill/>
          </a:ln>
        </p:spPr>
      </p:pic>
      <p:pic>
        <p:nvPicPr>
          <p:cNvPr descr="A close up of a logo&#10;&#10;Description automatically generated" id="291" name="Google Shape;291;g2eb3ff6b7c2_0_4"/>
          <p:cNvPicPr preferRelativeResize="0"/>
          <p:nvPr/>
        </p:nvPicPr>
        <p:blipFill rotWithShape="1">
          <a:blip r:embed="rId3">
            <a:alphaModFix/>
          </a:blip>
          <a:srcRect b="8019" l="49008" r="7420" t="51802"/>
          <a:stretch/>
        </p:blipFill>
        <p:spPr>
          <a:xfrm>
            <a:off x="0" y="-54550"/>
            <a:ext cx="2717475" cy="2505800"/>
          </a:xfrm>
          <a:prstGeom prst="rect">
            <a:avLst/>
          </a:prstGeom>
          <a:noFill/>
          <a:ln>
            <a:noFill/>
          </a:ln>
        </p:spPr>
      </p:pic>
      <p:pic>
        <p:nvPicPr>
          <p:cNvPr id="292" name="Google Shape;292;g2eb3ff6b7c2_0_4" title="Kuri Apa Interview 2.mp4">
            <a:hlinkClick r:id="rId4"/>
          </p:cNvPr>
          <p:cNvPicPr preferRelativeResize="0"/>
          <p:nvPr/>
        </p:nvPicPr>
        <p:blipFill>
          <a:blip r:embed="rId5">
            <a:alphaModFix/>
          </a:blip>
          <a:stretch>
            <a:fillRect/>
          </a:stretch>
        </p:blipFill>
        <p:spPr>
          <a:xfrm>
            <a:off x="2375613" y="2022175"/>
            <a:ext cx="7440773" cy="41854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300fa2cd60d_0_0"/>
          <p:cNvSpPr/>
          <p:nvPr/>
        </p:nvSpPr>
        <p:spPr>
          <a:xfrm>
            <a:off x="0" y="0"/>
            <a:ext cx="12192000" cy="68580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logo&#10;&#10;Description automatically generated" id="298" name="Google Shape;298;g300fa2cd60d_0_0"/>
          <p:cNvPicPr preferRelativeResize="0"/>
          <p:nvPr/>
        </p:nvPicPr>
        <p:blipFill rotWithShape="1">
          <a:blip r:embed="rId3">
            <a:alphaModFix/>
          </a:blip>
          <a:srcRect b="58071" l="22330" r="51866" t="6874"/>
          <a:stretch/>
        </p:blipFill>
        <p:spPr>
          <a:xfrm>
            <a:off x="10127525" y="4053250"/>
            <a:ext cx="2064475" cy="2804750"/>
          </a:xfrm>
          <a:prstGeom prst="rect">
            <a:avLst/>
          </a:prstGeom>
          <a:noFill/>
          <a:ln>
            <a:noFill/>
          </a:ln>
        </p:spPr>
      </p:pic>
      <p:pic>
        <p:nvPicPr>
          <p:cNvPr descr="A close up of a logo&#10;&#10;Description automatically generated" id="299" name="Google Shape;299;g300fa2cd60d_0_0"/>
          <p:cNvPicPr preferRelativeResize="0"/>
          <p:nvPr/>
        </p:nvPicPr>
        <p:blipFill rotWithShape="1">
          <a:blip r:embed="rId3">
            <a:alphaModFix/>
          </a:blip>
          <a:srcRect b="8019" l="49008" r="7420" t="51802"/>
          <a:stretch/>
        </p:blipFill>
        <p:spPr>
          <a:xfrm>
            <a:off x="0" y="-54550"/>
            <a:ext cx="2717475" cy="2505800"/>
          </a:xfrm>
          <a:prstGeom prst="rect">
            <a:avLst/>
          </a:prstGeom>
          <a:noFill/>
          <a:ln>
            <a:noFill/>
          </a:ln>
        </p:spPr>
      </p:pic>
      <p:sp>
        <p:nvSpPr>
          <p:cNvPr id="300" name="Google Shape;300;g300fa2cd60d_0_0"/>
          <p:cNvSpPr txBox="1"/>
          <p:nvPr/>
        </p:nvSpPr>
        <p:spPr>
          <a:xfrm>
            <a:off x="2447100" y="2454325"/>
            <a:ext cx="74502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500">
                <a:solidFill>
                  <a:schemeClr val="lt1"/>
                </a:solidFill>
                <a:latin typeface="Georgia"/>
                <a:ea typeface="Georgia"/>
                <a:cs typeface="Georgia"/>
                <a:sym typeface="Georgia"/>
              </a:rPr>
              <a:t>Identify which cultural elements would be most important to consider when designing a humanitarian intervention</a:t>
            </a:r>
            <a:endParaRPr sz="3500">
              <a:solidFill>
                <a:schemeClr val="lt1"/>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eb3ff6b7c2_0_29"/>
          <p:cNvSpPr txBox="1"/>
          <p:nvPr/>
        </p:nvSpPr>
        <p:spPr>
          <a:xfrm>
            <a:off x="872275" y="1360875"/>
            <a:ext cx="106689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Community Engagement &amp; Cultural Contextualization as an Integral Approach to Working and Implementing in Programs (2022). Internal document. BRAC IED Achieve</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Jaya Krishna, S., &amp; Daniel, J. A. (2021). Impact of Culture on Humanitarian Operations: Review and Insights. SCMS Journal of Indian Management. </a:t>
            </a:r>
            <a:r>
              <a:rPr b="0" i="0" lang="en-US" sz="1200" u="sng" cap="none" strike="noStrike">
                <a:solidFill>
                  <a:schemeClr val="hlink"/>
                </a:solidFill>
                <a:latin typeface="Georgia"/>
                <a:ea typeface="Georgia"/>
                <a:cs typeface="Georgia"/>
                <a:sym typeface="Georgia"/>
                <a:hlinkClick r:id="rId3"/>
              </a:rPr>
              <a:t>https://www.researchgate.net/publication/353018647</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LWF Uganda holds cultural gala to promote peace among refugees. (2021, April 27). Uganda. </a:t>
            </a:r>
            <a:r>
              <a:rPr b="0" i="0" lang="en-US" sz="1200" u="sng" cap="none" strike="noStrike">
                <a:solidFill>
                  <a:schemeClr val="hlink"/>
                </a:solidFill>
                <a:latin typeface="Georgia"/>
                <a:ea typeface="Georgia"/>
                <a:cs typeface="Georgia"/>
                <a:sym typeface="Georgia"/>
                <a:hlinkClick r:id="rId4"/>
              </a:rPr>
              <a:t>https://uganda.lutheranworld.org/content/lwf-uganda-holds-cultural-gala-promote-peace-among-refugees-106</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Perera, C., Salamanca-Sanabria, A., Caballero-Bernal, J. Feldman, L., Hansen, M. &amp; Bird, M. (2020).No implementation without cultural adaptation: a process for culturally adapting low-intensity psychological interventions in humanitarian settings. Journal of Medical Case Reports, Conflict Health 14 (46). </a:t>
            </a:r>
            <a:r>
              <a:rPr b="0" i="0" lang="en-US" sz="1200" u="sng" cap="none" strike="noStrike">
                <a:solidFill>
                  <a:schemeClr val="hlink"/>
                </a:solidFill>
                <a:latin typeface="Georgia"/>
                <a:ea typeface="Georgia"/>
                <a:cs typeface="Georgia"/>
                <a:sym typeface="Georgia"/>
                <a:hlinkClick r:id="rId5"/>
              </a:rPr>
              <a:t>https://doi.org/10.1186/s13031-020-00290-0</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An Exploration of Rohingya Culture and Identity, Study Summary (2021). Internal document. BRAC IED Achieve</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Refugees from Syria, (2014, October). Cultural Orientation Resource Center. </a:t>
            </a:r>
            <a:r>
              <a:rPr b="0" i="0" lang="en-US" sz="1200" u="sng" cap="none" strike="noStrike">
                <a:solidFill>
                  <a:schemeClr val="hlink"/>
                </a:solidFill>
                <a:latin typeface="Georgia"/>
                <a:ea typeface="Georgia"/>
                <a:cs typeface="Georgia"/>
                <a:sym typeface="Georgia"/>
                <a:hlinkClick r:id="rId6"/>
              </a:rPr>
              <a:t>https://coresourceexchange.org/wp-content/uploads/2019/09/Syrians-Backgrounder.pdf</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Tay, A. K., Riley, A., Islam, R., Welton-Mitchell, C., Duchesne, B., Waters, V., Varner, A., Moussa, B., Alam, A. N. M. M., Elshazly, M. A., Silove, D., &amp; Ventevogel, P. (2019). The culture, mental health and psychosocial wellbeing of Rohingya refugees: a systematic review. Epidemiology and Psychiatric Sciences, 28(5), 489–494. </a:t>
            </a:r>
            <a:r>
              <a:rPr b="0" i="0" lang="en-US" sz="1200" u="sng" cap="none" strike="noStrike">
                <a:solidFill>
                  <a:schemeClr val="hlink"/>
                </a:solidFill>
                <a:latin typeface="Georgia"/>
                <a:ea typeface="Georgia"/>
                <a:cs typeface="Georgia"/>
                <a:sym typeface="Georgia"/>
                <a:hlinkClick r:id="rId7"/>
              </a:rPr>
              <a:t>https://doi.org/10.1017/s2045796019000192</a:t>
            </a:r>
            <a:endParaRPr sz="1200">
              <a:solidFill>
                <a:schemeClr val="dk1"/>
              </a:solidFill>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lang="en-US" sz="1200">
                <a:solidFill>
                  <a:schemeClr val="dk1"/>
                </a:solidFill>
                <a:latin typeface="Georgia"/>
                <a:ea typeface="Georgia"/>
                <a:cs typeface="Georgia"/>
                <a:sym typeface="Georgia"/>
              </a:rPr>
              <a:t>THE PLAY TO LEARN PROJECT, &amp; Childhood Education International. (2024). </a:t>
            </a:r>
            <a:r>
              <a:rPr i="1" lang="en-US" sz="1200">
                <a:solidFill>
                  <a:schemeClr val="dk1"/>
                </a:solidFill>
                <a:latin typeface="Georgia"/>
                <a:ea typeface="Georgia"/>
                <a:cs typeface="Georgia"/>
                <a:sym typeface="Georgia"/>
              </a:rPr>
              <a:t>Co-Creation, Iteration, and Adaptation: Real-World Examples from Play to Learn Programs</a:t>
            </a:r>
            <a:r>
              <a:rPr lang="en-US" sz="1200">
                <a:solidFill>
                  <a:schemeClr val="dk1"/>
                </a:solidFill>
                <a:latin typeface="Georgia"/>
                <a:ea typeface="Georgia"/>
                <a:cs typeface="Georgia"/>
                <a:sym typeface="Georgia"/>
              </a:rPr>
              <a:t>. Childhood Education International. </a:t>
            </a:r>
            <a:r>
              <a:rPr lang="en-US" sz="1200" u="sng">
                <a:solidFill>
                  <a:schemeClr val="hlink"/>
                </a:solidFill>
                <a:latin typeface="Georgia"/>
                <a:ea typeface="Georgia"/>
                <a:cs typeface="Georgia"/>
                <a:sym typeface="Georgia"/>
                <a:hlinkClick r:id="rId8"/>
              </a:rPr>
              <a:t>https://sesameworkshop.org/wp-content/uploads/2024/08/PTL_Explainer_co-creation-and-adaptation_v2.pdf</a:t>
            </a:r>
            <a:r>
              <a:rPr lang="en-US" sz="1200">
                <a:solidFill>
                  <a:schemeClr val="dk1"/>
                </a:solidFill>
                <a:latin typeface="Georgia"/>
                <a:ea typeface="Georgia"/>
                <a:cs typeface="Georgia"/>
                <a:sym typeface="Georgia"/>
              </a:rPr>
              <a:t> </a:t>
            </a:r>
            <a:endParaRPr sz="1200">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p:txBody>
      </p:sp>
      <p:sp>
        <p:nvSpPr>
          <p:cNvPr id="306" name="Google Shape;306;g2eb3ff6b7c2_0_29"/>
          <p:cNvSpPr txBox="1"/>
          <p:nvPr/>
        </p:nvSpPr>
        <p:spPr>
          <a:xfrm>
            <a:off x="872275" y="820725"/>
            <a:ext cx="1041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00000"/>
                </a:solidFill>
                <a:latin typeface="Georgia"/>
                <a:ea typeface="Georgia"/>
                <a:cs typeface="Georgia"/>
                <a:sym typeface="Georgia"/>
              </a:rPr>
              <a:t>References: Reading materials</a:t>
            </a:r>
            <a:endParaRPr b="1" i="0" sz="2400" u="none" cap="none" strike="noStrike">
              <a:solidFill>
                <a:srgbClr val="000000"/>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eb3ff6b7c2_0_41"/>
          <p:cNvSpPr txBox="1"/>
          <p:nvPr/>
        </p:nvSpPr>
        <p:spPr>
          <a:xfrm>
            <a:off x="872275" y="1360875"/>
            <a:ext cx="103701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Pictures of BRAC IED photo achieves</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UN Women (2017, April 4). Weaving helps women Syrian refugees to find peace. HuffPost. </a:t>
            </a:r>
            <a:r>
              <a:rPr b="0" i="0" lang="en-US" sz="1200" u="sng" cap="none" strike="noStrike">
                <a:solidFill>
                  <a:schemeClr val="hlink"/>
                </a:solidFill>
                <a:latin typeface="Georgia"/>
                <a:ea typeface="Georgia"/>
                <a:cs typeface="Georgia"/>
                <a:sym typeface="Georgia"/>
                <a:hlinkClick r:id="rId3"/>
              </a:rPr>
              <a:t>https://www.huffpost.com/entry/women-syrian-refugees-weave-to-find-peace_b_58de80eee4b0ca889ba1a535</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UNHCR/Christopher Herwig. (2016, January 8). Using clay and wooden kebab skewers, Syrian refugee Mahmoud Hariri built a model of the ancient city of Palmyra. Archinect. </a:t>
            </a:r>
            <a:r>
              <a:rPr b="0" i="0" lang="en-US" sz="1200" u="sng" cap="none" strike="noStrike">
                <a:solidFill>
                  <a:schemeClr val="hlink"/>
                </a:solidFill>
                <a:latin typeface="Georgia"/>
                <a:ea typeface="Georgia"/>
                <a:cs typeface="Georgia"/>
                <a:sym typeface="Georgia"/>
                <a:hlinkClick r:id="rId4"/>
              </a:rPr>
              <a:t>https://archinect.com/news/article/145267758/to-preserve-cultural-memory-these-syrian-refugees-recreate-lost-monuments-in-miniature</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Georgia"/>
                <a:ea typeface="Georgia"/>
                <a:cs typeface="Georgia"/>
                <a:sym typeface="Georgia"/>
              </a:rPr>
              <a:t>UNICEF/UN056966/Ose. (2017, October 2). Inclusion of refugee children in national child protection systems. UNICEF Eastern and Southern Africa. </a:t>
            </a:r>
            <a:r>
              <a:rPr b="0" i="0" lang="en-US" sz="1200" u="sng" cap="none" strike="noStrike">
                <a:solidFill>
                  <a:schemeClr val="hlink"/>
                </a:solidFill>
                <a:latin typeface="Georgia"/>
                <a:ea typeface="Georgia"/>
                <a:cs typeface="Georgia"/>
                <a:sym typeface="Georgia"/>
                <a:hlinkClick r:id="rId5"/>
              </a:rPr>
              <a:t>https://www.unicef.org/esa/reports/inclusion-refugee-children-national-child-protection-systems</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Georgia"/>
              <a:ea typeface="Georgia"/>
              <a:cs typeface="Georgia"/>
              <a:sym typeface="Georgia"/>
            </a:endParaRPr>
          </a:p>
        </p:txBody>
      </p:sp>
      <p:sp>
        <p:nvSpPr>
          <p:cNvPr id="312" name="Google Shape;312;g2eb3ff6b7c2_0_41"/>
          <p:cNvSpPr txBox="1"/>
          <p:nvPr/>
        </p:nvSpPr>
        <p:spPr>
          <a:xfrm>
            <a:off x="872275" y="820725"/>
            <a:ext cx="104175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2400" u="none" cap="none" strike="noStrike">
                <a:solidFill>
                  <a:srgbClr val="000000"/>
                </a:solidFill>
                <a:latin typeface="Georgia"/>
                <a:ea typeface="Georgia"/>
                <a:cs typeface="Georgia"/>
                <a:sym typeface="Georgia"/>
              </a:rPr>
              <a:t>References</a:t>
            </a:r>
            <a:r>
              <a:rPr b="1" lang="en-US" sz="2400">
                <a:latin typeface="Georgia"/>
                <a:ea typeface="Georgia"/>
                <a:cs typeface="Georgia"/>
                <a:sym typeface="Georgia"/>
              </a:rPr>
              <a:t> for </a:t>
            </a:r>
            <a:r>
              <a:rPr b="1" i="0" lang="en-US" sz="2400" u="none" cap="none" strike="noStrike">
                <a:solidFill>
                  <a:srgbClr val="000000"/>
                </a:solidFill>
                <a:latin typeface="Georgia"/>
                <a:ea typeface="Georgia"/>
                <a:cs typeface="Georgia"/>
                <a:sym typeface="Georgia"/>
              </a:rPr>
              <a:t>Images</a:t>
            </a:r>
            <a:endParaRPr b="1" i="0" sz="2400" u="none" cap="none" strike="noStrike">
              <a:solidFill>
                <a:srgbClr val="000000"/>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2eb3ff6b7c2_0_52"/>
          <p:cNvSpPr/>
          <p:nvPr/>
        </p:nvSpPr>
        <p:spPr>
          <a:xfrm>
            <a:off x="0" y="0"/>
            <a:ext cx="12192000" cy="54222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8" name="Google Shape;318;g2eb3ff6b7c2_0_52"/>
          <p:cNvSpPr txBox="1"/>
          <p:nvPr/>
        </p:nvSpPr>
        <p:spPr>
          <a:xfrm>
            <a:off x="2747200" y="2008988"/>
            <a:ext cx="68025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3300" u="none" cap="none" strike="noStrike">
                <a:solidFill>
                  <a:srgbClr val="FFFFFF"/>
                </a:solidFill>
                <a:latin typeface="Georgia"/>
                <a:ea typeface="Georgia"/>
                <a:cs typeface="Georgia"/>
                <a:sym typeface="Georgia"/>
              </a:rPr>
              <a:t>Thank </a:t>
            </a:r>
            <a:endParaRPr b="0" i="0" sz="3300" u="none" cap="none" strike="noStrike">
              <a:solidFill>
                <a:srgbClr val="FFFFFF"/>
              </a:solidFill>
              <a:latin typeface="Georgia"/>
              <a:ea typeface="Georgia"/>
              <a:cs typeface="Georgia"/>
              <a:sym typeface="Georgia"/>
            </a:endParaRPr>
          </a:p>
          <a:p>
            <a:pPr indent="0" lvl="0" marL="0" marR="0" rtl="0" algn="ctr">
              <a:lnSpc>
                <a:spcPct val="100000"/>
              </a:lnSpc>
              <a:spcBef>
                <a:spcPts val="0"/>
              </a:spcBef>
              <a:spcAft>
                <a:spcPts val="0"/>
              </a:spcAft>
              <a:buClr>
                <a:srgbClr val="000000"/>
              </a:buClr>
              <a:buSzPts val="1100"/>
              <a:buFont typeface="Arial"/>
              <a:buNone/>
            </a:pPr>
            <a:r>
              <a:rPr b="0" i="0" lang="en-US" sz="3300" u="none" cap="none" strike="noStrike">
                <a:solidFill>
                  <a:srgbClr val="FFFFFF"/>
                </a:solidFill>
                <a:latin typeface="Georgia"/>
                <a:ea typeface="Georgia"/>
                <a:cs typeface="Georgia"/>
                <a:sym typeface="Georgia"/>
              </a:rPr>
              <a:t>You!</a:t>
            </a:r>
            <a:endParaRPr b="0" i="0" sz="2700" u="none" cap="none" strike="noStrike">
              <a:solidFill>
                <a:srgbClr val="FFFFFF"/>
              </a:solidFill>
              <a:latin typeface="Georgia"/>
              <a:ea typeface="Georgia"/>
              <a:cs typeface="Georgia"/>
              <a:sym typeface="Georgia"/>
            </a:endParaRPr>
          </a:p>
        </p:txBody>
      </p:sp>
      <p:pic>
        <p:nvPicPr>
          <p:cNvPr id="319" name="Google Shape;319;g2eb3ff6b7c2_0_52"/>
          <p:cNvPicPr preferRelativeResize="0"/>
          <p:nvPr/>
        </p:nvPicPr>
        <p:blipFill rotWithShape="1">
          <a:blip r:embed="rId3">
            <a:alphaModFix/>
          </a:blip>
          <a:srcRect b="0" l="0" r="39194" t="0"/>
          <a:stretch/>
        </p:blipFill>
        <p:spPr>
          <a:xfrm>
            <a:off x="772453" y="5899825"/>
            <a:ext cx="3949950" cy="628650"/>
          </a:xfrm>
          <a:prstGeom prst="rect">
            <a:avLst/>
          </a:prstGeom>
          <a:noFill/>
          <a:ln>
            <a:noFill/>
          </a:ln>
        </p:spPr>
      </p:pic>
      <p:pic>
        <p:nvPicPr>
          <p:cNvPr id="320" name="Google Shape;320;g2eb3ff6b7c2_0_52"/>
          <p:cNvPicPr preferRelativeResize="0"/>
          <p:nvPr/>
        </p:nvPicPr>
        <p:blipFill rotWithShape="1">
          <a:blip r:embed="rId3">
            <a:alphaModFix/>
          </a:blip>
          <a:srcRect b="0" l="66508" r="0" t="0"/>
          <a:stretch/>
        </p:blipFill>
        <p:spPr>
          <a:xfrm>
            <a:off x="9140930" y="5899825"/>
            <a:ext cx="2175675" cy="628650"/>
          </a:xfrm>
          <a:prstGeom prst="rect">
            <a:avLst/>
          </a:prstGeom>
          <a:noFill/>
          <a:ln>
            <a:noFill/>
          </a:ln>
        </p:spPr>
      </p:pic>
      <p:pic>
        <p:nvPicPr>
          <p:cNvPr descr="A close up of a logo&#10;&#10;Description automatically generated" id="321" name="Google Shape;321;g2eb3ff6b7c2_0_52"/>
          <p:cNvPicPr preferRelativeResize="0"/>
          <p:nvPr/>
        </p:nvPicPr>
        <p:blipFill rotWithShape="1">
          <a:blip r:embed="rId4">
            <a:alphaModFix/>
          </a:blip>
          <a:srcRect b="0" l="0" r="0" t="0"/>
          <a:stretch/>
        </p:blipFill>
        <p:spPr>
          <a:xfrm>
            <a:off x="3894663" y="361761"/>
            <a:ext cx="4402669" cy="44026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nvSpPr>
        <p:spPr>
          <a:xfrm>
            <a:off x="941641" y="672477"/>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US" sz="3500" u="none" cap="none" strike="noStrike">
                <a:solidFill>
                  <a:srgbClr val="000000"/>
                </a:solidFill>
                <a:latin typeface="Georgia"/>
                <a:ea typeface="Georgia"/>
                <a:cs typeface="Georgia"/>
                <a:sym typeface="Georgia"/>
              </a:rPr>
              <a:t>Time Allocation</a:t>
            </a:r>
            <a:endParaRPr b="1" i="0" sz="3500" u="none" cap="none" strike="noStrike">
              <a:solidFill>
                <a:srgbClr val="000000"/>
              </a:solidFill>
              <a:latin typeface="Georgia"/>
              <a:ea typeface="Georgia"/>
              <a:cs typeface="Georgia"/>
              <a:sym typeface="Georgia"/>
            </a:endParaRPr>
          </a:p>
        </p:txBody>
      </p:sp>
      <p:sp>
        <p:nvSpPr>
          <p:cNvPr id="79" name="Google Shape;79;p4"/>
          <p:cNvSpPr/>
          <p:nvPr/>
        </p:nvSpPr>
        <p:spPr>
          <a:xfrm>
            <a:off x="1077100" y="4060600"/>
            <a:ext cx="3774300" cy="2173500"/>
          </a:xfrm>
          <a:prstGeom prst="rect">
            <a:avLst/>
          </a:prstGeom>
          <a:solidFill>
            <a:srgbClr val="D85327"/>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Analyze different methodologies for collecting cultural practices</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- 20 mins</a:t>
            </a:r>
            <a:endParaRPr b="0" i="0" sz="1800" u="none" cap="none" strike="noStrike">
              <a:solidFill>
                <a:srgbClr val="FFFFFF"/>
              </a:solidFill>
              <a:latin typeface="Calibri"/>
              <a:ea typeface="Calibri"/>
              <a:cs typeface="Calibri"/>
              <a:sym typeface="Calibri"/>
            </a:endParaRPr>
          </a:p>
        </p:txBody>
      </p:sp>
      <p:sp>
        <p:nvSpPr>
          <p:cNvPr id="80" name="Google Shape;80;p4"/>
          <p:cNvSpPr/>
          <p:nvPr/>
        </p:nvSpPr>
        <p:spPr>
          <a:xfrm>
            <a:off x="1077100" y="1961225"/>
            <a:ext cx="3774300" cy="1815600"/>
          </a:xfrm>
          <a:prstGeom prst="rect">
            <a:avLst/>
          </a:prstGeom>
          <a:solidFill>
            <a:srgbClr val="4A6C43"/>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Identify what is culture, cultural practices and elements of culture</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a:t>
            </a:r>
            <a:br>
              <a:rPr b="0" i="0" lang="en-US" sz="1900" u="none" cap="none" strike="noStrike">
                <a:solidFill>
                  <a:schemeClr val="lt1"/>
                </a:solidFill>
                <a:latin typeface="Georgia"/>
                <a:ea typeface="Georgia"/>
                <a:cs typeface="Georgia"/>
                <a:sym typeface="Georgia"/>
              </a:rPr>
            </a:br>
            <a:r>
              <a:rPr b="0" i="0" lang="en-US" sz="1900" u="none" cap="none" strike="noStrike">
                <a:solidFill>
                  <a:schemeClr val="lt1"/>
                </a:solidFill>
                <a:latin typeface="Georgia"/>
                <a:ea typeface="Georgia"/>
                <a:cs typeface="Georgia"/>
                <a:sym typeface="Georgia"/>
              </a:rPr>
              <a:t>- 15 mins</a:t>
            </a:r>
            <a:endParaRPr b="0" i="0" sz="1800" u="none" cap="none" strike="noStrike">
              <a:solidFill>
                <a:srgbClr val="FFFFFF"/>
              </a:solidFill>
              <a:latin typeface="Calibri"/>
              <a:ea typeface="Calibri"/>
              <a:cs typeface="Calibri"/>
              <a:sym typeface="Calibri"/>
            </a:endParaRPr>
          </a:p>
        </p:txBody>
      </p:sp>
      <p:sp>
        <p:nvSpPr>
          <p:cNvPr id="81" name="Google Shape;81;p4"/>
          <p:cNvSpPr/>
          <p:nvPr/>
        </p:nvSpPr>
        <p:spPr>
          <a:xfrm>
            <a:off x="5130200" y="1961225"/>
            <a:ext cx="3774300" cy="1815600"/>
          </a:xfrm>
          <a:prstGeom prst="rect">
            <a:avLst/>
          </a:prstGeom>
          <a:solidFill>
            <a:srgbClr val="DAA530"/>
          </a:solidFill>
          <a:ln>
            <a:noFill/>
          </a:ln>
        </p:spPr>
        <p:txBody>
          <a:bodyPr anchorCtr="0" anchor="ctr" bIns="45700" lIns="91425" spcFirstLastPara="1" rIns="91425" wrap="square" tIns="45700">
            <a:noAutofit/>
          </a:bodyPr>
          <a:lstStyle/>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Distinguish different cultural practices in Humanitarian context</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a:t>
            </a:r>
            <a:endParaRPr b="0" i="0" sz="1900" u="none" cap="none" strike="noStrike">
              <a:solidFill>
                <a:schemeClr val="lt1"/>
              </a:solidFill>
              <a:latin typeface="Georgia"/>
              <a:ea typeface="Georgia"/>
              <a:cs typeface="Georgia"/>
              <a:sym typeface="Georgia"/>
            </a:endParaRPr>
          </a:p>
          <a:p>
            <a:pPr indent="0" lvl="0" marL="182880" marR="182880" rtl="0" algn="l">
              <a:lnSpc>
                <a:spcPct val="100000"/>
              </a:lnSpc>
              <a:spcBef>
                <a:spcPts val="0"/>
              </a:spcBef>
              <a:spcAft>
                <a:spcPts val="0"/>
              </a:spcAft>
              <a:buClr>
                <a:schemeClr val="dk1"/>
              </a:buClr>
              <a:buSzPts val="1900"/>
              <a:buFont typeface="Arial"/>
              <a:buNone/>
            </a:pPr>
            <a:r>
              <a:rPr b="0" i="0" lang="en-US" sz="1900" u="none" cap="none" strike="noStrike">
                <a:solidFill>
                  <a:schemeClr val="lt1"/>
                </a:solidFill>
                <a:latin typeface="Georgia"/>
                <a:ea typeface="Georgia"/>
                <a:cs typeface="Georgia"/>
                <a:sym typeface="Georgia"/>
              </a:rPr>
              <a:t>- 30 mins</a:t>
            </a:r>
            <a:endParaRPr b="0" i="0" sz="1800" u="none" cap="none" strike="noStrike">
              <a:solidFill>
                <a:srgbClr val="FFFFFF"/>
              </a:solidFill>
              <a:latin typeface="Calibri"/>
              <a:ea typeface="Calibri"/>
              <a:cs typeface="Calibri"/>
              <a:sym typeface="Calibri"/>
            </a:endParaRPr>
          </a:p>
        </p:txBody>
      </p:sp>
      <p:sp>
        <p:nvSpPr>
          <p:cNvPr id="82" name="Google Shape;82;p4"/>
          <p:cNvSpPr/>
          <p:nvPr/>
        </p:nvSpPr>
        <p:spPr>
          <a:xfrm>
            <a:off x="5130200" y="4060725"/>
            <a:ext cx="3774300" cy="2173500"/>
          </a:xfrm>
          <a:prstGeom prst="rect">
            <a:avLst/>
          </a:prstGeom>
          <a:solidFill>
            <a:srgbClr val="595959"/>
          </a:solidFill>
          <a:ln>
            <a:noFill/>
          </a:ln>
        </p:spPr>
        <p:txBody>
          <a:bodyPr anchorCtr="0" anchor="ctr" bIns="45700" lIns="91425" spcFirstLastPara="1" rIns="91425" wrap="square" tIns="45700">
            <a:noAutofit/>
          </a:bodyPr>
          <a:lstStyle/>
          <a:p>
            <a:pPr indent="0" lvl="0" marL="182880" marR="91440" rtl="0" algn="l">
              <a:spcBef>
                <a:spcPts val="0"/>
              </a:spcBef>
              <a:spcAft>
                <a:spcPts val="0"/>
              </a:spcAft>
              <a:buClr>
                <a:schemeClr val="dk1"/>
              </a:buClr>
              <a:buSzPts val="1900"/>
              <a:buFont typeface="Arial"/>
              <a:buNone/>
            </a:pPr>
            <a:r>
              <a:rPr lang="en-US" sz="1900">
                <a:solidFill>
                  <a:schemeClr val="lt1"/>
                </a:solidFill>
                <a:latin typeface="Georgia"/>
                <a:ea typeface="Georgia"/>
                <a:cs typeface="Georgia"/>
                <a:sym typeface="Georgia"/>
              </a:rPr>
              <a:t>Define the importance of incorporating cultural practices in co-designing programs and how to preserve best traditional play practices</a:t>
            </a:r>
            <a:endParaRPr sz="1900">
              <a:solidFill>
                <a:schemeClr val="lt1"/>
              </a:solidFill>
              <a:latin typeface="Georgia"/>
              <a:ea typeface="Georgia"/>
              <a:cs typeface="Georgia"/>
              <a:sym typeface="Georgia"/>
            </a:endParaRPr>
          </a:p>
          <a:p>
            <a:pPr indent="0" lvl="0" marL="0" marR="182880" rtl="0" algn="l">
              <a:lnSpc>
                <a:spcPct val="100000"/>
              </a:lnSpc>
              <a:spcBef>
                <a:spcPts val="1200"/>
              </a:spcBef>
              <a:spcAft>
                <a:spcPts val="0"/>
              </a:spcAft>
              <a:buClr>
                <a:schemeClr val="dk1"/>
              </a:buClr>
              <a:buSzPts val="1900"/>
              <a:buFont typeface="Arial"/>
              <a:buNone/>
            </a:pPr>
            <a:r>
              <a:rPr lang="en-US" sz="1900">
                <a:solidFill>
                  <a:schemeClr val="lt1"/>
                </a:solidFill>
                <a:latin typeface="Georgia"/>
                <a:ea typeface="Georgia"/>
                <a:cs typeface="Georgia"/>
                <a:sym typeface="Georgia"/>
              </a:rPr>
              <a:t>  </a:t>
            </a:r>
            <a:r>
              <a:rPr b="0" i="0" lang="en-US" sz="1900" u="none" cap="none" strike="noStrike">
                <a:solidFill>
                  <a:schemeClr val="lt1"/>
                </a:solidFill>
                <a:latin typeface="Georgia"/>
                <a:ea typeface="Georgia"/>
                <a:cs typeface="Georgia"/>
                <a:sym typeface="Georgia"/>
              </a:rPr>
              <a:t>- 2</a:t>
            </a:r>
            <a:r>
              <a:rPr lang="en-US" sz="1900">
                <a:solidFill>
                  <a:schemeClr val="lt1"/>
                </a:solidFill>
                <a:latin typeface="Georgia"/>
                <a:ea typeface="Georgia"/>
                <a:cs typeface="Georgia"/>
                <a:sym typeface="Georgia"/>
              </a:rPr>
              <a:t>5 </a:t>
            </a:r>
            <a:r>
              <a:rPr b="0" i="0" lang="en-US" sz="1900" u="none" cap="none" strike="noStrike">
                <a:solidFill>
                  <a:schemeClr val="lt1"/>
                </a:solidFill>
                <a:latin typeface="Georgia"/>
                <a:ea typeface="Georgia"/>
                <a:cs typeface="Georgia"/>
                <a:sym typeface="Georgia"/>
              </a:rPr>
              <a:t>mins</a:t>
            </a:r>
            <a:endParaRPr b="0" i="0" sz="1900" u="none" cap="none" strike="noStrike">
              <a:solidFill>
                <a:srgbClr val="FFFFFF"/>
              </a:solidFill>
              <a:latin typeface="Calibri"/>
              <a:ea typeface="Calibri"/>
              <a:cs typeface="Calibri"/>
              <a:sym typeface="Calibri"/>
            </a:endParaRPr>
          </a:p>
        </p:txBody>
      </p:sp>
      <p:cxnSp>
        <p:nvCxnSpPr>
          <p:cNvPr id="83" name="Google Shape;83;p4"/>
          <p:cNvCxnSpPr/>
          <p:nvPr/>
        </p:nvCxnSpPr>
        <p:spPr>
          <a:xfrm>
            <a:off x="1077108" y="14879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1"/>
          <p:cNvSpPr/>
          <p:nvPr/>
        </p:nvSpPr>
        <p:spPr>
          <a:xfrm>
            <a:off x="0" y="0"/>
            <a:ext cx="12192000" cy="68580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1"/>
          <p:cNvSpPr txBox="1"/>
          <p:nvPr/>
        </p:nvSpPr>
        <p:spPr>
          <a:xfrm>
            <a:off x="2754342" y="4325934"/>
            <a:ext cx="68025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0" i="0" lang="en-US" sz="4500" u="none" cap="none" strike="noStrike">
                <a:solidFill>
                  <a:srgbClr val="FFFFFF"/>
                </a:solidFill>
                <a:latin typeface="Georgia"/>
                <a:ea typeface="Georgia"/>
                <a:cs typeface="Georgia"/>
                <a:sym typeface="Georgia"/>
              </a:rPr>
              <a:t>What is Culture?</a:t>
            </a:r>
            <a:endParaRPr b="0" i="0" sz="1400" u="none" cap="none" strike="noStrike">
              <a:solidFill>
                <a:srgbClr val="000000"/>
              </a:solidFill>
              <a:latin typeface="Arial"/>
              <a:ea typeface="Arial"/>
              <a:cs typeface="Arial"/>
              <a:sym typeface="Arial"/>
            </a:endParaRPr>
          </a:p>
        </p:txBody>
      </p:sp>
      <p:pic>
        <p:nvPicPr>
          <p:cNvPr id="90" name="Google Shape;90;p11"/>
          <p:cNvPicPr preferRelativeResize="0"/>
          <p:nvPr/>
        </p:nvPicPr>
        <p:blipFill rotWithShape="1">
          <a:blip r:embed="rId3">
            <a:alphaModFix/>
          </a:blip>
          <a:srcRect b="0" l="0" r="0" t="0"/>
          <a:stretch/>
        </p:blipFill>
        <p:spPr>
          <a:xfrm>
            <a:off x="5160818" y="1746971"/>
            <a:ext cx="1870364" cy="20175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4"/>
          <p:cNvSpPr/>
          <p:nvPr/>
        </p:nvSpPr>
        <p:spPr>
          <a:xfrm>
            <a:off x="539164" y="611458"/>
            <a:ext cx="4933800" cy="4914600"/>
          </a:xfrm>
          <a:prstGeom prst="rect">
            <a:avLst/>
          </a:prstGeom>
          <a:solidFill>
            <a:srgbClr val="D85327"/>
          </a:solidFill>
          <a:ln>
            <a:noFill/>
          </a:ln>
        </p:spPr>
        <p:txBody>
          <a:bodyPr anchorCtr="0" anchor="ctr" bIns="45700" lIns="91425" spcFirstLastPara="1" rIns="91425" wrap="square" tIns="45700">
            <a:noAutofit/>
          </a:bodyPr>
          <a:lstStyle/>
          <a:p>
            <a:pPr indent="0" lvl="0" marL="182880" marR="274320" rtl="0" algn="l">
              <a:lnSpc>
                <a:spcPct val="100000"/>
              </a:lnSpc>
              <a:spcBef>
                <a:spcPts val="0"/>
              </a:spcBef>
              <a:spcAft>
                <a:spcPts val="0"/>
              </a:spcAft>
              <a:buClr>
                <a:schemeClr val="dk1"/>
              </a:buClr>
              <a:buSzPts val="2400"/>
              <a:buFont typeface="Arial"/>
              <a:buNone/>
            </a:pPr>
            <a:r>
              <a:rPr b="1" i="0" lang="en-US" sz="2800" u="none" cap="none" strike="noStrike">
                <a:solidFill>
                  <a:schemeClr val="lt1"/>
                </a:solidFill>
                <a:latin typeface="Georgia"/>
                <a:ea typeface="Georgia"/>
                <a:cs typeface="Georgia"/>
                <a:sym typeface="Georgia"/>
              </a:rPr>
              <a:t>Culture</a:t>
            </a:r>
            <a:r>
              <a:rPr b="0" i="0" lang="en-US" sz="2600" u="none" cap="none" strike="noStrike">
                <a:solidFill>
                  <a:schemeClr val="lt1"/>
                </a:solidFill>
                <a:latin typeface="Georgia"/>
                <a:ea typeface="Georgia"/>
                <a:cs typeface="Georgia"/>
                <a:sym typeface="Georgia"/>
              </a:rPr>
              <a:t> </a:t>
            </a:r>
            <a:r>
              <a:rPr b="0" i="0" lang="en-US" sz="2400" u="none" cap="none" strike="noStrike">
                <a:solidFill>
                  <a:schemeClr val="lt1"/>
                </a:solidFill>
                <a:latin typeface="Georgia"/>
                <a:ea typeface="Georgia"/>
                <a:cs typeface="Georgia"/>
                <a:sym typeface="Georgia"/>
              </a:rPr>
              <a:t>refers to the collective patterns of behavior, beliefs, and customs shared by a group of people. It is the totality of socially transmitted behavior patterns, art, beliefs, institutions, and all other products of human works and thought (Duarte &amp; Smith, 2000).</a:t>
            </a:r>
            <a:endParaRPr b="0" i="0" sz="1600" u="none" cap="none" strike="noStrike">
              <a:solidFill>
                <a:schemeClr val="lt1"/>
              </a:solidFill>
              <a:latin typeface="Calibri"/>
              <a:ea typeface="Calibri"/>
              <a:cs typeface="Calibri"/>
              <a:sym typeface="Calibri"/>
            </a:endParaRPr>
          </a:p>
        </p:txBody>
      </p:sp>
      <p:pic>
        <p:nvPicPr>
          <p:cNvPr id="96" name="Google Shape;96;p14"/>
          <p:cNvPicPr preferRelativeResize="0"/>
          <p:nvPr/>
        </p:nvPicPr>
        <p:blipFill rotWithShape="1">
          <a:blip r:embed="rId3">
            <a:alphaModFix/>
          </a:blip>
          <a:srcRect b="0" l="15742" r="15749" t="0"/>
          <a:stretch/>
        </p:blipFill>
        <p:spPr>
          <a:xfrm>
            <a:off x="5670015" y="611458"/>
            <a:ext cx="5982822" cy="4914676"/>
          </a:xfrm>
          <a:prstGeom prst="rect">
            <a:avLst/>
          </a:prstGeom>
          <a:noFill/>
          <a:ln>
            <a:noFill/>
          </a:ln>
        </p:spPr>
      </p:pic>
      <p:sp>
        <p:nvSpPr>
          <p:cNvPr id="97" name="Google Shape;97;p14"/>
          <p:cNvSpPr/>
          <p:nvPr/>
        </p:nvSpPr>
        <p:spPr>
          <a:xfrm>
            <a:off x="539175" y="5670763"/>
            <a:ext cx="11113800" cy="7896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8" name="Google Shape;98;p14"/>
          <p:cNvSpPr txBox="1"/>
          <p:nvPr/>
        </p:nvSpPr>
        <p:spPr>
          <a:xfrm>
            <a:off x="998129" y="5734038"/>
            <a:ext cx="10569900" cy="858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b="1" lang="en-US" sz="1200">
                <a:solidFill>
                  <a:schemeClr val="lt1"/>
                </a:solidFill>
                <a:latin typeface="Georgia"/>
                <a:ea typeface="Georgia"/>
                <a:cs typeface="Georgia"/>
                <a:sym typeface="Georgia"/>
              </a:rPr>
              <a:t>Photo source:</a:t>
            </a:r>
            <a:r>
              <a:rPr lang="en-US" sz="1200">
                <a:solidFill>
                  <a:schemeClr val="lt1"/>
                </a:solidFill>
                <a:latin typeface="Georgia"/>
                <a:ea typeface="Georgia"/>
                <a:cs typeface="Georgia"/>
                <a:sym typeface="Georgia"/>
              </a:rPr>
              <a:t> Photo source: BRAC IED photo achieves</a:t>
            </a:r>
            <a:endParaRPr sz="1200">
              <a:solidFill>
                <a:schemeClr val="lt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US" sz="1200">
                <a:solidFill>
                  <a:schemeClr val="lt1"/>
                </a:solidFill>
                <a:latin typeface="Georgia"/>
                <a:ea typeface="Georgia"/>
                <a:cs typeface="Georgia"/>
                <a:sym typeface="Georgia"/>
              </a:rPr>
              <a:t>UNICEF/UN056966/Ose. (2017, October 2). Inclusion of refugee children in national child protection systems. UNICEF Eastern and Southern Africa. </a:t>
            </a:r>
            <a:r>
              <a:rPr lang="en-US" sz="1200" u="sng">
                <a:solidFill>
                  <a:schemeClr val="lt1"/>
                </a:solidFill>
                <a:latin typeface="Georgia"/>
                <a:ea typeface="Georgia"/>
                <a:cs typeface="Georgia"/>
                <a:sym typeface="Georgia"/>
                <a:hlinkClick r:id="rId4">
                  <a:extLst>
                    <a:ext uri="{A12FA001-AC4F-418D-AE19-62706E023703}">
                      <ahyp:hlinkClr val="tx"/>
                    </a:ext>
                  </a:extLst>
                </a:hlinkClick>
              </a:rPr>
              <a:t>https://www.unicef.org/esa/reports/inclusion-refugee-children-national-child-protection-systems</a:t>
            </a:r>
            <a:endParaRPr sz="1200">
              <a:solidFill>
                <a:schemeClr val="lt1"/>
              </a:solidFill>
              <a:latin typeface="Georgia"/>
              <a:ea typeface="Georgia"/>
              <a:cs typeface="Georgia"/>
              <a:sym typeface="Georgia"/>
            </a:endParaRPr>
          </a:p>
          <a:p>
            <a:pPr indent="0" lvl="0" marL="0" rtl="0" algn="l">
              <a:lnSpc>
                <a:spcPct val="115000"/>
              </a:lnSpc>
              <a:spcBef>
                <a:spcPts val="0"/>
              </a:spcBef>
              <a:spcAft>
                <a:spcPts val="0"/>
              </a:spcAft>
              <a:buSzPts val="1100"/>
              <a:buNone/>
            </a:pPr>
            <a:r>
              <a:t/>
            </a:r>
            <a:endParaRPr sz="1200">
              <a:solidFill>
                <a:schemeClr val="lt1"/>
              </a:solidFill>
              <a:latin typeface="Georgia"/>
              <a:ea typeface="Georgia"/>
              <a:cs typeface="Georgia"/>
              <a:sym typeface="Georgia"/>
            </a:endParaRPr>
          </a:p>
        </p:txBody>
      </p:sp>
      <p:cxnSp>
        <p:nvCxnSpPr>
          <p:cNvPr id="99" name="Google Shape;99;p14"/>
          <p:cNvCxnSpPr/>
          <p:nvPr/>
        </p:nvCxnSpPr>
        <p:spPr>
          <a:xfrm>
            <a:off x="941650" y="5670763"/>
            <a:ext cx="0" cy="789900"/>
          </a:xfrm>
          <a:prstGeom prst="straightConnector1">
            <a:avLst/>
          </a:prstGeom>
          <a:noFill/>
          <a:ln cap="flat" cmpd="sng" w="38100">
            <a:solidFill>
              <a:srgbClr val="FFFFFF"/>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g3000874bc32_1_1"/>
          <p:cNvPicPr preferRelativeResize="0"/>
          <p:nvPr/>
        </p:nvPicPr>
        <p:blipFill>
          <a:blip r:embed="rId3">
            <a:alphaModFix/>
          </a:blip>
          <a:stretch>
            <a:fillRect/>
          </a:stretch>
        </p:blipFill>
        <p:spPr>
          <a:xfrm>
            <a:off x="-9156" y="0"/>
            <a:ext cx="4401312" cy="6858000"/>
          </a:xfrm>
          <a:prstGeom prst="rect">
            <a:avLst/>
          </a:prstGeom>
          <a:noFill/>
          <a:ln>
            <a:noFill/>
          </a:ln>
        </p:spPr>
      </p:pic>
      <p:pic>
        <p:nvPicPr>
          <p:cNvPr id="105" name="Google Shape;105;g3000874bc32_1_1"/>
          <p:cNvPicPr preferRelativeResize="0"/>
          <p:nvPr/>
        </p:nvPicPr>
        <p:blipFill>
          <a:blip r:embed="rId4">
            <a:alphaModFix/>
          </a:blip>
          <a:stretch>
            <a:fillRect/>
          </a:stretch>
        </p:blipFill>
        <p:spPr>
          <a:xfrm>
            <a:off x="472833" y="2097600"/>
            <a:ext cx="3927716" cy="4727399"/>
          </a:xfrm>
          <a:prstGeom prst="rect">
            <a:avLst/>
          </a:prstGeom>
          <a:noFill/>
          <a:ln>
            <a:noFill/>
          </a:ln>
        </p:spPr>
      </p:pic>
      <p:pic>
        <p:nvPicPr>
          <p:cNvPr id="106" name="Google Shape;106;g3000874bc32_1_1"/>
          <p:cNvPicPr preferRelativeResize="0"/>
          <p:nvPr/>
        </p:nvPicPr>
        <p:blipFill rotWithShape="1">
          <a:blip r:embed="rId5">
            <a:alphaModFix/>
          </a:blip>
          <a:srcRect b="0" l="8062" r="0" t="0"/>
          <a:stretch/>
        </p:blipFill>
        <p:spPr>
          <a:xfrm>
            <a:off x="4400500" y="0"/>
            <a:ext cx="7791524" cy="6553201"/>
          </a:xfrm>
          <a:prstGeom prst="rect">
            <a:avLst/>
          </a:prstGeom>
          <a:noFill/>
          <a:ln>
            <a:noFill/>
          </a:ln>
        </p:spPr>
      </p:pic>
      <p:sp>
        <p:nvSpPr>
          <p:cNvPr id="107" name="Google Shape;107;g3000874bc32_1_1"/>
          <p:cNvSpPr/>
          <p:nvPr/>
        </p:nvSpPr>
        <p:spPr>
          <a:xfrm>
            <a:off x="0" y="6501750"/>
            <a:ext cx="12201300" cy="369300"/>
          </a:xfrm>
          <a:prstGeom prst="rect">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g3000874bc32_1_1"/>
          <p:cNvSpPr txBox="1"/>
          <p:nvPr/>
        </p:nvSpPr>
        <p:spPr>
          <a:xfrm>
            <a:off x="414150" y="2239900"/>
            <a:ext cx="3554700" cy="381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1800" u="none" cap="none" strike="noStrike">
                <a:solidFill>
                  <a:schemeClr val="dk1"/>
                </a:solidFill>
                <a:latin typeface="Georgia"/>
                <a:ea typeface="Georgia"/>
                <a:cs typeface="Georgia"/>
                <a:sym typeface="Georgia"/>
              </a:rPr>
              <a:t>Cultural</a:t>
            </a:r>
            <a:r>
              <a:rPr b="0" i="0" lang="en-US" sz="1700" u="none" cap="none" strike="noStrike">
                <a:solidFill>
                  <a:schemeClr val="dk1"/>
                </a:solidFill>
                <a:latin typeface="Georgia"/>
                <a:ea typeface="Georgia"/>
                <a:cs typeface="Georgia"/>
                <a:sym typeface="Georgia"/>
              </a:rPr>
              <a:t> </a:t>
            </a:r>
            <a:r>
              <a:rPr b="0" i="0" lang="en-US" sz="1600" u="none" cap="none" strike="noStrike">
                <a:solidFill>
                  <a:schemeClr val="dk1"/>
                </a:solidFill>
                <a:latin typeface="Georgia"/>
                <a:ea typeface="Georgia"/>
                <a:cs typeface="Georgia"/>
                <a:sym typeface="Georgia"/>
              </a:rPr>
              <a:t>practices include the behaviors, actions, and processes that define and shape the identity of a particular cultural group. These behaviors convey the particular values, beliefs, traditions, and customs of their culture.</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t/>
            </a:r>
            <a:endParaRPr b="0" i="0" sz="16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b="0" i="0" lang="en-US" sz="1600" u="none" cap="none" strike="noStrike">
                <a:solidFill>
                  <a:schemeClr val="dk1"/>
                </a:solidFill>
                <a:latin typeface="Georgia"/>
                <a:ea typeface="Georgia"/>
                <a:cs typeface="Georgia"/>
                <a:sym typeface="Georgia"/>
              </a:rPr>
              <a:t>It also encompasses the way people within a culture interact, communicate, celebrate, and conduct their daily lives. Cultural practices are shaped by a variety of factors, including history, religion, geography, social norms, and values.</a:t>
            </a:r>
            <a:endParaRPr b="0" i="0" sz="1600" u="none" cap="none" strike="noStrike">
              <a:solidFill>
                <a:schemeClr val="dk1"/>
              </a:solidFill>
              <a:latin typeface="Georgia"/>
              <a:ea typeface="Georgia"/>
              <a:cs typeface="Georgia"/>
              <a:sym typeface="Georgia"/>
            </a:endParaRPr>
          </a:p>
        </p:txBody>
      </p:sp>
      <p:sp>
        <p:nvSpPr>
          <p:cNvPr id="109" name="Google Shape;109;g3000874bc32_1_1"/>
          <p:cNvSpPr txBox="1"/>
          <p:nvPr/>
        </p:nvSpPr>
        <p:spPr>
          <a:xfrm>
            <a:off x="615787" y="6532493"/>
            <a:ext cx="3862200" cy="292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1100"/>
              <a:buNone/>
            </a:pPr>
            <a:r>
              <a:rPr b="1" lang="en-US" sz="1300">
                <a:solidFill>
                  <a:srgbClr val="FFFFFF"/>
                </a:solidFill>
                <a:latin typeface="Georgia"/>
                <a:ea typeface="Georgia"/>
                <a:cs typeface="Georgia"/>
                <a:sym typeface="Georgia"/>
              </a:rPr>
              <a:t>Photo source: </a:t>
            </a:r>
            <a:r>
              <a:rPr lang="en-US" sz="1300">
                <a:solidFill>
                  <a:srgbClr val="FFFFFF"/>
                </a:solidFill>
                <a:latin typeface="Georgia"/>
                <a:ea typeface="Georgia"/>
                <a:cs typeface="Georgia"/>
                <a:sym typeface="Georgia"/>
              </a:rPr>
              <a:t>BRAC IED photo achieves</a:t>
            </a:r>
            <a:endParaRPr sz="1300">
              <a:solidFill>
                <a:srgbClr val="FFFFFF"/>
              </a:solidFill>
              <a:latin typeface="Georgia"/>
              <a:ea typeface="Georgia"/>
              <a:cs typeface="Georgia"/>
              <a:sym typeface="Georgia"/>
            </a:endParaRPr>
          </a:p>
        </p:txBody>
      </p:sp>
      <p:cxnSp>
        <p:nvCxnSpPr>
          <p:cNvPr id="110" name="Google Shape;110;g3000874bc32_1_1"/>
          <p:cNvCxnSpPr/>
          <p:nvPr/>
        </p:nvCxnSpPr>
        <p:spPr>
          <a:xfrm>
            <a:off x="559275" y="6501300"/>
            <a:ext cx="0" cy="370200"/>
          </a:xfrm>
          <a:prstGeom prst="straightConnector1">
            <a:avLst/>
          </a:prstGeom>
          <a:noFill/>
          <a:ln cap="flat" cmpd="sng" w="38100">
            <a:solidFill>
              <a:srgbClr val="FFFFFF"/>
            </a:solidFill>
            <a:prstDash val="solid"/>
            <a:round/>
            <a:headEnd len="med" w="med" type="none"/>
            <a:tailEnd len="med" w="med" type="none"/>
          </a:ln>
        </p:spPr>
      </p:cxnSp>
      <p:sp>
        <p:nvSpPr>
          <p:cNvPr id="111" name="Google Shape;111;g3000874bc32_1_1"/>
          <p:cNvSpPr txBox="1"/>
          <p:nvPr/>
        </p:nvSpPr>
        <p:spPr>
          <a:xfrm>
            <a:off x="414150" y="197350"/>
            <a:ext cx="39864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latin typeface="Georgia"/>
                <a:ea typeface="Georgia"/>
                <a:cs typeface="Georgia"/>
                <a:sym typeface="Georgia"/>
              </a:rPr>
              <a:t>What are Cultural Practices?</a:t>
            </a:r>
            <a:endParaRPr b="1" sz="3500">
              <a:latin typeface="Georgia"/>
              <a:ea typeface="Georgia"/>
              <a:cs typeface="Georgia"/>
              <a:sym typeface="Georgia"/>
            </a:endParaRPr>
          </a:p>
        </p:txBody>
      </p:sp>
      <p:cxnSp>
        <p:nvCxnSpPr>
          <p:cNvPr id="112" name="Google Shape;112;g3000874bc32_1_1"/>
          <p:cNvCxnSpPr/>
          <p:nvPr/>
        </p:nvCxnSpPr>
        <p:spPr>
          <a:xfrm>
            <a:off x="525250" y="1995825"/>
            <a:ext cx="9252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76e74a7b89_0_42"/>
          <p:cNvSpPr txBox="1"/>
          <p:nvPr/>
        </p:nvSpPr>
        <p:spPr>
          <a:xfrm>
            <a:off x="941641" y="663827"/>
            <a:ext cx="60960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1" i="0" lang="en-US" sz="3500" u="none" cap="none" strike="noStrike">
                <a:solidFill>
                  <a:srgbClr val="000000"/>
                </a:solidFill>
                <a:latin typeface="Georgia"/>
                <a:ea typeface="Georgia"/>
                <a:cs typeface="Georgia"/>
                <a:sym typeface="Georgia"/>
              </a:rPr>
              <a:t>Elements of Culture</a:t>
            </a:r>
            <a:endParaRPr b="1" i="0" sz="3500" u="none" cap="none" strike="noStrike">
              <a:solidFill>
                <a:srgbClr val="000000"/>
              </a:solidFill>
              <a:latin typeface="Georgia"/>
              <a:ea typeface="Georgia"/>
              <a:cs typeface="Georgia"/>
              <a:sym typeface="Georgia"/>
            </a:endParaRPr>
          </a:p>
        </p:txBody>
      </p:sp>
      <p:sp>
        <p:nvSpPr>
          <p:cNvPr id="118" name="Google Shape;118;g276e74a7b89_0_42"/>
          <p:cNvSpPr/>
          <p:nvPr/>
        </p:nvSpPr>
        <p:spPr>
          <a:xfrm>
            <a:off x="3655658" y="2233726"/>
            <a:ext cx="2349300" cy="16836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Norms, </a:t>
            </a:r>
            <a:endParaRPr b="0" i="0" sz="2600" u="none" cap="none" strike="noStrike">
              <a:solidFill>
                <a:schemeClr val="lt1"/>
              </a:solidFill>
              <a:latin typeface="Georgia"/>
              <a:ea typeface="Georgia"/>
              <a:cs typeface="Georgia"/>
              <a:sym typeface="Georgia"/>
            </a:endParaRPr>
          </a:p>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Beliefs &amp; Values</a:t>
            </a:r>
            <a:endParaRPr b="0" i="0" sz="1800" u="none" cap="none" strike="noStrike">
              <a:solidFill>
                <a:schemeClr val="lt1"/>
              </a:solidFill>
              <a:latin typeface="Calibri"/>
              <a:ea typeface="Calibri"/>
              <a:cs typeface="Calibri"/>
              <a:sym typeface="Calibri"/>
            </a:endParaRPr>
          </a:p>
        </p:txBody>
      </p:sp>
      <p:sp>
        <p:nvSpPr>
          <p:cNvPr id="119" name="Google Shape;119;g276e74a7b89_0_42"/>
          <p:cNvSpPr/>
          <p:nvPr/>
        </p:nvSpPr>
        <p:spPr>
          <a:xfrm>
            <a:off x="6234217" y="2233726"/>
            <a:ext cx="2349300" cy="16836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Costumes &amp; Manners</a:t>
            </a:r>
            <a:endParaRPr b="0" i="0" sz="1800" u="none" cap="none" strike="noStrike">
              <a:solidFill>
                <a:schemeClr val="lt1"/>
              </a:solidFill>
              <a:latin typeface="Calibri"/>
              <a:ea typeface="Calibri"/>
              <a:cs typeface="Calibri"/>
              <a:sym typeface="Calibri"/>
            </a:endParaRPr>
          </a:p>
        </p:txBody>
      </p:sp>
      <p:sp>
        <p:nvSpPr>
          <p:cNvPr id="120" name="Google Shape;120;g276e74a7b89_0_42"/>
          <p:cNvSpPr/>
          <p:nvPr/>
        </p:nvSpPr>
        <p:spPr>
          <a:xfrm>
            <a:off x="1077100" y="2233726"/>
            <a:ext cx="2349300" cy="16836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600" u="none" cap="none" strike="noStrike">
                <a:solidFill>
                  <a:schemeClr val="lt1"/>
                </a:solidFill>
                <a:latin typeface="Georgia"/>
                <a:ea typeface="Georgia"/>
                <a:cs typeface="Georgia"/>
                <a:sym typeface="Georgia"/>
              </a:rPr>
              <a:t>Language &amp; Symbols</a:t>
            </a:r>
            <a:endParaRPr b="0" i="0" sz="1800" u="none" cap="none" strike="noStrike">
              <a:solidFill>
                <a:schemeClr val="lt1"/>
              </a:solidFill>
              <a:latin typeface="Calibri"/>
              <a:ea typeface="Calibri"/>
              <a:cs typeface="Calibri"/>
              <a:sym typeface="Calibri"/>
            </a:endParaRPr>
          </a:p>
        </p:txBody>
      </p:sp>
      <p:sp>
        <p:nvSpPr>
          <p:cNvPr id="121" name="Google Shape;121;g276e74a7b89_0_42"/>
          <p:cNvSpPr/>
          <p:nvPr/>
        </p:nvSpPr>
        <p:spPr>
          <a:xfrm>
            <a:off x="3655650" y="4159200"/>
            <a:ext cx="4927800" cy="16836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Material Culture </a:t>
            </a:r>
            <a:r>
              <a:rPr lang="en-US" sz="2600">
                <a:solidFill>
                  <a:schemeClr val="lt1"/>
                </a:solidFill>
                <a:latin typeface="Georgia"/>
                <a:ea typeface="Georgia"/>
                <a:cs typeface="Georgia"/>
                <a:sym typeface="Georgia"/>
              </a:rPr>
              <a:t>I</a:t>
            </a:r>
            <a:r>
              <a:rPr b="0" i="0" lang="en-US" sz="2600" u="none" cap="none" strike="noStrike">
                <a:solidFill>
                  <a:schemeClr val="lt1"/>
                </a:solidFill>
                <a:latin typeface="Georgia"/>
                <a:ea typeface="Georgia"/>
                <a:cs typeface="Georgia"/>
                <a:sym typeface="Georgia"/>
              </a:rPr>
              <a:t>ncluding Art</a:t>
            </a:r>
            <a:r>
              <a:rPr lang="en-US" sz="2600">
                <a:solidFill>
                  <a:schemeClr val="lt1"/>
                </a:solidFill>
                <a:latin typeface="Georgia"/>
                <a:ea typeface="Georgia"/>
                <a:cs typeface="Georgia"/>
                <a:sym typeface="Georgia"/>
              </a:rPr>
              <a:t>, Play Activities etc. </a:t>
            </a:r>
            <a:r>
              <a:rPr b="0" i="0" lang="en-US" sz="2600" u="none" cap="none" strike="noStrike">
                <a:solidFill>
                  <a:schemeClr val="lt1"/>
                </a:solidFill>
                <a:latin typeface="Georgia"/>
                <a:ea typeface="Georgia"/>
                <a:cs typeface="Georgia"/>
                <a:sym typeface="Georgia"/>
              </a:rPr>
              <a:t> </a:t>
            </a:r>
            <a:endParaRPr b="0" i="0" sz="1800" u="none" cap="none" strike="noStrike">
              <a:solidFill>
                <a:schemeClr val="lt1"/>
              </a:solidFill>
              <a:latin typeface="Calibri"/>
              <a:ea typeface="Calibri"/>
              <a:cs typeface="Calibri"/>
              <a:sym typeface="Calibri"/>
            </a:endParaRPr>
          </a:p>
        </p:txBody>
      </p:sp>
      <p:sp>
        <p:nvSpPr>
          <p:cNvPr id="122" name="Google Shape;122;g276e74a7b89_0_42"/>
          <p:cNvSpPr/>
          <p:nvPr/>
        </p:nvSpPr>
        <p:spPr>
          <a:xfrm>
            <a:off x="1077100" y="4159201"/>
            <a:ext cx="2349300" cy="1683600"/>
          </a:xfrm>
          <a:prstGeom prst="rect">
            <a:avLst/>
          </a:prstGeom>
          <a:solidFill>
            <a:srgbClr val="00AD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2600" u="none" cap="none" strike="noStrike">
                <a:solidFill>
                  <a:schemeClr val="lt1"/>
                </a:solidFill>
                <a:latin typeface="Georgia"/>
                <a:ea typeface="Georgia"/>
                <a:cs typeface="Georgia"/>
                <a:sym typeface="Georgia"/>
              </a:rPr>
              <a:t>Folkways</a:t>
            </a:r>
            <a:endParaRPr b="0" i="0" sz="1800" u="none" cap="none" strike="noStrike">
              <a:solidFill>
                <a:schemeClr val="lt1"/>
              </a:solidFill>
              <a:latin typeface="Calibri"/>
              <a:ea typeface="Calibri"/>
              <a:cs typeface="Calibri"/>
              <a:sym typeface="Calibri"/>
            </a:endParaRPr>
          </a:p>
        </p:txBody>
      </p:sp>
      <p:cxnSp>
        <p:nvCxnSpPr>
          <p:cNvPr id="123" name="Google Shape;123;g276e74a7b89_0_42"/>
          <p:cNvCxnSpPr/>
          <p:nvPr/>
        </p:nvCxnSpPr>
        <p:spPr>
          <a:xfrm>
            <a:off x="1077108" y="1487933"/>
            <a:ext cx="1022700" cy="0"/>
          </a:xfrm>
          <a:prstGeom prst="straightConnector1">
            <a:avLst/>
          </a:prstGeom>
          <a:noFill/>
          <a:ln cap="flat" cmpd="sng" w="57150">
            <a:solidFill>
              <a:srgbClr val="DAA530"/>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g276e74a7b89_0_54"/>
          <p:cNvSpPr/>
          <p:nvPr/>
        </p:nvSpPr>
        <p:spPr>
          <a:xfrm>
            <a:off x="6110900" y="914800"/>
            <a:ext cx="4947600" cy="8190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g276e74a7b89_0_54"/>
          <p:cNvSpPr txBox="1"/>
          <p:nvPr/>
        </p:nvSpPr>
        <p:spPr>
          <a:xfrm>
            <a:off x="6187975" y="1167250"/>
            <a:ext cx="4793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Georgia"/>
                <a:ea typeface="Georgia"/>
                <a:cs typeface="Georgia"/>
                <a:sym typeface="Georgia"/>
              </a:rPr>
              <a:t>Norms, Beliefs &amp; Values</a:t>
            </a:r>
            <a:endParaRPr b="1" i="0" sz="2000" u="none" cap="none" strike="noStrike">
              <a:solidFill>
                <a:schemeClr val="lt1"/>
              </a:solidFill>
              <a:latin typeface="Georgia"/>
              <a:ea typeface="Georgia"/>
              <a:cs typeface="Georgia"/>
              <a:sym typeface="Georgia"/>
            </a:endParaRPr>
          </a:p>
        </p:txBody>
      </p:sp>
      <p:sp>
        <p:nvSpPr>
          <p:cNvPr id="130" name="Google Shape;130;g276e74a7b89_0_54"/>
          <p:cNvSpPr/>
          <p:nvPr/>
        </p:nvSpPr>
        <p:spPr>
          <a:xfrm>
            <a:off x="908025" y="914800"/>
            <a:ext cx="4947600" cy="819000"/>
          </a:xfrm>
          <a:prstGeom prst="rect">
            <a:avLst/>
          </a:prstGeom>
          <a:solidFill>
            <a:srgbClr val="4A6C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g276e74a7b89_0_54"/>
          <p:cNvSpPr txBox="1"/>
          <p:nvPr/>
        </p:nvSpPr>
        <p:spPr>
          <a:xfrm>
            <a:off x="985100" y="1167250"/>
            <a:ext cx="4793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i="0" lang="en-US" sz="2000" u="none" cap="none" strike="noStrike">
                <a:solidFill>
                  <a:schemeClr val="lt1"/>
                </a:solidFill>
                <a:latin typeface="Georgia"/>
                <a:ea typeface="Georgia"/>
                <a:cs typeface="Georgia"/>
                <a:sym typeface="Georgia"/>
              </a:rPr>
              <a:t>Language and Symbol</a:t>
            </a:r>
            <a:endParaRPr b="1" i="0" sz="2000" u="none" cap="none" strike="noStrike">
              <a:solidFill>
                <a:schemeClr val="lt1"/>
              </a:solidFill>
              <a:latin typeface="Georgia"/>
              <a:ea typeface="Georgia"/>
              <a:cs typeface="Georgia"/>
              <a:sym typeface="Georgia"/>
            </a:endParaRPr>
          </a:p>
        </p:txBody>
      </p:sp>
      <p:sp>
        <p:nvSpPr>
          <p:cNvPr id="132" name="Google Shape;132;g276e74a7b89_0_54"/>
          <p:cNvSpPr/>
          <p:nvPr/>
        </p:nvSpPr>
        <p:spPr>
          <a:xfrm>
            <a:off x="934475" y="1836700"/>
            <a:ext cx="4921200" cy="4042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3" name="Google Shape;133;g276e74a7b89_0_54"/>
          <p:cNvSpPr txBox="1"/>
          <p:nvPr/>
        </p:nvSpPr>
        <p:spPr>
          <a:xfrm>
            <a:off x="1132575" y="1944475"/>
            <a:ext cx="4421100" cy="22524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All cultures have a spoken language even if written language is not developed. Each language can have several different dialects.</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Culture is system of symbols. Symbols are anything used to represent, express and stand for an event or situation.</a:t>
            </a:r>
            <a:endParaRPr sz="1800">
              <a:latin typeface="Georgia"/>
              <a:ea typeface="Georgia"/>
              <a:cs typeface="Georgia"/>
              <a:sym typeface="Georgia"/>
            </a:endParaRPr>
          </a:p>
        </p:txBody>
      </p:sp>
      <p:sp>
        <p:nvSpPr>
          <p:cNvPr id="134" name="Google Shape;134;g276e74a7b89_0_54"/>
          <p:cNvSpPr/>
          <p:nvPr/>
        </p:nvSpPr>
        <p:spPr>
          <a:xfrm>
            <a:off x="6124075" y="1836700"/>
            <a:ext cx="4921200" cy="4042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5" name="Google Shape;135;g276e74a7b89_0_54"/>
          <p:cNvSpPr txBox="1"/>
          <p:nvPr/>
        </p:nvSpPr>
        <p:spPr>
          <a:xfrm>
            <a:off x="6322175" y="1944475"/>
            <a:ext cx="4350300" cy="37659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Rules and expectations by which a society guides the behaviour of its members. These are the shared expectations of the people that govern their behavior.</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Beliefs are expressed as agreements or disagreements with worldviews.</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Values are society’s ideas about what is good or bad, right or wrong. Values are an important element of culture; social behavior is viewed as partly caused by dominant values and ideologies.</a:t>
            </a:r>
            <a:endParaRPr sz="1800">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300f86455b7_0_13"/>
          <p:cNvSpPr/>
          <p:nvPr/>
        </p:nvSpPr>
        <p:spPr>
          <a:xfrm>
            <a:off x="908025" y="4241500"/>
            <a:ext cx="10150500" cy="5667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g300f86455b7_0_13"/>
          <p:cNvSpPr/>
          <p:nvPr/>
        </p:nvSpPr>
        <p:spPr>
          <a:xfrm>
            <a:off x="6110900" y="709900"/>
            <a:ext cx="4947600" cy="566700"/>
          </a:xfrm>
          <a:prstGeom prst="rect">
            <a:avLst/>
          </a:prstGeom>
          <a:solidFill>
            <a:srgbClr val="DAA5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g300f86455b7_0_13"/>
          <p:cNvSpPr txBox="1"/>
          <p:nvPr/>
        </p:nvSpPr>
        <p:spPr>
          <a:xfrm>
            <a:off x="6187975" y="786250"/>
            <a:ext cx="4793400" cy="400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Georgia"/>
                <a:ea typeface="Georgia"/>
                <a:cs typeface="Georgia"/>
                <a:sym typeface="Georgia"/>
              </a:rPr>
              <a:t>Folkways</a:t>
            </a:r>
            <a:endParaRPr b="1" sz="2000">
              <a:solidFill>
                <a:schemeClr val="lt1"/>
              </a:solidFill>
              <a:latin typeface="Georgia"/>
              <a:ea typeface="Georgia"/>
              <a:cs typeface="Georgia"/>
              <a:sym typeface="Georgia"/>
            </a:endParaRPr>
          </a:p>
        </p:txBody>
      </p:sp>
      <p:sp>
        <p:nvSpPr>
          <p:cNvPr id="143" name="Google Shape;143;g300f86455b7_0_13"/>
          <p:cNvSpPr/>
          <p:nvPr/>
        </p:nvSpPr>
        <p:spPr>
          <a:xfrm>
            <a:off x="908025" y="710050"/>
            <a:ext cx="4947600" cy="566700"/>
          </a:xfrm>
          <a:prstGeom prst="rect">
            <a:avLst/>
          </a:prstGeom>
          <a:solidFill>
            <a:srgbClr val="D8532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g300f86455b7_0_13"/>
          <p:cNvSpPr txBox="1"/>
          <p:nvPr/>
        </p:nvSpPr>
        <p:spPr>
          <a:xfrm>
            <a:off x="1394925" y="786250"/>
            <a:ext cx="3896400" cy="400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Georgia"/>
                <a:ea typeface="Georgia"/>
                <a:cs typeface="Georgia"/>
                <a:sym typeface="Georgia"/>
              </a:rPr>
              <a:t>Customs and Manners</a:t>
            </a:r>
            <a:endParaRPr b="1" sz="2000">
              <a:solidFill>
                <a:schemeClr val="lt1"/>
              </a:solidFill>
              <a:latin typeface="Georgia"/>
              <a:ea typeface="Georgia"/>
              <a:cs typeface="Georgia"/>
              <a:sym typeface="Georgia"/>
            </a:endParaRPr>
          </a:p>
        </p:txBody>
      </p:sp>
      <p:sp>
        <p:nvSpPr>
          <p:cNvPr id="145" name="Google Shape;145;g300f86455b7_0_13"/>
          <p:cNvSpPr/>
          <p:nvPr/>
        </p:nvSpPr>
        <p:spPr>
          <a:xfrm>
            <a:off x="934475" y="1379500"/>
            <a:ext cx="4921200" cy="2637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6" name="Google Shape;146;g300f86455b7_0_13"/>
          <p:cNvSpPr txBox="1"/>
          <p:nvPr/>
        </p:nvSpPr>
        <p:spPr>
          <a:xfrm>
            <a:off x="1132575" y="1487275"/>
            <a:ext cx="4421100" cy="25296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Customs are common and established practices within a community.</a:t>
            </a:r>
            <a:endParaRPr sz="1800">
              <a:latin typeface="Georgia"/>
              <a:ea typeface="Georgia"/>
              <a:cs typeface="Georgia"/>
              <a:sym typeface="Georgia"/>
            </a:endParaRPr>
          </a:p>
          <a:p>
            <a:pPr indent="0" lvl="0" marL="0" rtl="0" algn="l">
              <a:spcBef>
                <a:spcPts val="1000"/>
              </a:spcBef>
              <a:spcAft>
                <a:spcPts val="0"/>
              </a:spcAft>
              <a:buNone/>
            </a:pPr>
            <a:r>
              <a:rPr lang="en-US" sz="1800">
                <a:latin typeface="Georgia"/>
                <a:ea typeface="Georgia"/>
                <a:cs typeface="Georgia"/>
                <a:sym typeface="Georgia"/>
              </a:rPr>
              <a:t>Manners are behaviours that are regarded as appropriate in a particular society. These indicate the rules of behaviour which enforce ideas of right and wrong. These can be traditions, rituals, ceremonies, etc.</a:t>
            </a:r>
            <a:endParaRPr sz="1800">
              <a:latin typeface="Georgia"/>
              <a:ea typeface="Georgia"/>
              <a:cs typeface="Georgia"/>
              <a:sym typeface="Georgia"/>
            </a:endParaRPr>
          </a:p>
        </p:txBody>
      </p:sp>
      <p:sp>
        <p:nvSpPr>
          <p:cNvPr id="147" name="Google Shape;147;g300f86455b7_0_13"/>
          <p:cNvSpPr/>
          <p:nvPr/>
        </p:nvSpPr>
        <p:spPr>
          <a:xfrm>
            <a:off x="6124075" y="1379500"/>
            <a:ext cx="4921200" cy="2637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g300f86455b7_0_13"/>
          <p:cNvSpPr txBox="1"/>
          <p:nvPr/>
        </p:nvSpPr>
        <p:spPr>
          <a:xfrm>
            <a:off x="6322175" y="1487275"/>
            <a:ext cx="4350300" cy="12930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Folkways are the everyday habits and conventions in social interactions. This includes greetings, etiquette, food habit, etc.</a:t>
            </a:r>
            <a:endParaRPr sz="1800">
              <a:latin typeface="Georgia"/>
              <a:ea typeface="Georgia"/>
              <a:cs typeface="Georgia"/>
              <a:sym typeface="Georgia"/>
            </a:endParaRPr>
          </a:p>
        </p:txBody>
      </p:sp>
      <p:sp>
        <p:nvSpPr>
          <p:cNvPr id="149" name="Google Shape;149;g300f86455b7_0_13"/>
          <p:cNvSpPr txBox="1"/>
          <p:nvPr/>
        </p:nvSpPr>
        <p:spPr>
          <a:xfrm>
            <a:off x="2779050" y="4324750"/>
            <a:ext cx="6633900" cy="400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US" sz="2000">
                <a:solidFill>
                  <a:schemeClr val="lt1"/>
                </a:solidFill>
                <a:latin typeface="Georgia"/>
                <a:ea typeface="Georgia"/>
                <a:cs typeface="Georgia"/>
                <a:sym typeface="Georgia"/>
              </a:rPr>
              <a:t>Material culture </a:t>
            </a:r>
            <a:r>
              <a:rPr b="1" lang="en-US" sz="2000">
                <a:solidFill>
                  <a:schemeClr val="lt1"/>
                </a:solidFill>
                <a:latin typeface="Georgia"/>
                <a:ea typeface="Georgia"/>
                <a:cs typeface="Georgia"/>
                <a:sym typeface="Georgia"/>
              </a:rPr>
              <a:t>including art</a:t>
            </a:r>
            <a:r>
              <a:rPr b="1" lang="en-US" sz="2000">
                <a:solidFill>
                  <a:schemeClr val="lt1"/>
                </a:solidFill>
                <a:latin typeface="Georgia"/>
                <a:ea typeface="Georgia"/>
                <a:cs typeface="Georgia"/>
                <a:sym typeface="Georgia"/>
              </a:rPr>
              <a:t>,play </a:t>
            </a:r>
            <a:r>
              <a:rPr b="1" lang="en-US" sz="2000">
                <a:solidFill>
                  <a:schemeClr val="lt1"/>
                </a:solidFill>
                <a:latin typeface="Georgia"/>
                <a:ea typeface="Georgia"/>
                <a:cs typeface="Georgia"/>
                <a:sym typeface="Georgia"/>
              </a:rPr>
              <a:t>activities</a:t>
            </a:r>
            <a:r>
              <a:rPr b="1" lang="en-US" sz="2000">
                <a:solidFill>
                  <a:schemeClr val="lt1"/>
                </a:solidFill>
                <a:latin typeface="Georgia"/>
                <a:ea typeface="Georgia"/>
                <a:cs typeface="Georgia"/>
                <a:sym typeface="Georgia"/>
              </a:rPr>
              <a:t> etc. </a:t>
            </a:r>
            <a:endParaRPr b="1" sz="2000">
              <a:solidFill>
                <a:schemeClr val="lt1"/>
              </a:solidFill>
              <a:latin typeface="Georgia"/>
              <a:ea typeface="Georgia"/>
              <a:cs typeface="Georgia"/>
              <a:sym typeface="Georgia"/>
            </a:endParaRPr>
          </a:p>
        </p:txBody>
      </p:sp>
      <p:sp>
        <p:nvSpPr>
          <p:cNvPr id="150" name="Google Shape;150;g300f86455b7_0_13"/>
          <p:cNvSpPr/>
          <p:nvPr/>
        </p:nvSpPr>
        <p:spPr>
          <a:xfrm>
            <a:off x="934475" y="4910950"/>
            <a:ext cx="10124100" cy="11235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1" name="Google Shape;151;g300f86455b7_0_13"/>
          <p:cNvSpPr txBox="1"/>
          <p:nvPr/>
        </p:nvSpPr>
        <p:spPr>
          <a:xfrm>
            <a:off x="1132575" y="5018725"/>
            <a:ext cx="9620100" cy="10158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1800">
                <a:latin typeface="Georgia"/>
                <a:ea typeface="Georgia"/>
                <a:cs typeface="Georgia"/>
                <a:sym typeface="Georgia"/>
              </a:rPr>
              <a:t>Another element of culture is the artifacts, or material objects, that constitute a society’s material culture. These include elements such as attire, play activities, traditional decorations, cuisines, stories, rhymes, art, etc.</a:t>
            </a:r>
            <a:endParaRPr sz="1800">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2024-07-07T09:50:31Z</dcterms:created>
  <dc:creator>Microsoft Office User</dc:creator>
</cp:coreProperties>
</file>