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Lst>
  <p:sldSz cy="6858000" cx="12192000"/>
  <p:notesSz cx="6858000" cy="9144000"/>
  <p:embeddedFontLst>
    <p:embeddedFont>
      <p:font typeface="Raleway"/>
      <p:regular r:id="rId15"/>
      <p:bold r:id="rId16"/>
      <p:italic r:id="rId17"/>
      <p:boldItalic r:id="rId18"/>
    </p:embeddedFont>
    <p:embeddedFont>
      <p:font typeface="Dosis ExtraBold"/>
      <p:bold r:id="rId1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20" roundtripDataSignature="AMtx7mhgFyzBbY45ypwgyqt620AtHX5C8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customschemas.google.com/relationships/presentationmetadata" Target="metadata"/><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font" Target="fonts/Raleway-regular.fntdata"/><Relationship Id="rId14" Type="http://schemas.openxmlformats.org/officeDocument/2006/relationships/slide" Target="slides/slide10.xml"/><Relationship Id="rId17" Type="http://schemas.openxmlformats.org/officeDocument/2006/relationships/font" Target="fonts/Raleway-italic.fntdata"/><Relationship Id="rId16" Type="http://schemas.openxmlformats.org/officeDocument/2006/relationships/font" Target="fonts/Raleway-bold.fntdata"/><Relationship Id="rId5" Type="http://schemas.openxmlformats.org/officeDocument/2006/relationships/slide" Target="slides/slide1.xml"/><Relationship Id="rId19" Type="http://schemas.openxmlformats.org/officeDocument/2006/relationships/font" Target="fonts/DosisExtraBold-bold.fntdata"/><Relationship Id="rId6" Type="http://schemas.openxmlformats.org/officeDocument/2006/relationships/slide" Target="slides/slide2.xml"/><Relationship Id="rId18" Type="http://schemas.openxmlformats.org/officeDocument/2006/relationships/font" Target="fonts/Raleway-boldItalic.fntdata"/><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 name="Shape 75"/>
        <p:cNvGrpSpPr/>
        <p:nvPr/>
      </p:nvGrpSpPr>
      <p:grpSpPr>
        <a:xfrm>
          <a:off x="0" y="0"/>
          <a:ext cx="0" cy="0"/>
          <a:chOff x="0" y="0"/>
          <a:chExt cx="0" cy="0"/>
        </a:xfrm>
      </p:grpSpPr>
      <p:sp>
        <p:nvSpPr>
          <p:cNvPr id="76" name="Google Shape;76;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77" name="Google Shape;77;p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78" name="Google Shape;78;p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5" name="Shape 175"/>
        <p:cNvGrpSpPr/>
        <p:nvPr/>
      </p:nvGrpSpPr>
      <p:grpSpPr>
        <a:xfrm>
          <a:off x="0" y="0"/>
          <a:ext cx="0" cy="0"/>
          <a:chOff x="0" y="0"/>
          <a:chExt cx="0" cy="0"/>
        </a:xfrm>
      </p:grpSpPr>
      <p:sp>
        <p:nvSpPr>
          <p:cNvPr id="176" name="Google Shape;176;p1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7" name="Google Shape;177;p1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p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1" name="Google Shape;91;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p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3" name="Google Shape;103;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p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2" name="Google Shape;112;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2" name="Shape 132"/>
        <p:cNvGrpSpPr/>
        <p:nvPr/>
      </p:nvGrpSpPr>
      <p:grpSpPr>
        <a:xfrm>
          <a:off x="0" y="0"/>
          <a:ext cx="0" cy="0"/>
          <a:chOff x="0" y="0"/>
          <a:chExt cx="0" cy="0"/>
        </a:xfrm>
      </p:grpSpPr>
      <p:sp>
        <p:nvSpPr>
          <p:cNvPr id="133" name="Google Shape;133;p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4" name="Google Shape;134;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9" name="Shape 139"/>
        <p:cNvGrpSpPr/>
        <p:nvPr/>
      </p:nvGrpSpPr>
      <p:grpSpPr>
        <a:xfrm>
          <a:off x="0" y="0"/>
          <a:ext cx="0" cy="0"/>
          <a:chOff x="0" y="0"/>
          <a:chExt cx="0" cy="0"/>
        </a:xfrm>
      </p:grpSpPr>
      <p:sp>
        <p:nvSpPr>
          <p:cNvPr id="140" name="Google Shape;140;g2f067a16332_0_10: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1" name="Google Shape;141;g2f067a16332_0_1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p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0" name="Google Shape;150;p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 name="Shape 160"/>
        <p:cNvGrpSpPr/>
        <p:nvPr/>
      </p:nvGrpSpPr>
      <p:grpSpPr>
        <a:xfrm>
          <a:off x="0" y="0"/>
          <a:ext cx="0" cy="0"/>
          <a:chOff x="0" y="0"/>
          <a:chExt cx="0" cy="0"/>
        </a:xfrm>
      </p:grpSpPr>
      <p:sp>
        <p:nvSpPr>
          <p:cNvPr id="161" name="Google Shape;161;p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2" name="Google Shape;162;p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7" name="Shape 167"/>
        <p:cNvGrpSpPr/>
        <p:nvPr/>
      </p:nvGrpSpPr>
      <p:grpSpPr>
        <a:xfrm>
          <a:off x="0" y="0"/>
          <a:ext cx="0" cy="0"/>
          <a:chOff x="0" y="0"/>
          <a:chExt cx="0" cy="0"/>
        </a:xfrm>
      </p:grpSpPr>
      <p:sp>
        <p:nvSpPr>
          <p:cNvPr id="168" name="Google Shape;168;p1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9" name="Google Shape;169;p1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p:cSld name="Title Slide">
    <p:spTree>
      <p:nvGrpSpPr>
        <p:cNvPr id="15" name="Shape 15"/>
        <p:cNvGrpSpPr/>
        <p:nvPr/>
      </p:nvGrpSpPr>
      <p:grpSpPr>
        <a:xfrm>
          <a:off x="0" y="0"/>
          <a:ext cx="0" cy="0"/>
          <a:chOff x="0" y="0"/>
          <a:chExt cx="0" cy="0"/>
        </a:xfrm>
      </p:grpSpPr>
      <p:pic>
        <p:nvPicPr>
          <p:cNvPr id="16" name="Google Shape;16;p13"/>
          <p:cNvPicPr preferRelativeResize="0"/>
          <p:nvPr/>
        </p:nvPicPr>
        <p:blipFill rotWithShape="1">
          <a:blip r:embed="rId2">
            <a:alphaModFix/>
          </a:blip>
          <a:srcRect b="0" l="0" r="0" t="0"/>
          <a:stretch/>
        </p:blipFill>
        <p:spPr>
          <a:xfrm>
            <a:off x="2771" y="0"/>
            <a:ext cx="12186458" cy="6858000"/>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3" name="Shape 63"/>
        <p:cNvGrpSpPr/>
        <p:nvPr/>
      </p:nvGrpSpPr>
      <p:grpSpPr>
        <a:xfrm>
          <a:off x="0" y="0"/>
          <a:ext cx="0" cy="0"/>
          <a:chOff x="0" y="0"/>
          <a:chExt cx="0" cy="0"/>
        </a:xfrm>
      </p:grpSpPr>
      <p:sp>
        <p:nvSpPr>
          <p:cNvPr id="64" name="Google Shape;64;p2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5" name="Google Shape;65;p22"/>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66" name="Google Shape;66;p2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2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8" name="Google Shape;68;p2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69" name="Shape 69"/>
        <p:cNvGrpSpPr/>
        <p:nvPr/>
      </p:nvGrpSpPr>
      <p:grpSpPr>
        <a:xfrm>
          <a:off x="0" y="0"/>
          <a:ext cx="0" cy="0"/>
          <a:chOff x="0" y="0"/>
          <a:chExt cx="0" cy="0"/>
        </a:xfrm>
      </p:grpSpPr>
      <p:sp>
        <p:nvSpPr>
          <p:cNvPr id="70" name="Google Shape;70;p23"/>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1" name="Google Shape;71;p23"/>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2" name="Google Shape;72;p2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2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4" name="Google Shape;74;p2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p:cSld name="Title and Content">
    <p:spTree>
      <p:nvGrpSpPr>
        <p:cNvPr id="17" name="Shape 17"/>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8" name="Shape 18"/>
        <p:cNvGrpSpPr/>
        <p:nvPr/>
      </p:nvGrpSpPr>
      <p:grpSpPr>
        <a:xfrm>
          <a:off x="0" y="0"/>
          <a:ext cx="0" cy="0"/>
          <a:chOff x="0" y="0"/>
          <a:chExt cx="0" cy="0"/>
        </a:xfrm>
      </p:grpSpPr>
      <p:sp>
        <p:nvSpPr>
          <p:cNvPr id="19" name="Google Shape;19;p15"/>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0" name="Google Shape;20;p15"/>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21" name="Google Shape;21;p1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1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3" name="Google Shape;23;p1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4" name="Shape 24"/>
        <p:cNvGrpSpPr/>
        <p:nvPr/>
      </p:nvGrpSpPr>
      <p:grpSpPr>
        <a:xfrm>
          <a:off x="0" y="0"/>
          <a:ext cx="0" cy="0"/>
          <a:chOff x="0" y="0"/>
          <a:chExt cx="0" cy="0"/>
        </a:xfrm>
      </p:grpSpPr>
      <p:sp>
        <p:nvSpPr>
          <p:cNvPr id="25" name="Google Shape;25;p1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6" name="Google Shape;26;p16"/>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7" name="Google Shape;27;p16"/>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8" name="Google Shape;28;p1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9" name="Google Shape;29;p1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0" name="Google Shape;30;p1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1" name="Shape 31"/>
        <p:cNvGrpSpPr/>
        <p:nvPr/>
      </p:nvGrpSpPr>
      <p:grpSpPr>
        <a:xfrm>
          <a:off x="0" y="0"/>
          <a:ext cx="0" cy="0"/>
          <a:chOff x="0" y="0"/>
          <a:chExt cx="0" cy="0"/>
        </a:xfrm>
      </p:grpSpPr>
      <p:sp>
        <p:nvSpPr>
          <p:cNvPr id="32" name="Google Shape;32;p17"/>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3" name="Google Shape;33;p17"/>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4" name="Google Shape;34;p17"/>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5" name="Google Shape;35;p17"/>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6" name="Google Shape;36;p17"/>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7" name="Google Shape;37;p1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1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1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0" name="Shape 40"/>
        <p:cNvGrpSpPr/>
        <p:nvPr/>
      </p:nvGrpSpPr>
      <p:grpSpPr>
        <a:xfrm>
          <a:off x="0" y="0"/>
          <a:ext cx="0" cy="0"/>
          <a:chOff x="0" y="0"/>
          <a:chExt cx="0" cy="0"/>
        </a:xfrm>
      </p:grpSpPr>
      <p:sp>
        <p:nvSpPr>
          <p:cNvPr id="41" name="Google Shape;41;p1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2" name="Google Shape;42;p1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1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1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5" name="Shape 45"/>
        <p:cNvGrpSpPr/>
        <p:nvPr/>
      </p:nvGrpSpPr>
      <p:grpSpPr>
        <a:xfrm>
          <a:off x="0" y="0"/>
          <a:ext cx="0" cy="0"/>
          <a:chOff x="0" y="0"/>
          <a:chExt cx="0" cy="0"/>
        </a:xfrm>
      </p:grpSpPr>
      <p:sp>
        <p:nvSpPr>
          <p:cNvPr id="46" name="Google Shape;46;p1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1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1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49" name="Shape 49"/>
        <p:cNvGrpSpPr/>
        <p:nvPr/>
      </p:nvGrpSpPr>
      <p:grpSpPr>
        <a:xfrm>
          <a:off x="0" y="0"/>
          <a:ext cx="0" cy="0"/>
          <a:chOff x="0" y="0"/>
          <a:chExt cx="0" cy="0"/>
        </a:xfrm>
      </p:grpSpPr>
      <p:sp>
        <p:nvSpPr>
          <p:cNvPr id="50" name="Google Shape;50;p20"/>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1" name="Google Shape;51;p20"/>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2" name="Google Shape;52;p20"/>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3" name="Google Shape;53;p2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4" name="Google Shape;54;p2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5" name="Google Shape;55;p2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56" name="Shape 56"/>
        <p:cNvGrpSpPr/>
        <p:nvPr/>
      </p:nvGrpSpPr>
      <p:grpSpPr>
        <a:xfrm>
          <a:off x="0" y="0"/>
          <a:ext cx="0" cy="0"/>
          <a:chOff x="0" y="0"/>
          <a:chExt cx="0" cy="0"/>
        </a:xfrm>
      </p:grpSpPr>
      <p:sp>
        <p:nvSpPr>
          <p:cNvPr id="57" name="Google Shape;57;p21"/>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8" name="Google Shape;58;p21"/>
          <p:cNvSpPr/>
          <p:nvPr>
            <p:ph idx="2" type="pic"/>
          </p:nvPr>
        </p:nvSpPr>
        <p:spPr>
          <a:xfrm>
            <a:off x="5183188" y="987425"/>
            <a:ext cx="6172200" cy="4873625"/>
          </a:xfrm>
          <a:prstGeom prst="rect">
            <a:avLst/>
          </a:prstGeom>
          <a:noFill/>
          <a:ln>
            <a:noFill/>
          </a:ln>
        </p:spPr>
      </p:sp>
      <p:sp>
        <p:nvSpPr>
          <p:cNvPr id="59" name="Google Shape;59;p21"/>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0" name="Google Shape;60;p2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1" name="Google Shape;61;p2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2" name="Google Shape;62;p2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2" name="Google Shape;12;p1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1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1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 Id="rId4" Type="http://schemas.openxmlformats.org/officeDocument/2006/relationships/image" Target="../media/image8.png"/><Relationship Id="rId5" Type="http://schemas.openxmlformats.org/officeDocument/2006/relationships/image" Target="../media/image6.png"/><Relationship Id="rId6" Type="http://schemas.openxmlformats.org/officeDocument/2006/relationships/image" Target="../media/image7.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image" Target="../media/image2.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5.pn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9" name="Shape 79"/>
        <p:cNvGrpSpPr/>
        <p:nvPr/>
      </p:nvGrpSpPr>
      <p:grpSpPr>
        <a:xfrm>
          <a:off x="0" y="0"/>
          <a:ext cx="0" cy="0"/>
          <a:chOff x="0" y="0"/>
          <a:chExt cx="0" cy="0"/>
        </a:xfrm>
      </p:grpSpPr>
      <p:sp>
        <p:nvSpPr>
          <p:cNvPr id="80" name="Google Shape;80;p1"/>
          <p:cNvSpPr/>
          <p:nvPr/>
        </p:nvSpPr>
        <p:spPr>
          <a:xfrm>
            <a:off x="0" y="1504764"/>
            <a:ext cx="12192000" cy="5353235"/>
          </a:xfrm>
          <a:prstGeom prst="rect">
            <a:avLst/>
          </a:prstGeom>
          <a:solidFill>
            <a:srgbClr val="5E548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pic>
        <p:nvPicPr>
          <p:cNvPr id="81" name="Google Shape;81;p1"/>
          <p:cNvPicPr preferRelativeResize="0"/>
          <p:nvPr/>
        </p:nvPicPr>
        <p:blipFill rotWithShape="1">
          <a:blip r:embed="rId3">
            <a:alphaModFix/>
          </a:blip>
          <a:srcRect b="21942" l="0" r="0" t="0"/>
          <a:stretch/>
        </p:blipFill>
        <p:spPr>
          <a:xfrm>
            <a:off x="0" y="1511756"/>
            <a:ext cx="12192000" cy="5353235"/>
          </a:xfrm>
          <a:prstGeom prst="rect">
            <a:avLst/>
          </a:prstGeom>
          <a:noFill/>
          <a:ln>
            <a:noFill/>
          </a:ln>
        </p:spPr>
      </p:pic>
      <p:sp>
        <p:nvSpPr>
          <p:cNvPr id="82" name="Google Shape;82;p1"/>
          <p:cNvSpPr txBox="1"/>
          <p:nvPr/>
        </p:nvSpPr>
        <p:spPr>
          <a:xfrm>
            <a:off x="2441925" y="2924700"/>
            <a:ext cx="5893200" cy="21240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4400">
                <a:solidFill>
                  <a:schemeClr val="lt1"/>
                </a:solidFill>
                <a:latin typeface="Georgia"/>
                <a:ea typeface="Georgia"/>
                <a:cs typeface="Georgia"/>
                <a:sym typeface="Georgia"/>
              </a:rPr>
              <a:t>Assessment: Reflection &amp; Model Development</a:t>
            </a:r>
            <a:r>
              <a:rPr b="1" i="0" lang="en-US" sz="4400" u="none" cap="none" strike="noStrike">
                <a:solidFill>
                  <a:schemeClr val="lt1"/>
                </a:solidFill>
                <a:latin typeface="Georgia"/>
                <a:ea typeface="Georgia"/>
                <a:cs typeface="Georgia"/>
                <a:sym typeface="Georgia"/>
              </a:rPr>
              <a:t> </a:t>
            </a:r>
            <a:endParaRPr/>
          </a:p>
        </p:txBody>
      </p:sp>
      <p:sp>
        <p:nvSpPr>
          <p:cNvPr id="83" name="Google Shape;83;p1"/>
          <p:cNvSpPr/>
          <p:nvPr/>
        </p:nvSpPr>
        <p:spPr>
          <a:xfrm>
            <a:off x="820550" y="3071800"/>
            <a:ext cx="1356600" cy="1954800"/>
          </a:xfrm>
          <a:prstGeom prst="rect">
            <a:avLst/>
          </a:prstGeom>
          <a:solidFill>
            <a:srgbClr val="BE95C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descr="presentation_title" id="84" name="Google Shape;84;p1"/>
          <p:cNvSpPr txBox="1"/>
          <p:nvPr/>
        </p:nvSpPr>
        <p:spPr>
          <a:xfrm>
            <a:off x="996151" y="2636404"/>
            <a:ext cx="1258500" cy="1854000"/>
          </a:xfrm>
          <a:prstGeom prst="rect">
            <a:avLst/>
          </a:prstGeom>
          <a:noFill/>
          <a:ln>
            <a:noFill/>
          </a:ln>
        </p:spPr>
        <p:txBody>
          <a:bodyPr anchorCtr="0" anchor="ctr" bIns="91425" lIns="0" spcFirstLastPara="1" rIns="0" wrap="square" tIns="91425">
            <a:noAutofit/>
          </a:bodyPr>
          <a:lstStyle/>
          <a:p>
            <a:pPr indent="0" lvl="0" marL="0" marR="0" rtl="0" algn="l">
              <a:lnSpc>
                <a:spcPct val="75000"/>
              </a:lnSpc>
              <a:spcBef>
                <a:spcPts val="0"/>
              </a:spcBef>
              <a:spcAft>
                <a:spcPts val="0"/>
              </a:spcAft>
              <a:buClr>
                <a:schemeClr val="lt1"/>
              </a:buClr>
              <a:buSzPts val="5200"/>
              <a:buFont typeface="Georgia"/>
              <a:buNone/>
            </a:pPr>
            <a:r>
              <a:rPr b="0" lang="en-US" sz="3700" u="none">
                <a:solidFill>
                  <a:schemeClr val="lt1"/>
                </a:solidFill>
                <a:latin typeface="Georgia"/>
                <a:ea typeface="Georgia"/>
                <a:cs typeface="Georgia"/>
                <a:sym typeface="Georgia"/>
              </a:rPr>
              <a:t>Day</a:t>
            </a:r>
            <a:endParaRPr/>
          </a:p>
        </p:txBody>
      </p:sp>
      <p:sp>
        <p:nvSpPr>
          <p:cNvPr id="85" name="Google Shape;85;p1"/>
          <p:cNvSpPr txBox="1"/>
          <p:nvPr/>
        </p:nvSpPr>
        <p:spPr>
          <a:xfrm>
            <a:off x="764591" y="3612538"/>
            <a:ext cx="1412700" cy="1323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8000">
                <a:solidFill>
                  <a:schemeClr val="lt1"/>
                </a:solidFill>
                <a:latin typeface="Georgia"/>
                <a:ea typeface="Georgia"/>
                <a:cs typeface="Georgia"/>
                <a:sym typeface="Georgia"/>
              </a:rPr>
              <a:t>12</a:t>
            </a:r>
            <a:endParaRPr b="1" sz="8000">
              <a:solidFill>
                <a:schemeClr val="lt1"/>
              </a:solidFill>
              <a:latin typeface="Georgia"/>
              <a:ea typeface="Georgia"/>
              <a:cs typeface="Georgia"/>
              <a:sym typeface="Georgia"/>
            </a:endParaRPr>
          </a:p>
        </p:txBody>
      </p:sp>
      <p:pic>
        <p:nvPicPr>
          <p:cNvPr id="86" name="Google Shape;86;p1"/>
          <p:cNvPicPr preferRelativeResize="0"/>
          <p:nvPr/>
        </p:nvPicPr>
        <p:blipFill rotWithShape="1">
          <a:blip r:embed="rId4">
            <a:alphaModFix/>
          </a:blip>
          <a:srcRect b="0" l="0" r="0" t="0"/>
          <a:stretch/>
        </p:blipFill>
        <p:spPr>
          <a:xfrm>
            <a:off x="457200" y="236483"/>
            <a:ext cx="1762125" cy="912867"/>
          </a:xfrm>
          <a:prstGeom prst="rect">
            <a:avLst/>
          </a:prstGeom>
          <a:noFill/>
          <a:ln>
            <a:noFill/>
          </a:ln>
        </p:spPr>
      </p:pic>
      <p:pic>
        <p:nvPicPr>
          <p:cNvPr descr="BRAC: Creating opportunities for people to realise potential" id="87" name="Google Shape;87;p1"/>
          <p:cNvPicPr preferRelativeResize="0"/>
          <p:nvPr/>
        </p:nvPicPr>
        <p:blipFill rotWithShape="1">
          <a:blip r:embed="rId5">
            <a:alphaModFix/>
          </a:blip>
          <a:srcRect b="0" l="0" r="0" t="0"/>
          <a:stretch/>
        </p:blipFill>
        <p:spPr>
          <a:xfrm>
            <a:off x="2465339" y="437528"/>
            <a:ext cx="1235123" cy="648440"/>
          </a:xfrm>
          <a:prstGeom prst="rect">
            <a:avLst/>
          </a:prstGeom>
          <a:noFill/>
          <a:ln>
            <a:noFill/>
          </a:ln>
        </p:spPr>
      </p:pic>
      <p:pic>
        <p:nvPicPr>
          <p:cNvPr descr="A close up of a logo&#10;&#10;Description automatically generated" id="88" name="Google Shape;88;p1"/>
          <p:cNvPicPr preferRelativeResize="0"/>
          <p:nvPr/>
        </p:nvPicPr>
        <p:blipFill rotWithShape="1">
          <a:blip r:embed="rId6">
            <a:alphaModFix/>
          </a:blip>
          <a:srcRect b="0" l="0" r="0" t="0"/>
          <a:stretch/>
        </p:blipFill>
        <p:spPr>
          <a:xfrm>
            <a:off x="8628451" y="305312"/>
            <a:ext cx="3131700" cy="912875"/>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8" name="Shape 178"/>
        <p:cNvGrpSpPr/>
        <p:nvPr/>
      </p:nvGrpSpPr>
      <p:grpSpPr>
        <a:xfrm>
          <a:off x="0" y="0"/>
          <a:ext cx="0" cy="0"/>
          <a:chOff x="0" y="0"/>
          <a:chExt cx="0" cy="0"/>
        </a:xfrm>
      </p:grpSpPr>
      <p:sp>
        <p:nvSpPr>
          <p:cNvPr id="179" name="Google Shape;179;p11"/>
          <p:cNvSpPr/>
          <p:nvPr/>
        </p:nvSpPr>
        <p:spPr>
          <a:xfrm>
            <a:off x="0" y="0"/>
            <a:ext cx="12192000" cy="5353235"/>
          </a:xfrm>
          <a:prstGeom prst="rect">
            <a:avLst/>
          </a:prstGeom>
          <a:solidFill>
            <a:srgbClr val="5E548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pic>
        <p:nvPicPr>
          <p:cNvPr id="180" name="Google Shape;180;p11"/>
          <p:cNvPicPr preferRelativeResize="0"/>
          <p:nvPr/>
        </p:nvPicPr>
        <p:blipFill rotWithShape="1">
          <a:blip r:embed="rId3">
            <a:alphaModFix/>
          </a:blip>
          <a:srcRect b="21942" l="0" r="0" t="0"/>
          <a:stretch/>
        </p:blipFill>
        <p:spPr>
          <a:xfrm>
            <a:off x="0" y="0"/>
            <a:ext cx="12192000" cy="5353235"/>
          </a:xfrm>
          <a:prstGeom prst="rect">
            <a:avLst/>
          </a:prstGeom>
          <a:noFill/>
          <a:ln>
            <a:noFill/>
          </a:ln>
        </p:spPr>
      </p:pic>
      <p:pic>
        <p:nvPicPr>
          <p:cNvPr id="181" name="Google Shape;181;p11"/>
          <p:cNvPicPr preferRelativeResize="0"/>
          <p:nvPr/>
        </p:nvPicPr>
        <p:blipFill rotWithShape="1">
          <a:blip r:embed="rId4">
            <a:alphaModFix/>
          </a:blip>
          <a:srcRect b="0" l="0" r="0" t="0"/>
          <a:stretch/>
        </p:blipFill>
        <p:spPr>
          <a:xfrm>
            <a:off x="719533" y="5899820"/>
            <a:ext cx="6496050" cy="62865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2" name="Shape 92"/>
        <p:cNvGrpSpPr/>
        <p:nvPr/>
      </p:nvGrpSpPr>
      <p:grpSpPr>
        <a:xfrm>
          <a:off x="0" y="0"/>
          <a:ext cx="0" cy="0"/>
          <a:chOff x="0" y="0"/>
          <a:chExt cx="0" cy="0"/>
        </a:xfrm>
      </p:grpSpPr>
      <p:sp>
        <p:nvSpPr>
          <p:cNvPr id="93" name="Google Shape;93;p4"/>
          <p:cNvSpPr txBox="1"/>
          <p:nvPr/>
        </p:nvSpPr>
        <p:spPr>
          <a:xfrm>
            <a:off x="941640" y="750827"/>
            <a:ext cx="8255625" cy="52322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2"/>
              </a:buClr>
              <a:buSzPts val="1400"/>
              <a:buFont typeface="Georgia"/>
              <a:buNone/>
            </a:pPr>
            <a:r>
              <a:rPr b="1" lang="en-US" sz="2800" u="none" cap="none" strike="noStrike">
                <a:solidFill>
                  <a:schemeClr val="dk1"/>
                </a:solidFill>
                <a:latin typeface="Georgia"/>
                <a:ea typeface="Georgia"/>
                <a:cs typeface="Georgia"/>
                <a:sym typeface="Georgia"/>
              </a:rPr>
              <a:t>Questions </a:t>
            </a:r>
            <a:r>
              <a:rPr lang="en-US" sz="2800" u="none" cap="none" strike="noStrike">
                <a:solidFill>
                  <a:schemeClr val="dk1"/>
                </a:solidFill>
                <a:latin typeface="Georgia"/>
                <a:ea typeface="Georgia"/>
                <a:cs typeface="Georgia"/>
                <a:sym typeface="Georgia"/>
              </a:rPr>
              <a:t>(30 minutes)</a:t>
            </a:r>
            <a:endParaRPr/>
          </a:p>
        </p:txBody>
      </p:sp>
      <p:cxnSp>
        <p:nvCxnSpPr>
          <p:cNvPr id="94" name="Google Shape;94;p4"/>
          <p:cNvCxnSpPr/>
          <p:nvPr/>
        </p:nvCxnSpPr>
        <p:spPr>
          <a:xfrm>
            <a:off x="1077108" y="1462513"/>
            <a:ext cx="1022625" cy="0"/>
          </a:xfrm>
          <a:prstGeom prst="straightConnector1">
            <a:avLst/>
          </a:prstGeom>
          <a:noFill/>
          <a:ln cap="flat" cmpd="sng" w="57150">
            <a:solidFill>
              <a:srgbClr val="DAA531"/>
            </a:solidFill>
            <a:prstDash val="solid"/>
            <a:miter lim="800000"/>
            <a:headEnd len="sm" w="sm" type="none"/>
            <a:tailEnd len="sm" w="sm" type="none"/>
          </a:ln>
        </p:spPr>
      </p:cxnSp>
      <p:sp>
        <p:nvSpPr>
          <p:cNvPr id="95" name="Google Shape;95;p4"/>
          <p:cNvSpPr/>
          <p:nvPr/>
        </p:nvSpPr>
        <p:spPr>
          <a:xfrm>
            <a:off x="1077100" y="2521275"/>
            <a:ext cx="3007500" cy="2569200"/>
          </a:xfrm>
          <a:prstGeom prst="rect">
            <a:avLst/>
          </a:prstGeom>
          <a:solidFill>
            <a:srgbClr val="4A6C4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96" name="Google Shape;96;p4"/>
          <p:cNvSpPr txBox="1"/>
          <p:nvPr/>
        </p:nvSpPr>
        <p:spPr>
          <a:xfrm>
            <a:off x="1251021" y="2695425"/>
            <a:ext cx="2532000" cy="14469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200">
                <a:solidFill>
                  <a:schemeClr val="lt1"/>
                </a:solidFill>
                <a:latin typeface="Times New Roman"/>
                <a:ea typeface="Times New Roman"/>
                <a:cs typeface="Times New Roman"/>
                <a:sym typeface="Times New Roman"/>
              </a:rPr>
              <a:t>Participants will be able to apply their  knowledge from the previous sessions </a:t>
            </a:r>
            <a:endParaRPr sz="2200"/>
          </a:p>
        </p:txBody>
      </p:sp>
      <p:sp>
        <p:nvSpPr>
          <p:cNvPr id="97" name="Google Shape;97;p4"/>
          <p:cNvSpPr/>
          <p:nvPr/>
        </p:nvSpPr>
        <p:spPr>
          <a:xfrm>
            <a:off x="4247075" y="2521275"/>
            <a:ext cx="3007500" cy="2569200"/>
          </a:xfrm>
          <a:prstGeom prst="rect">
            <a:avLst/>
          </a:prstGeom>
          <a:solidFill>
            <a:srgbClr val="5E548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98" name="Google Shape;98;p4"/>
          <p:cNvSpPr txBox="1"/>
          <p:nvPr/>
        </p:nvSpPr>
        <p:spPr>
          <a:xfrm>
            <a:off x="4373525" y="2695425"/>
            <a:ext cx="2760000" cy="2124000"/>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SzPts val="1100"/>
              <a:buNone/>
            </a:pPr>
            <a:r>
              <a:rPr lang="en-US" sz="2200">
                <a:solidFill>
                  <a:schemeClr val="lt1"/>
                </a:solidFill>
                <a:latin typeface="Times New Roman"/>
                <a:ea typeface="Times New Roman"/>
                <a:cs typeface="Times New Roman"/>
                <a:sym typeface="Times New Roman"/>
              </a:rPr>
              <a:t>Participants will be able to make informed decisions based on their knowledge and understanding  from previous sessions</a:t>
            </a:r>
            <a:endParaRPr sz="2200">
              <a:solidFill>
                <a:schemeClr val="lt1"/>
              </a:solidFill>
              <a:latin typeface="Times New Roman"/>
              <a:ea typeface="Times New Roman"/>
              <a:cs typeface="Times New Roman"/>
              <a:sym typeface="Times New Roman"/>
            </a:endParaRPr>
          </a:p>
        </p:txBody>
      </p:sp>
      <p:sp>
        <p:nvSpPr>
          <p:cNvPr id="99" name="Google Shape;99;p4"/>
          <p:cNvSpPr/>
          <p:nvPr/>
        </p:nvSpPr>
        <p:spPr>
          <a:xfrm>
            <a:off x="7417050" y="2521275"/>
            <a:ext cx="3570000" cy="2569200"/>
          </a:xfrm>
          <a:prstGeom prst="rect">
            <a:avLst/>
          </a:prstGeom>
          <a:solidFill>
            <a:srgbClr val="D8532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00" name="Google Shape;100;p4"/>
          <p:cNvSpPr txBox="1"/>
          <p:nvPr/>
        </p:nvSpPr>
        <p:spPr>
          <a:xfrm>
            <a:off x="7595550" y="2695425"/>
            <a:ext cx="3213000" cy="2124000"/>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SzPts val="1100"/>
              <a:buNone/>
            </a:pPr>
            <a:r>
              <a:rPr lang="en-US" sz="2200">
                <a:solidFill>
                  <a:schemeClr val="lt1"/>
                </a:solidFill>
                <a:latin typeface="Times New Roman"/>
                <a:ea typeface="Times New Roman"/>
                <a:cs typeface="Times New Roman"/>
                <a:sym typeface="Times New Roman"/>
              </a:rPr>
              <a:t>Participants will be able to apply their knowledge from previous sessions and create detailed answers after reading two sample case stories </a:t>
            </a:r>
            <a:endParaRPr sz="2200">
              <a:solidFill>
                <a:schemeClr val="lt1"/>
              </a:solidFill>
              <a:latin typeface="Times New Roman"/>
              <a:ea typeface="Times New Roman"/>
              <a:cs typeface="Times New Roman"/>
              <a:sym typeface="Times New Roman"/>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p2"/>
          <p:cNvSpPr/>
          <p:nvPr/>
        </p:nvSpPr>
        <p:spPr>
          <a:xfrm>
            <a:off x="0" y="0"/>
            <a:ext cx="12192000" cy="6858000"/>
          </a:xfrm>
          <a:prstGeom prst="rect">
            <a:avLst/>
          </a:prstGeom>
          <a:solidFill>
            <a:srgbClr val="5E548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06" name="Google Shape;106;p2"/>
          <p:cNvSpPr txBox="1"/>
          <p:nvPr/>
        </p:nvSpPr>
        <p:spPr>
          <a:xfrm>
            <a:off x="4288190" y="1166842"/>
            <a:ext cx="7266000" cy="5064000"/>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lang="en-US" sz="1900">
                <a:solidFill>
                  <a:schemeClr val="lt1"/>
                </a:solidFill>
                <a:latin typeface="Times New Roman"/>
                <a:ea typeface="Times New Roman"/>
                <a:cs typeface="Times New Roman"/>
                <a:sym typeface="Times New Roman"/>
              </a:rPr>
              <a:t>The people of the distant country of Fala have witnessed years of violence and segregation. As the violence persists, many had to flee their homeland overnight for the neighbouring country of Mara. The majority of people who were the first to arrive were women who were pregnant or with very small children no younger than 5 years. They all had symptoms of great trauma.</a:t>
            </a:r>
            <a:endParaRPr sz="1900">
              <a:latin typeface="Times New Roman"/>
              <a:ea typeface="Times New Roman"/>
              <a:cs typeface="Times New Roman"/>
              <a:sym typeface="Times New Roman"/>
            </a:endParaRPr>
          </a:p>
          <a:p>
            <a:pPr indent="0" lvl="0" marL="0" marR="0" rtl="0" algn="just">
              <a:spcBef>
                <a:spcPts val="0"/>
              </a:spcBef>
              <a:spcAft>
                <a:spcPts val="0"/>
              </a:spcAft>
              <a:buNone/>
            </a:pPr>
            <a:r>
              <a:t/>
            </a:r>
            <a:endParaRPr sz="1900">
              <a:solidFill>
                <a:schemeClr val="lt1"/>
              </a:solidFill>
              <a:latin typeface="Times New Roman"/>
              <a:ea typeface="Times New Roman"/>
              <a:cs typeface="Times New Roman"/>
              <a:sym typeface="Times New Roman"/>
            </a:endParaRPr>
          </a:p>
          <a:p>
            <a:pPr indent="0" lvl="0" marL="0" marR="0" rtl="0" algn="just">
              <a:spcBef>
                <a:spcPts val="0"/>
              </a:spcBef>
              <a:spcAft>
                <a:spcPts val="0"/>
              </a:spcAft>
              <a:buNone/>
            </a:pPr>
            <a:r>
              <a:rPr lang="en-US" sz="1900">
                <a:solidFill>
                  <a:schemeClr val="lt1"/>
                </a:solidFill>
                <a:latin typeface="Times New Roman"/>
                <a:ea typeface="Times New Roman"/>
                <a:cs typeface="Times New Roman"/>
                <a:sym typeface="Times New Roman"/>
              </a:rPr>
              <a:t>The sudden change in scenery and environment made the people of Fala nervous, confused and angry. Most of the children still remembered the horrors they had witnessed in their old homes, and were showing signs of withdrawal, anger or sadness. Parents were also suffering and there were frequent domestic fights, quarrels and in some cases even abuse. Add to that, the poor food management, unhygienic sanitary systems, cramped houses all contributed to the general feeling of hopelessness. Those in charge were unfamiliar with the ways of the Fala people and provided them with food and clothing that was exotic for them, or imposed play and song activities which were unfamiliar to them. </a:t>
            </a:r>
            <a:endParaRPr sz="1900">
              <a:latin typeface="Times New Roman"/>
              <a:ea typeface="Times New Roman"/>
              <a:cs typeface="Times New Roman"/>
              <a:sym typeface="Times New Roman"/>
            </a:endParaRPr>
          </a:p>
        </p:txBody>
      </p:sp>
      <p:cxnSp>
        <p:nvCxnSpPr>
          <p:cNvPr id="107" name="Google Shape;107;p2"/>
          <p:cNvCxnSpPr/>
          <p:nvPr/>
        </p:nvCxnSpPr>
        <p:spPr>
          <a:xfrm>
            <a:off x="4076323" y="1300480"/>
            <a:ext cx="0" cy="4818300"/>
          </a:xfrm>
          <a:prstGeom prst="straightConnector1">
            <a:avLst/>
          </a:prstGeom>
          <a:noFill/>
          <a:ln cap="flat" cmpd="sng" w="28575">
            <a:solidFill>
              <a:schemeClr val="lt1"/>
            </a:solidFill>
            <a:prstDash val="solid"/>
            <a:miter lim="800000"/>
            <a:headEnd len="sm" w="sm" type="none"/>
            <a:tailEnd len="sm" w="sm" type="none"/>
          </a:ln>
        </p:spPr>
      </p:cxnSp>
      <p:sp>
        <p:nvSpPr>
          <p:cNvPr id="108" name="Google Shape;108;p2"/>
          <p:cNvSpPr/>
          <p:nvPr/>
        </p:nvSpPr>
        <p:spPr>
          <a:xfrm>
            <a:off x="680525" y="2434500"/>
            <a:ext cx="2528700" cy="2528700"/>
          </a:xfrm>
          <a:prstGeom prst="ellipse">
            <a:avLst/>
          </a:prstGeom>
          <a:solidFill>
            <a:schemeClr val="lt1"/>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Calibri"/>
              <a:ea typeface="Calibri"/>
              <a:cs typeface="Calibri"/>
              <a:sym typeface="Calibri"/>
            </a:endParaRPr>
          </a:p>
        </p:txBody>
      </p:sp>
      <p:sp>
        <p:nvSpPr>
          <p:cNvPr id="109" name="Google Shape;109;p2"/>
          <p:cNvSpPr txBox="1"/>
          <p:nvPr/>
        </p:nvSpPr>
        <p:spPr>
          <a:xfrm>
            <a:off x="370928" y="3421800"/>
            <a:ext cx="3102900" cy="5541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3000">
                <a:solidFill>
                  <a:srgbClr val="5E548E"/>
                </a:solidFill>
                <a:latin typeface="Georgia"/>
                <a:ea typeface="Georgia"/>
                <a:cs typeface="Georgia"/>
                <a:sym typeface="Georgia"/>
              </a:rPr>
              <a:t>Case Work</a:t>
            </a:r>
            <a:endParaRPr sz="3000">
              <a:solidFill>
                <a:srgbClr val="5E548E"/>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sp>
        <p:nvSpPr>
          <p:cNvPr id="114" name="Google Shape;114;p3"/>
          <p:cNvSpPr/>
          <p:nvPr/>
        </p:nvSpPr>
        <p:spPr>
          <a:xfrm>
            <a:off x="1092348" y="2092910"/>
            <a:ext cx="510936" cy="510936"/>
          </a:xfrm>
          <a:prstGeom prst="ellipse">
            <a:avLst/>
          </a:prstGeom>
          <a:solidFill>
            <a:srgbClr val="5E548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15" name="Google Shape;115;p3"/>
          <p:cNvSpPr txBox="1"/>
          <p:nvPr/>
        </p:nvSpPr>
        <p:spPr>
          <a:xfrm>
            <a:off x="941640" y="750827"/>
            <a:ext cx="8255625" cy="52322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2"/>
              </a:buClr>
              <a:buSzPts val="1400"/>
              <a:buFont typeface="Georgia"/>
              <a:buNone/>
            </a:pPr>
            <a:r>
              <a:rPr b="1" lang="en-US" sz="2800" u="none" cap="none" strike="noStrike">
                <a:solidFill>
                  <a:schemeClr val="dk1"/>
                </a:solidFill>
                <a:latin typeface="Georgia"/>
                <a:ea typeface="Georgia"/>
                <a:cs typeface="Georgia"/>
                <a:sym typeface="Georgia"/>
              </a:rPr>
              <a:t>Questions </a:t>
            </a:r>
            <a:r>
              <a:rPr lang="en-US" sz="2800" u="none" cap="none" strike="noStrike">
                <a:solidFill>
                  <a:schemeClr val="dk1"/>
                </a:solidFill>
                <a:latin typeface="Georgia"/>
                <a:ea typeface="Georgia"/>
                <a:cs typeface="Georgia"/>
                <a:sym typeface="Georgia"/>
              </a:rPr>
              <a:t>(30 minutes)</a:t>
            </a:r>
            <a:endParaRPr/>
          </a:p>
        </p:txBody>
      </p:sp>
      <p:cxnSp>
        <p:nvCxnSpPr>
          <p:cNvPr id="116" name="Google Shape;116;p3"/>
          <p:cNvCxnSpPr/>
          <p:nvPr/>
        </p:nvCxnSpPr>
        <p:spPr>
          <a:xfrm>
            <a:off x="1077108" y="1462513"/>
            <a:ext cx="1022625" cy="0"/>
          </a:xfrm>
          <a:prstGeom prst="straightConnector1">
            <a:avLst/>
          </a:prstGeom>
          <a:noFill/>
          <a:ln cap="flat" cmpd="sng" w="57150">
            <a:solidFill>
              <a:srgbClr val="DAA531"/>
            </a:solidFill>
            <a:prstDash val="solid"/>
            <a:miter lim="800000"/>
            <a:headEnd len="sm" w="sm" type="none"/>
            <a:tailEnd len="sm" w="sm" type="none"/>
          </a:ln>
        </p:spPr>
      </p:cxnSp>
      <p:sp>
        <p:nvSpPr>
          <p:cNvPr id="117" name="Google Shape;117;p3"/>
          <p:cNvSpPr txBox="1"/>
          <p:nvPr/>
        </p:nvSpPr>
        <p:spPr>
          <a:xfrm>
            <a:off x="1875692" y="2025064"/>
            <a:ext cx="2827021" cy="615553"/>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700">
                <a:solidFill>
                  <a:schemeClr val="dk1"/>
                </a:solidFill>
                <a:latin typeface="Times New Roman"/>
                <a:ea typeface="Times New Roman"/>
                <a:cs typeface="Times New Roman"/>
                <a:sym typeface="Times New Roman"/>
              </a:rPr>
              <a:t>In your opinion, is this a protracted or acute crisis?</a:t>
            </a:r>
            <a:endParaRPr/>
          </a:p>
        </p:txBody>
      </p:sp>
      <p:sp>
        <p:nvSpPr>
          <p:cNvPr id="118" name="Google Shape;118;p3"/>
          <p:cNvSpPr txBox="1"/>
          <p:nvPr/>
        </p:nvSpPr>
        <p:spPr>
          <a:xfrm>
            <a:off x="1077108" y="2092910"/>
            <a:ext cx="573405" cy="46166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2"/>
              </a:buClr>
              <a:buSzPts val="1400"/>
              <a:buFont typeface="Georgia"/>
              <a:buNone/>
            </a:pPr>
            <a:r>
              <a:rPr b="1" lang="en-US" sz="2400" u="none" cap="none" strike="noStrike">
                <a:solidFill>
                  <a:schemeClr val="lt1"/>
                </a:solidFill>
                <a:latin typeface="Raleway"/>
                <a:ea typeface="Raleway"/>
                <a:cs typeface="Raleway"/>
                <a:sym typeface="Raleway"/>
              </a:rPr>
              <a:t>01</a:t>
            </a:r>
            <a:endParaRPr/>
          </a:p>
        </p:txBody>
      </p:sp>
      <p:cxnSp>
        <p:nvCxnSpPr>
          <p:cNvPr id="119" name="Google Shape;119;p3"/>
          <p:cNvCxnSpPr/>
          <p:nvPr/>
        </p:nvCxnSpPr>
        <p:spPr>
          <a:xfrm>
            <a:off x="1780838" y="2102009"/>
            <a:ext cx="0" cy="501837"/>
          </a:xfrm>
          <a:prstGeom prst="straightConnector1">
            <a:avLst/>
          </a:prstGeom>
          <a:noFill/>
          <a:ln cap="flat" cmpd="sng" w="28575">
            <a:solidFill>
              <a:srgbClr val="5E548E"/>
            </a:solidFill>
            <a:prstDash val="solid"/>
            <a:miter lim="800000"/>
            <a:headEnd len="sm" w="sm" type="none"/>
            <a:tailEnd len="sm" w="sm" type="none"/>
          </a:ln>
        </p:spPr>
      </p:cxnSp>
      <p:sp>
        <p:nvSpPr>
          <p:cNvPr id="120" name="Google Shape;120;p3"/>
          <p:cNvSpPr/>
          <p:nvPr/>
        </p:nvSpPr>
        <p:spPr>
          <a:xfrm>
            <a:off x="5178573" y="2092910"/>
            <a:ext cx="510936" cy="510936"/>
          </a:xfrm>
          <a:prstGeom prst="ellipse">
            <a:avLst/>
          </a:prstGeom>
          <a:solidFill>
            <a:srgbClr val="5E548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21" name="Google Shape;121;p3"/>
          <p:cNvSpPr txBox="1"/>
          <p:nvPr/>
        </p:nvSpPr>
        <p:spPr>
          <a:xfrm>
            <a:off x="5961917" y="2025064"/>
            <a:ext cx="3982180" cy="877163"/>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700">
                <a:solidFill>
                  <a:schemeClr val="dk1"/>
                </a:solidFill>
                <a:latin typeface="Times New Roman"/>
                <a:ea typeface="Times New Roman"/>
                <a:cs typeface="Times New Roman"/>
                <a:sym typeface="Times New Roman"/>
              </a:rPr>
              <a:t>What should have been the field team’s immediate response when the people of Fala first arrived? Add at least 3 points</a:t>
            </a:r>
            <a:endParaRPr/>
          </a:p>
        </p:txBody>
      </p:sp>
      <p:sp>
        <p:nvSpPr>
          <p:cNvPr id="122" name="Google Shape;122;p3"/>
          <p:cNvSpPr txBox="1"/>
          <p:nvPr/>
        </p:nvSpPr>
        <p:spPr>
          <a:xfrm>
            <a:off x="5163333" y="2057910"/>
            <a:ext cx="573405" cy="46166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2"/>
              </a:buClr>
              <a:buSzPts val="1400"/>
              <a:buFont typeface="Georgia"/>
              <a:buNone/>
            </a:pPr>
            <a:r>
              <a:rPr b="1" lang="en-US" sz="2400" u="none" cap="none" strike="noStrike">
                <a:solidFill>
                  <a:schemeClr val="lt1"/>
                </a:solidFill>
                <a:latin typeface="Raleway"/>
                <a:ea typeface="Raleway"/>
                <a:cs typeface="Raleway"/>
                <a:sym typeface="Raleway"/>
              </a:rPr>
              <a:t>02</a:t>
            </a:r>
            <a:endParaRPr/>
          </a:p>
        </p:txBody>
      </p:sp>
      <p:cxnSp>
        <p:nvCxnSpPr>
          <p:cNvPr id="123" name="Google Shape;123;p3"/>
          <p:cNvCxnSpPr/>
          <p:nvPr/>
        </p:nvCxnSpPr>
        <p:spPr>
          <a:xfrm>
            <a:off x="5867063" y="2102009"/>
            <a:ext cx="0" cy="679291"/>
          </a:xfrm>
          <a:prstGeom prst="straightConnector1">
            <a:avLst/>
          </a:prstGeom>
          <a:noFill/>
          <a:ln cap="flat" cmpd="sng" w="28575">
            <a:solidFill>
              <a:srgbClr val="5E548E"/>
            </a:solidFill>
            <a:prstDash val="solid"/>
            <a:miter lim="800000"/>
            <a:headEnd len="sm" w="sm" type="none"/>
            <a:tailEnd len="sm" w="sm" type="none"/>
          </a:ln>
        </p:spPr>
      </p:cxnSp>
      <p:sp>
        <p:nvSpPr>
          <p:cNvPr id="124" name="Google Shape;124;p3"/>
          <p:cNvSpPr/>
          <p:nvPr/>
        </p:nvSpPr>
        <p:spPr>
          <a:xfrm>
            <a:off x="1092348" y="3585038"/>
            <a:ext cx="510936" cy="510936"/>
          </a:xfrm>
          <a:prstGeom prst="ellipse">
            <a:avLst/>
          </a:prstGeom>
          <a:solidFill>
            <a:srgbClr val="5E548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25" name="Google Shape;125;p3"/>
          <p:cNvSpPr txBox="1"/>
          <p:nvPr/>
        </p:nvSpPr>
        <p:spPr>
          <a:xfrm>
            <a:off x="1875692" y="3517192"/>
            <a:ext cx="2827021" cy="1400383"/>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700">
                <a:solidFill>
                  <a:schemeClr val="dk1"/>
                </a:solidFill>
                <a:latin typeface="Times New Roman"/>
                <a:ea typeface="Times New Roman"/>
                <a:cs typeface="Times New Roman"/>
                <a:sym typeface="Times New Roman"/>
              </a:rPr>
              <a:t>If you were in charge, what steps would you ensure to build resilience and foster healing for both children and parents? Add 3 broad points</a:t>
            </a:r>
            <a:endParaRPr/>
          </a:p>
        </p:txBody>
      </p:sp>
      <p:sp>
        <p:nvSpPr>
          <p:cNvPr id="126" name="Google Shape;126;p3"/>
          <p:cNvSpPr txBox="1"/>
          <p:nvPr/>
        </p:nvSpPr>
        <p:spPr>
          <a:xfrm>
            <a:off x="1067583" y="3575513"/>
            <a:ext cx="573405" cy="46166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2"/>
              </a:buClr>
              <a:buSzPts val="1400"/>
              <a:buFont typeface="Georgia"/>
              <a:buNone/>
            </a:pPr>
            <a:r>
              <a:rPr b="1" lang="en-US" sz="2400" u="none" cap="none" strike="noStrike">
                <a:solidFill>
                  <a:schemeClr val="lt1"/>
                </a:solidFill>
                <a:latin typeface="Raleway"/>
                <a:ea typeface="Raleway"/>
                <a:cs typeface="Raleway"/>
                <a:sym typeface="Raleway"/>
              </a:rPr>
              <a:t>03</a:t>
            </a:r>
            <a:endParaRPr/>
          </a:p>
        </p:txBody>
      </p:sp>
      <p:cxnSp>
        <p:nvCxnSpPr>
          <p:cNvPr id="127" name="Google Shape;127;p3"/>
          <p:cNvCxnSpPr/>
          <p:nvPr/>
        </p:nvCxnSpPr>
        <p:spPr>
          <a:xfrm>
            <a:off x="1780838" y="3594137"/>
            <a:ext cx="0" cy="1323438"/>
          </a:xfrm>
          <a:prstGeom prst="straightConnector1">
            <a:avLst/>
          </a:prstGeom>
          <a:noFill/>
          <a:ln cap="flat" cmpd="sng" w="28575">
            <a:solidFill>
              <a:srgbClr val="5E548E"/>
            </a:solidFill>
            <a:prstDash val="solid"/>
            <a:miter lim="800000"/>
            <a:headEnd len="sm" w="sm" type="none"/>
            <a:tailEnd len="sm" w="sm" type="none"/>
          </a:ln>
        </p:spPr>
      </p:cxnSp>
      <p:sp>
        <p:nvSpPr>
          <p:cNvPr id="128" name="Google Shape;128;p3"/>
          <p:cNvSpPr/>
          <p:nvPr/>
        </p:nvSpPr>
        <p:spPr>
          <a:xfrm>
            <a:off x="5178573" y="3585038"/>
            <a:ext cx="510936" cy="510936"/>
          </a:xfrm>
          <a:prstGeom prst="ellipse">
            <a:avLst/>
          </a:prstGeom>
          <a:solidFill>
            <a:srgbClr val="5E548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29" name="Google Shape;129;p3"/>
          <p:cNvSpPr txBox="1"/>
          <p:nvPr/>
        </p:nvSpPr>
        <p:spPr>
          <a:xfrm>
            <a:off x="5961917" y="3517192"/>
            <a:ext cx="3982180" cy="1138773"/>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700">
                <a:solidFill>
                  <a:schemeClr val="dk1"/>
                </a:solidFill>
                <a:latin typeface="Times New Roman"/>
                <a:ea typeface="Times New Roman"/>
                <a:cs typeface="Times New Roman"/>
                <a:sym typeface="Times New Roman"/>
              </a:rPr>
              <a:t>What steps can the field team take to identify and work towards building a program that meets community requirements? Add at least 3 points.</a:t>
            </a:r>
            <a:endParaRPr/>
          </a:p>
        </p:txBody>
      </p:sp>
      <p:sp>
        <p:nvSpPr>
          <p:cNvPr id="130" name="Google Shape;130;p3"/>
          <p:cNvSpPr txBox="1"/>
          <p:nvPr/>
        </p:nvSpPr>
        <p:spPr>
          <a:xfrm>
            <a:off x="5153808" y="3585038"/>
            <a:ext cx="573405" cy="46166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2"/>
              </a:buClr>
              <a:buSzPts val="1400"/>
              <a:buFont typeface="Georgia"/>
              <a:buNone/>
            </a:pPr>
            <a:r>
              <a:rPr b="1" lang="en-US" sz="2400" u="none" cap="none" strike="noStrike">
                <a:solidFill>
                  <a:schemeClr val="lt1"/>
                </a:solidFill>
                <a:latin typeface="Raleway"/>
                <a:ea typeface="Raleway"/>
                <a:cs typeface="Raleway"/>
                <a:sym typeface="Raleway"/>
              </a:rPr>
              <a:t>0</a:t>
            </a:r>
            <a:r>
              <a:rPr b="1" lang="en-US" sz="2400">
                <a:solidFill>
                  <a:schemeClr val="lt1"/>
                </a:solidFill>
                <a:latin typeface="Raleway"/>
                <a:ea typeface="Raleway"/>
                <a:cs typeface="Raleway"/>
                <a:sym typeface="Raleway"/>
              </a:rPr>
              <a:t>4</a:t>
            </a:r>
            <a:endParaRPr b="1" sz="2400" u="none" cap="none" strike="noStrike">
              <a:solidFill>
                <a:schemeClr val="lt1"/>
              </a:solidFill>
              <a:latin typeface="Raleway"/>
              <a:ea typeface="Raleway"/>
              <a:cs typeface="Raleway"/>
              <a:sym typeface="Raleway"/>
            </a:endParaRPr>
          </a:p>
        </p:txBody>
      </p:sp>
      <p:cxnSp>
        <p:nvCxnSpPr>
          <p:cNvPr id="131" name="Google Shape;131;p3"/>
          <p:cNvCxnSpPr/>
          <p:nvPr/>
        </p:nvCxnSpPr>
        <p:spPr>
          <a:xfrm>
            <a:off x="5867063" y="3594137"/>
            <a:ext cx="0" cy="1061828"/>
          </a:xfrm>
          <a:prstGeom prst="straightConnector1">
            <a:avLst/>
          </a:prstGeom>
          <a:noFill/>
          <a:ln cap="flat" cmpd="sng" w="28575">
            <a:solidFill>
              <a:srgbClr val="5E548E"/>
            </a:solidFill>
            <a:prstDash val="solid"/>
            <a:miter lim="800000"/>
            <a:headEnd len="sm" w="sm" type="none"/>
            <a:tailEnd len="sm" w="sm" type="none"/>
          </a:ln>
        </p:spPr>
      </p:cxn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5" name="Shape 135"/>
        <p:cNvGrpSpPr/>
        <p:nvPr/>
      </p:nvGrpSpPr>
      <p:grpSpPr>
        <a:xfrm>
          <a:off x="0" y="0"/>
          <a:ext cx="0" cy="0"/>
          <a:chOff x="0" y="0"/>
          <a:chExt cx="0" cy="0"/>
        </a:xfrm>
      </p:grpSpPr>
      <p:sp>
        <p:nvSpPr>
          <p:cNvPr id="136" name="Google Shape;136;p5"/>
          <p:cNvSpPr txBox="1"/>
          <p:nvPr/>
        </p:nvSpPr>
        <p:spPr>
          <a:xfrm>
            <a:off x="941640" y="750827"/>
            <a:ext cx="8255700" cy="523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2"/>
              </a:buClr>
              <a:buSzPts val="1400"/>
              <a:buFont typeface="Georgia"/>
              <a:buNone/>
            </a:pPr>
            <a:r>
              <a:rPr b="1" lang="en-US" sz="2800" u="none" cap="none" strike="noStrike">
                <a:solidFill>
                  <a:schemeClr val="dk1"/>
                </a:solidFill>
                <a:latin typeface="Georgia"/>
                <a:ea typeface="Georgia"/>
                <a:cs typeface="Georgia"/>
                <a:sym typeface="Georgia"/>
              </a:rPr>
              <a:t>Answer Box</a:t>
            </a:r>
            <a:endParaRPr/>
          </a:p>
        </p:txBody>
      </p:sp>
      <p:cxnSp>
        <p:nvCxnSpPr>
          <p:cNvPr id="137" name="Google Shape;137;p5"/>
          <p:cNvCxnSpPr/>
          <p:nvPr/>
        </p:nvCxnSpPr>
        <p:spPr>
          <a:xfrm>
            <a:off x="1077108" y="1462513"/>
            <a:ext cx="1022700" cy="0"/>
          </a:xfrm>
          <a:prstGeom prst="straightConnector1">
            <a:avLst/>
          </a:prstGeom>
          <a:noFill/>
          <a:ln cap="flat" cmpd="sng" w="57150">
            <a:solidFill>
              <a:srgbClr val="DAA531"/>
            </a:solidFill>
            <a:prstDash val="solid"/>
            <a:miter lim="800000"/>
            <a:headEnd len="sm" w="sm" type="none"/>
            <a:tailEnd len="sm" w="sm" type="none"/>
          </a:ln>
        </p:spPr>
      </p:cxnSp>
      <p:sp>
        <p:nvSpPr>
          <p:cNvPr id="138" name="Google Shape;138;p5"/>
          <p:cNvSpPr/>
          <p:nvPr/>
        </p:nvSpPr>
        <p:spPr>
          <a:xfrm>
            <a:off x="1077100" y="2618598"/>
            <a:ext cx="9940200" cy="2930700"/>
          </a:xfrm>
          <a:prstGeom prst="rect">
            <a:avLst/>
          </a:prstGeom>
          <a:noFill/>
          <a:ln cap="flat" cmpd="sng" w="28575">
            <a:solidFill>
              <a:srgbClr val="595959"/>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2" name="Shape 142"/>
        <p:cNvGrpSpPr/>
        <p:nvPr/>
      </p:nvGrpSpPr>
      <p:grpSpPr>
        <a:xfrm>
          <a:off x="0" y="0"/>
          <a:ext cx="0" cy="0"/>
          <a:chOff x="0" y="0"/>
          <a:chExt cx="0" cy="0"/>
        </a:xfrm>
      </p:grpSpPr>
      <p:sp>
        <p:nvSpPr>
          <p:cNvPr id="143" name="Google Shape;143;g2f067a16332_0_10"/>
          <p:cNvSpPr/>
          <p:nvPr/>
        </p:nvSpPr>
        <p:spPr>
          <a:xfrm>
            <a:off x="0" y="0"/>
            <a:ext cx="12192000" cy="6858000"/>
          </a:xfrm>
          <a:prstGeom prst="rect">
            <a:avLst/>
          </a:prstGeom>
          <a:solidFill>
            <a:srgbClr val="5E548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44" name="Google Shape;144;g2f067a16332_0_10"/>
          <p:cNvSpPr txBox="1"/>
          <p:nvPr/>
        </p:nvSpPr>
        <p:spPr>
          <a:xfrm>
            <a:off x="4288190" y="1751692"/>
            <a:ext cx="7266000" cy="3894300"/>
          </a:xfrm>
          <a:prstGeom prst="rect">
            <a:avLst/>
          </a:prstGeom>
          <a:noFill/>
          <a:ln>
            <a:noFill/>
          </a:ln>
        </p:spPr>
        <p:txBody>
          <a:bodyPr anchorCtr="0" anchor="t" bIns="45700" lIns="91425" spcFirstLastPara="1" rIns="91425" wrap="square" tIns="45700">
            <a:spAutoFit/>
          </a:bodyPr>
          <a:lstStyle/>
          <a:p>
            <a:pPr indent="0" lvl="0" marL="0" rtl="0" algn="just">
              <a:spcBef>
                <a:spcPts val="0"/>
              </a:spcBef>
              <a:spcAft>
                <a:spcPts val="0"/>
              </a:spcAft>
              <a:buSzPts val="1100"/>
              <a:buNone/>
            </a:pPr>
            <a:r>
              <a:rPr lang="en-US" sz="1900">
                <a:solidFill>
                  <a:schemeClr val="lt1"/>
                </a:solidFill>
                <a:latin typeface="Times New Roman"/>
                <a:ea typeface="Times New Roman"/>
                <a:cs typeface="Times New Roman"/>
                <a:sym typeface="Times New Roman"/>
              </a:rPr>
              <a:t>It has been 4 years since the displaced people of Fala migrated to Mara. Since then, steps have been taken by organizations and the government to create a positive space for their refuge and plan their long-term return to their homeland. Despite these, the people of Fala face daily struggles and uncertainties. Due to their refugee status, they are unable to find proper forms of employment in Mara. This causes a feeling of hopelessness, despair and anger among the fathers who believe in traditional gender roles. Mothers too despair over their futures and their children’s, many of whom are below the age of 5 years. As such, they often have feelings of sadness and depression among the mothers. The lack of facilities and opportunities for older children as well as adolescent boys and girls also add on to the general feeling of confusion and uncertainty. </a:t>
            </a:r>
            <a:endParaRPr sz="1900">
              <a:solidFill>
                <a:schemeClr val="lt1"/>
              </a:solidFill>
              <a:latin typeface="Times New Roman"/>
              <a:ea typeface="Times New Roman"/>
              <a:cs typeface="Times New Roman"/>
              <a:sym typeface="Times New Roman"/>
            </a:endParaRPr>
          </a:p>
        </p:txBody>
      </p:sp>
      <p:cxnSp>
        <p:nvCxnSpPr>
          <p:cNvPr id="145" name="Google Shape;145;g2f067a16332_0_10"/>
          <p:cNvCxnSpPr/>
          <p:nvPr/>
        </p:nvCxnSpPr>
        <p:spPr>
          <a:xfrm>
            <a:off x="4076323" y="1885330"/>
            <a:ext cx="0" cy="3597000"/>
          </a:xfrm>
          <a:prstGeom prst="straightConnector1">
            <a:avLst/>
          </a:prstGeom>
          <a:noFill/>
          <a:ln cap="flat" cmpd="sng" w="28575">
            <a:solidFill>
              <a:schemeClr val="lt1"/>
            </a:solidFill>
            <a:prstDash val="solid"/>
            <a:miter lim="800000"/>
            <a:headEnd len="sm" w="sm" type="none"/>
            <a:tailEnd len="sm" w="sm" type="none"/>
          </a:ln>
        </p:spPr>
      </p:cxnSp>
      <p:sp>
        <p:nvSpPr>
          <p:cNvPr id="146" name="Google Shape;146;g2f067a16332_0_10"/>
          <p:cNvSpPr/>
          <p:nvPr/>
        </p:nvSpPr>
        <p:spPr>
          <a:xfrm>
            <a:off x="680525" y="2434500"/>
            <a:ext cx="2528700" cy="2528700"/>
          </a:xfrm>
          <a:prstGeom prst="ellipse">
            <a:avLst/>
          </a:prstGeom>
          <a:solidFill>
            <a:schemeClr val="lt1"/>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Calibri"/>
              <a:ea typeface="Calibri"/>
              <a:cs typeface="Calibri"/>
              <a:sym typeface="Calibri"/>
            </a:endParaRPr>
          </a:p>
        </p:txBody>
      </p:sp>
      <p:sp>
        <p:nvSpPr>
          <p:cNvPr id="147" name="Google Shape;147;g2f067a16332_0_10"/>
          <p:cNvSpPr txBox="1"/>
          <p:nvPr/>
        </p:nvSpPr>
        <p:spPr>
          <a:xfrm>
            <a:off x="370928" y="3421800"/>
            <a:ext cx="3102900" cy="5541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3000">
                <a:solidFill>
                  <a:srgbClr val="5E548E"/>
                </a:solidFill>
                <a:latin typeface="Georgia"/>
                <a:ea typeface="Georgia"/>
                <a:cs typeface="Georgia"/>
                <a:sym typeface="Georgia"/>
              </a:rPr>
              <a:t>Case Work</a:t>
            </a:r>
            <a:endParaRPr sz="3000">
              <a:solidFill>
                <a:srgbClr val="5E548E"/>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8"/>
          <p:cNvSpPr/>
          <p:nvPr/>
        </p:nvSpPr>
        <p:spPr>
          <a:xfrm>
            <a:off x="0" y="0"/>
            <a:ext cx="12192000" cy="6858000"/>
          </a:xfrm>
          <a:prstGeom prst="rect">
            <a:avLst/>
          </a:prstGeom>
          <a:solidFill>
            <a:srgbClr val="323F4F"/>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cxnSp>
        <p:nvCxnSpPr>
          <p:cNvPr id="153" name="Google Shape;153;p8"/>
          <p:cNvCxnSpPr/>
          <p:nvPr/>
        </p:nvCxnSpPr>
        <p:spPr>
          <a:xfrm>
            <a:off x="6096000" y="0"/>
            <a:ext cx="0" cy="2324100"/>
          </a:xfrm>
          <a:prstGeom prst="straightConnector1">
            <a:avLst/>
          </a:prstGeom>
          <a:noFill/>
          <a:ln cap="flat" cmpd="sng" w="28575">
            <a:solidFill>
              <a:schemeClr val="lt1"/>
            </a:solidFill>
            <a:prstDash val="solid"/>
            <a:miter lim="800000"/>
            <a:headEnd len="sm" w="sm" type="none"/>
            <a:tailEnd len="sm" w="sm" type="none"/>
          </a:ln>
        </p:spPr>
      </p:cxnSp>
      <p:sp>
        <p:nvSpPr>
          <p:cNvPr id="154" name="Google Shape;154;p8"/>
          <p:cNvSpPr/>
          <p:nvPr/>
        </p:nvSpPr>
        <p:spPr>
          <a:xfrm>
            <a:off x="5438776" y="1845890"/>
            <a:ext cx="1314449" cy="1314449"/>
          </a:xfrm>
          <a:prstGeom prst="ellipse">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pic>
        <p:nvPicPr>
          <p:cNvPr id="155" name="Google Shape;155;p8"/>
          <p:cNvPicPr preferRelativeResize="0"/>
          <p:nvPr/>
        </p:nvPicPr>
        <p:blipFill rotWithShape="1">
          <a:blip r:embed="rId3">
            <a:alphaModFix/>
          </a:blip>
          <a:srcRect b="0" l="0" r="0" t="0"/>
          <a:stretch/>
        </p:blipFill>
        <p:spPr>
          <a:xfrm>
            <a:off x="5833705" y="2169660"/>
            <a:ext cx="524590" cy="698636"/>
          </a:xfrm>
          <a:prstGeom prst="rect">
            <a:avLst/>
          </a:prstGeom>
          <a:noFill/>
          <a:ln>
            <a:noFill/>
          </a:ln>
        </p:spPr>
      </p:pic>
      <p:pic>
        <p:nvPicPr>
          <p:cNvPr id="156" name="Google Shape;156;p8"/>
          <p:cNvPicPr preferRelativeResize="0"/>
          <p:nvPr/>
        </p:nvPicPr>
        <p:blipFill rotWithShape="1">
          <a:blip r:embed="rId4">
            <a:alphaModFix/>
          </a:blip>
          <a:srcRect b="2" l="0" r="0" t="-1"/>
          <a:stretch/>
        </p:blipFill>
        <p:spPr>
          <a:xfrm>
            <a:off x="0" y="0"/>
            <a:ext cx="12192000" cy="6858000"/>
          </a:xfrm>
          <a:prstGeom prst="rect">
            <a:avLst/>
          </a:prstGeom>
          <a:noFill/>
          <a:ln>
            <a:noFill/>
          </a:ln>
        </p:spPr>
      </p:pic>
      <p:sp>
        <p:nvSpPr>
          <p:cNvPr id="157" name="Google Shape;157;p8"/>
          <p:cNvSpPr/>
          <p:nvPr/>
        </p:nvSpPr>
        <p:spPr>
          <a:xfrm>
            <a:off x="2327575" y="3791749"/>
            <a:ext cx="8202000" cy="14757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58" name="Google Shape;158;p8"/>
          <p:cNvSpPr txBox="1"/>
          <p:nvPr/>
        </p:nvSpPr>
        <p:spPr>
          <a:xfrm>
            <a:off x="2568007" y="3858548"/>
            <a:ext cx="7876500" cy="13236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2000">
                <a:solidFill>
                  <a:schemeClr val="dk1"/>
                </a:solidFill>
                <a:latin typeface="Georgia"/>
                <a:ea typeface="Georgia"/>
                <a:cs typeface="Georgia"/>
                <a:sym typeface="Georgia"/>
              </a:rPr>
              <a:t>If you are to develop an intervention for the Fala community</a:t>
            </a:r>
            <a:endParaRPr/>
          </a:p>
          <a:p>
            <a:pPr indent="0" lvl="0" marL="0" marR="0" rtl="0" algn="ctr">
              <a:spcBef>
                <a:spcPts val="0"/>
              </a:spcBef>
              <a:spcAft>
                <a:spcPts val="0"/>
              </a:spcAft>
              <a:buNone/>
            </a:pPr>
            <a:r>
              <a:rPr lang="en-US" sz="2000">
                <a:solidFill>
                  <a:schemeClr val="dk1"/>
                </a:solidFill>
                <a:latin typeface="Georgia"/>
                <a:ea typeface="Georgia"/>
                <a:cs typeface="Georgia"/>
                <a:sym typeface="Georgia"/>
              </a:rPr>
              <a:t>(parents, children, specifically fathers and mothers, etc.) what would you develop and how would you co-create with the community?</a:t>
            </a:r>
            <a:endParaRPr sz="2000">
              <a:solidFill>
                <a:schemeClr val="dk1"/>
              </a:solidFill>
              <a:latin typeface="Georgia"/>
              <a:ea typeface="Georgia"/>
              <a:cs typeface="Georgia"/>
              <a:sym typeface="Georgia"/>
            </a:endParaRPr>
          </a:p>
          <a:p>
            <a:pPr indent="0" lvl="0" marL="0" marR="0" rtl="0" algn="ctr">
              <a:spcBef>
                <a:spcPts val="0"/>
              </a:spcBef>
              <a:spcAft>
                <a:spcPts val="0"/>
              </a:spcAft>
              <a:buNone/>
            </a:pPr>
            <a:r>
              <a:rPr lang="en-US" sz="2000">
                <a:solidFill>
                  <a:schemeClr val="dk1"/>
                </a:solidFill>
                <a:latin typeface="Georgia"/>
                <a:ea typeface="Georgia"/>
                <a:cs typeface="Georgia"/>
                <a:sym typeface="Georgia"/>
              </a:rPr>
              <a:t>( 30 Minutes)  </a:t>
            </a:r>
            <a:endParaRPr sz="2000">
              <a:solidFill>
                <a:schemeClr val="dk1"/>
              </a:solidFill>
              <a:latin typeface="Calibri"/>
              <a:ea typeface="Calibri"/>
              <a:cs typeface="Calibri"/>
              <a:sym typeface="Calibri"/>
            </a:endParaRPr>
          </a:p>
        </p:txBody>
      </p:sp>
      <p:sp>
        <p:nvSpPr>
          <p:cNvPr id="159" name="Google Shape;159;p8"/>
          <p:cNvSpPr txBox="1"/>
          <p:nvPr/>
        </p:nvSpPr>
        <p:spPr>
          <a:xfrm>
            <a:off x="2251364" y="5564086"/>
            <a:ext cx="8412600" cy="9234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1800">
                <a:solidFill>
                  <a:schemeClr val="lt1"/>
                </a:solidFill>
                <a:latin typeface="Times New Roman"/>
                <a:ea typeface="Times New Roman"/>
                <a:cs typeface="Times New Roman"/>
                <a:sym typeface="Times New Roman"/>
              </a:rPr>
              <a:t>Focus briefly on the curriculum, space, and mental health priorities and how cultural practices of different communities can affect different interventions.  Describe the process (note: each point should be described in not more than 5-6 lines.)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3" name="Shape 163"/>
        <p:cNvGrpSpPr/>
        <p:nvPr/>
      </p:nvGrpSpPr>
      <p:grpSpPr>
        <a:xfrm>
          <a:off x="0" y="0"/>
          <a:ext cx="0" cy="0"/>
          <a:chOff x="0" y="0"/>
          <a:chExt cx="0" cy="0"/>
        </a:xfrm>
      </p:grpSpPr>
      <p:sp>
        <p:nvSpPr>
          <p:cNvPr id="164" name="Google Shape;164;p9"/>
          <p:cNvSpPr txBox="1"/>
          <p:nvPr/>
        </p:nvSpPr>
        <p:spPr>
          <a:xfrm>
            <a:off x="941640" y="750827"/>
            <a:ext cx="8255700" cy="523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2"/>
              </a:buClr>
              <a:buSzPts val="1400"/>
              <a:buFont typeface="Georgia"/>
              <a:buNone/>
            </a:pPr>
            <a:r>
              <a:rPr b="1" lang="en-US" sz="2800" u="none" cap="none" strike="noStrike">
                <a:solidFill>
                  <a:schemeClr val="dk1"/>
                </a:solidFill>
                <a:latin typeface="Georgia"/>
                <a:ea typeface="Georgia"/>
                <a:cs typeface="Georgia"/>
                <a:sym typeface="Georgia"/>
              </a:rPr>
              <a:t>Answer Box</a:t>
            </a:r>
            <a:endParaRPr/>
          </a:p>
        </p:txBody>
      </p:sp>
      <p:cxnSp>
        <p:nvCxnSpPr>
          <p:cNvPr id="165" name="Google Shape;165;p9"/>
          <p:cNvCxnSpPr/>
          <p:nvPr/>
        </p:nvCxnSpPr>
        <p:spPr>
          <a:xfrm>
            <a:off x="1077108" y="1462513"/>
            <a:ext cx="1022700" cy="0"/>
          </a:xfrm>
          <a:prstGeom prst="straightConnector1">
            <a:avLst/>
          </a:prstGeom>
          <a:noFill/>
          <a:ln cap="flat" cmpd="sng" w="57150">
            <a:solidFill>
              <a:srgbClr val="DAA531"/>
            </a:solidFill>
            <a:prstDash val="solid"/>
            <a:miter lim="800000"/>
            <a:headEnd len="sm" w="sm" type="none"/>
            <a:tailEnd len="sm" w="sm" type="none"/>
          </a:ln>
        </p:spPr>
      </p:cxnSp>
      <p:sp>
        <p:nvSpPr>
          <p:cNvPr id="166" name="Google Shape;166;p9"/>
          <p:cNvSpPr/>
          <p:nvPr/>
        </p:nvSpPr>
        <p:spPr>
          <a:xfrm>
            <a:off x="1077100" y="2618598"/>
            <a:ext cx="9940200" cy="2930700"/>
          </a:xfrm>
          <a:prstGeom prst="rect">
            <a:avLst/>
          </a:prstGeom>
          <a:noFill/>
          <a:ln cap="flat" cmpd="sng" w="28575">
            <a:solidFill>
              <a:srgbClr val="595959"/>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0" name="Shape 170"/>
        <p:cNvGrpSpPr/>
        <p:nvPr/>
      </p:nvGrpSpPr>
      <p:grpSpPr>
        <a:xfrm>
          <a:off x="0" y="0"/>
          <a:ext cx="0" cy="0"/>
          <a:chOff x="0" y="0"/>
          <a:chExt cx="0" cy="0"/>
        </a:xfrm>
      </p:grpSpPr>
      <p:sp>
        <p:nvSpPr>
          <p:cNvPr id="171" name="Google Shape;171;p10"/>
          <p:cNvSpPr/>
          <p:nvPr/>
        </p:nvSpPr>
        <p:spPr>
          <a:xfrm>
            <a:off x="4779900" y="2122250"/>
            <a:ext cx="2632200" cy="2632200"/>
          </a:xfrm>
          <a:prstGeom prst="ellipse">
            <a:avLst/>
          </a:prstGeom>
          <a:solidFill>
            <a:srgbClr val="5E548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72" name="Google Shape;172;p10"/>
          <p:cNvSpPr txBox="1"/>
          <p:nvPr/>
        </p:nvSpPr>
        <p:spPr>
          <a:xfrm>
            <a:off x="4974454" y="2800024"/>
            <a:ext cx="2243100" cy="13854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3600">
                <a:solidFill>
                  <a:schemeClr val="lt1"/>
                </a:solidFill>
                <a:latin typeface="Dosis ExtraBold"/>
                <a:ea typeface="Dosis ExtraBold"/>
                <a:cs typeface="Dosis ExtraBold"/>
                <a:sym typeface="Dosis ExtraBold"/>
              </a:rPr>
              <a:t>Thank</a:t>
            </a:r>
            <a:endParaRPr/>
          </a:p>
          <a:p>
            <a:pPr indent="0" lvl="0" marL="0" marR="0" rtl="0" algn="ctr">
              <a:lnSpc>
                <a:spcPct val="100000"/>
              </a:lnSpc>
              <a:spcBef>
                <a:spcPts val="0"/>
              </a:spcBef>
              <a:spcAft>
                <a:spcPts val="0"/>
              </a:spcAft>
              <a:buClr>
                <a:schemeClr val="lt1"/>
              </a:buClr>
              <a:buSzPts val="4800"/>
              <a:buFont typeface="Dosis ExtraBold"/>
              <a:buNone/>
            </a:pPr>
            <a:r>
              <a:rPr lang="en-US" sz="4800">
                <a:solidFill>
                  <a:schemeClr val="lt1"/>
                </a:solidFill>
                <a:latin typeface="Dosis ExtraBold"/>
                <a:ea typeface="Dosis ExtraBold"/>
                <a:cs typeface="Dosis ExtraBold"/>
                <a:sym typeface="Dosis ExtraBold"/>
              </a:rPr>
              <a:t>You!</a:t>
            </a:r>
            <a:endParaRPr b="0" i="0" sz="4800" u="none" cap="none" strike="noStrike">
              <a:solidFill>
                <a:schemeClr val="lt1"/>
              </a:solidFill>
              <a:latin typeface="Calibri"/>
              <a:ea typeface="Calibri"/>
              <a:cs typeface="Calibri"/>
              <a:sym typeface="Calibri"/>
            </a:endParaRPr>
          </a:p>
        </p:txBody>
      </p:sp>
      <p:sp>
        <p:nvSpPr>
          <p:cNvPr id="173" name="Google Shape;173;p10"/>
          <p:cNvSpPr/>
          <p:nvPr/>
        </p:nvSpPr>
        <p:spPr>
          <a:xfrm>
            <a:off x="1267050" y="5612925"/>
            <a:ext cx="9657900" cy="481200"/>
          </a:xfrm>
          <a:prstGeom prst="rect">
            <a:avLst/>
          </a:prstGeom>
          <a:solidFill>
            <a:schemeClr val="lt2"/>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Calibri"/>
              <a:ea typeface="Calibri"/>
              <a:cs typeface="Calibri"/>
              <a:sym typeface="Calibri"/>
            </a:endParaRPr>
          </a:p>
        </p:txBody>
      </p:sp>
      <p:sp>
        <p:nvSpPr>
          <p:cNvPr id="174" name="Google Shape;174;p10"/>
          <p:cNvSpPr txBox="1"/>
          <p:nvPr/>
        </p:nvSpPr>
        <p:spPr>
          <a:xfrm>
            <a:off x="1946850" y="5673850"/>
            <a:ext cx="8298300" cy="4155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US" sz="1500">
                <a:latin typeface="Georgia"/>
                <a:ea typeface="Georgia"/>
                <a:cs typeface="Georgia"/>
                <a:sym typeface="Georgia"/>
              </a:rPr>
              <a:t>Your Answers Have Been Submitted.</a:t>
            </a:r>
            <a:endParaRPr b="1" sz="1500">
              <a:latin typeface="Georgia"/>
              <a:ea typeface="Georgia"/>
              <a:cs typeface="Georgia"/>
              <a:sym typeface="Georgia"/>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2024-07-07T10:46:36Z</dcterms:created>
  <dc:creator>Tauhidul Yasin Tauhi</dc:creator>
</cp:coreProperties>
</file>