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4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Lst>
  <p:sldSz cx="9144000" cy="5143500" type="screen16x9"/>
  <p:notesSz cx="6858000" cy="9144000"/>
  <p:embeddedFontLst>
    <p:embeddedFont>
      <p:font typeface="Calibri" panose="020F0502020204030204" pitchFamily="34" charset="0"/>
      <p:regular r:id="rId42"/>
      <p:bold r:id="rId43"/>
      <p:italic r:id="rId44"/>
      <p:boldItalic r:id="rId45"/>
    </p:embeddedFont>
    <p:embeddedFont>
      <p:font typeface="Georgia" panose="02040502050405020303" pitchFamily="18" charset="0"/>
      <p:regular r:id="rId46"/>
      <p:bold r:id="rId47"/>
      <p:italic r:id="rId48"/>
      <p:boldItalic r:id="rId49"/>
    </p:embeddedFont>
    <p:embeddedFont>
      <p:font typeface="Lato" panose="020F0502020204030203" pitchFamily="34"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160">
          <p15:clr>
            <a:srgbClr val="9AA0A6"/>
          </p15:clr>
        </p15:guide>
        <p15:guide id="2" orient="horz" pos="2972">
          <p15:clr>
            <a:srgbClr val="9AA0A6"/>
          </p15:clr>
        </p15:guide>
        <p15:guide id="3" orient="horz" pos="1008">
          <p15:clr>
            <a:srgbClr val="747775"/>
          </p15:clr>
        </p15:guide>
        <p15:guide id="4"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0724" autoAdjust="0"/>
  </p:normalViewPr>
  <p:slideViewPr>
    <p:cSldViewPr snapToGrid="0">
      <p:cViewPr varScale="1">
        <p:scale>
          <a:sx n="92" d="100"/>
          <a:sy n="92" d="100"/>
        </p:scale>
        <p:origin x="258" y="84"/>
      </p:cViewPr>
      <p:guideLst>
        <p:guide orient="horz" pos="3160"/>
        <p:guide orient="horz" pos="2972"/>
        <p:guide orient="horz" pos="1008"/>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lickr.com/photos/unicefethiopia/33359222051/in/photostream/"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f86b77dc0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f86b77dc0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Welcome to the class, Co-designing Culturally Appropriate Spaces in Humanitarian Settings!</a:t>
            </a:r>
            <a:endParaRPr>
              <a:solidFill>
                <a:schemeClr val="dk1"/>
              </a:solidFill>
            </a:endParaRPr>
          </a:p>
          <a:p>
            <a:pPr marL="0" lvl="0" indent="0" algn="l" rtl="0">
              <a:lnSpc>
                <a:spcPct val="115000"/>
              </a:lnSpc>
              <a:spcBef>
                <a:spcPts val="1200"/>
              </a:spcBef>
              <a:spcAft>
                <a:spcPts val="0"/>
              </a:spcAft>
              <a:buNone/>
            </a:pPr>
            <a:r>
              <a:rPr lang="en">
                <a:solidFill>
                  <a:schemeClr val="dk1"/>
                </a:solidFill>
              </a:rPr>
              <a:t>In this class, you'll learn the importance of culturally appropriate space design in humanitarian settings and see real-life examples of how to respect and reflect cultural contexts.</a:t>
            </a:r>
            <a:endParaRPr>
              <a:solidFill>
                <a:schemeClr val="dk1"/>
              </a:solidFill>
            </a:endParaRPr>
          </a:p>
          <a:p>
            <a:pPr marL="0" lvl="0" indent="0" algn="l" rtl="0">
              <a:lnSpc>
                <a:spcPct val="115000"/>
              </a:lnSpc>
              <a:spcBef>
                <a:spcPts val="1200"/>
              </a:spcBef>
              <a:spcAft>
                <a:spcPts val="0"/>
              </a:spcAft>
              <a:buNone/>
            </a:pPr>
            <a:r>
              <a:rPr lang="en">
                <a:solidFill>
                  <a:schemeClr val="dk1"/>
                </a:solidFill>
              </a:rPr>
              <a:t>You'll use community engagement tools to understand and incorporate cultural needs into space design. Learn how to effectively engage with communities to understand their needs, values, and preferences.</a:t>
            </a:r>
            <a:endParaRPr>
              <a:solidFill>
                <a:schemeClr val="dk1"/>
              </a:solidFill>
            </a:endParaRPr>
          </a:p>
          <a:p>
            <a:pPr marL="0" lvl="0" indent="0" algn="l" rtl="0">
              <a:lnSpc>
                <a:spcPct val="115000"/>
              </a:lnSpc>
              <a:spcBef>
                <a:spcPts val="1200"/>
              </a:spcBef>
              <a:spcAft>
                <a:spcPts val="0"/>
              </a:spcAft>
              <a:buNone/>
            </a:pPr>
            <a:r>
              <a:rPr lang="en">
                <a:solidFill>
                  <a:schemeClr val="dk1"/>
                </a:solidFill>
              </a:rPr>
              <a:t>Finally, you'll closely look at a case of space design and follow through it’s process of engaging the community to co-design child friendly spaces that are culturally appropriate.</a:t>
            </a:r>
            <a:endParaRPr>
              <a:solidFill>
                <a:schemeClr val="dk1"/>
              </a:solidFill>
            </a:endParaRPr>
          </a:p>
          <a:p>
            <a:pPr marL="0" lvl="0" indent="0" algn="l" rtl="0">
              <a:spcBef>
                <a:spcPts val="120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e9cbe187d4_2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2e9cbe187d4_2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do  you observe about the settlement through this picture?</a:t>
            </a:r>
            <a:br>
              <a:rPr lang="en"/>
            </a:br>
            <a:r>
              <a:rPr lang="en"/>
              <a:t>.</a:t>
            </a:r>
            <a:br>
              <a:rPr lang="en"/>
            </a:br>
            <a:r>
              <a:rPr lang="en"/>
              <a:t>.</a:t>
            </a:r>
            <a:br>
              <a:rPr lang="en"/>
            </a:br>
            <a:r>
              <a:rPr lang="en"/>
              <a:t>.</a:t>
            </a:r>
            <a:br>
              <a:rPr lang="en"/>
            </a:br>
            <a:r>
              <a:rPr lang="en"/>
              <a:t>.</a:t>
            </a:r>
            <a:br>
              <a:rPr lang="en"/>
            </a:br>
            <a:r>
              <a:rPr lang="en"/>
              <a:t>.</a:t>
            </a:r>
            <a:br>
              <a:rPr lang="en"/>
            </a:br>
            <a:r>
              <a:rPr lang="en">
                <a:solidFill>
                  <a:schemeClr val="dk1"/>
                </a:solidFill>
              </a:rPr>
              <a:t>Space constraint with dense housing is evident here. It still lacks roads and other systematic infrastructure.</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e9cbe187d4_2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2e9cbe187d4_2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So What do you observe in the space provided here?.</a:t>
            </a:r>
            <a:br>
              <a:rPr lang="en"/>
            </a:br>
            <a:r>
              <a:rPr lang="en"/>
              <a:t>.</a:t>
            </a:r>
            <a:br>
              <a:rPr lang="en"/>
            </a:br>
            <a:r>
              <a:rPr lang="en"/>
              <a:t>.</a:t>
            </a:r>
            <a:br>
              <a:rPr lang="en"/>
            </a:br>
            <a:r>
              <a:rPr lang="en"/>
              <a:t>.</a:t>
            </a:r>
            <a:br>
              <a:rPr lang="en"/>
            </a:br>
            <a:r>
              <a:rPr lang="en"/>
              <a:t>.</a:t>
            </a:r>
            <a:br>
              <a:rPr lang="en"/>
            </a:br>
            <a:r>
              <a:rPr lang="en"/>
              <a:t>.</a:t>
            </a:r>
            <a:br>
              <a:rPr lang="en"/>
            </a:br>
            <a:r>
              <a:rPr lang="en">
                <a:solidFill>
                  <a:schemeClr val="dk1"/>
                </a:solidFill>
              </a:rPr>
              <a:t>The settlement is moving towards Mid-term relief. It has infrastructures including community facilities, structure, proper sewerage system and roads.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e9cbe187d4_2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2e9cbe187d4_2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However, What do you think is still missing?</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r>
              <a:rPr lang="en"/>
              <a:t>.</a:t>
            </a:r>
            <a:br>
              <a:rPr lang="en"/>
            </a:br>
            <a:r>
              <a:rPr lang="en"/>
              <a:t>.</a:t>
            </a:r>
            <a:br>
              <a:rPr lang="en"/>
            </a:br>
            <a:r>
              <a:rPr lang="en"/>
              <a:t>.</a:t>
            </a:r>
            <a:br>
              <a:rPr lang="en"/>
            </a:br>
            <a:r>
              <a:rPr lang="en"/>
              <a:t>.</a:t>
            </a:r>
            <a:br>
              <a:rPr lang="en"/>
            </a:br>
            <a:r>
              <a:rPr lang="en"/>
              <a:t>.</a:t>
            </a:r>
            <a:br>
              <a:rPr lang="en"/>
            </a:br>
            <a:r>
              <a:rPr lang="en"/>
              <a:t>The settlement still hasn’t developed for the community a sense of ownership, cultural appropriation, personalization and comfort.</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e9cbe187d4_2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2e9cbe187d4_2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this stage, the development of the settlement has reached mid-relief, here comes cultural appropriation starts in full-swing and along with it comes comfort and personalization for each family.</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2e9cbe187d4_2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2e9cbe187d4_2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Cultural appropriateness is the practice of designing solutions that respect and align with the cultural norms, values, and practices of the affected community.</a:t>
            </a:r>
            <a:br>
              <a:rPr lang="en"/>
            </a:br>
            <a:br>
              <a:rPr lang="en"/>
            </a:br>
            <a:r>
              <a:rPr lang="en"/>
              <a:t>How can CULTURAL APPROPRIATENESS be incorporated into space?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r>
              <a:rPr lang="en"/>
              <a:t>Let’s look at the case of AL-ZATAARI CAMP</a:t>
            </a:r>
            <a:endParaRPr/>
          </a:p>
          <a:p>
            <a:pPr marL="0" lvl="0" indent="0" algn="l" rtl="0">
              <a:spcBef>
                <a:spcPts val="0"/>
              </a:spcBef>
              <a:spcAft>
                <a:spcPts val="0"/>
              </a:spcAft>
              <a:buNone/>
            </a:pPr>
            <a:br>
              <a:rPr lang="en"/>
            </a:br>
            <a:r>
              <a:rPr lang="en"/>
              <a:t>Initially, </a:t>
            </a:r>
            <a:r>
              <a:rPr lang="en">
                <a:solidFill>
                  <a:schemeClr val="dk1"/>
                </a:solidFill>
              </a:rPr>
              <a:t> during emergency relief , </a:t>
            </a:r>
            <a:r>
              <a:rPr lang="en"/>
              <a:t>in Al-Zaatari camp, </a:t>
            </a:r>
            <a:r>
              <a:rPr lang="en">
                <a:solidFill>
                  <a:schemeClr val="dk1"/>
                </a:solidFill>
              </a:rPr>
              <a:t>UNHCR </a:t>
            </a:r>
            <a:r>
              <a:rPr lang="en"/>
              <a:t>housed refugess in prefabricated containers, which lacked privacy, ventilation, and cultural familiarity this was mostly done to prioritize efficiency and standardization.</a:t>
            </a:r>
            <a:endParaRPr/>
          </a:p>
          <a:p>
            <a:pPr marL="0" lvl="0" indent="0" algn="l" rtl="0">
              <a:spcBef>
                <a:spcPts val="0"/>
              </a:spcBef>
              <a:spcAft>
                <a:spcPts val="0"/>
              </a:spcAft>
              <a:buNone/>
            </a:pPr>
            <a:endParaRPr/>
          </a:p>
          <a:p>
            <a:pPr marL="0" lvl="0" indent="0" algn="l" rtl="0">
              <a:spcBef>
                <a:spcPts val="0"/>
              </a:spcBef>
              <a:spcAft>
                <a:spcPts val="0"/>
              </a:spcAft>
              <a:buNone/>
            </a:pPr>
            <a:r>
              <a:rPr lang="en"/>
              <a:t>These regulations failed to account for the refugees' experiences and cultural norms- the lack of private courtyards, essential for social gatherings in Syrian culture, led to feelings of isolation and frustration.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e9cbe187d4_2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2e9cbe187d4_2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1E293B"/>
                </a:solidFill>
              </a:rPr>
              <a:t>In response to these inadequacies, refugees began to subvert UNHCR regulations. They repurposed shipping containers as communal spaces, creating makeshift mosques, schools, and shops. They adjusted and dismantled structures to create more private and communal areas within the containers. By merging different spaces, they created a more cohesive and vibrant urban environment.</a:t>
            </a:r>
            <a:endParaRPr sz="1050">
              <a:solidFill>
                <a:srgbClr val="1E293B"/>
              </a:solidFill>
            </a:endParaRPr>
          </a:p>
          <a:p>
            <a:pPr marL="0" lvl="0" indent="0" algn="l" rtl="0">
              <a:spcBef>
                <a:spcPts val="0"/>
              </a:spcBef>
              <a:spcAft>
                <a:spcPts val="0"/>
              </a:spcAft>
              <a:buNone/>
            </a:pPr>
            <a:endParaRPr sz="1050">
              <a:solidFill>
                <a:srgbClr val="1E293B"/>
              </a:solidFill>
            </a:endParaRPr>
          </a:p>
          <a:p>
            <a:pPr marL="0" lvl="0" indent="0" algn="l" rtl="0">
              <a:spcBef>
                <a:spcPts val="0"/>
              </a:spcBef>
              <a:spcAft>
                <a:spcPts val="0"/>
              </a:spcAft>
              <a:buClr>
                <a:schemeClr val="dk1"/>
              </a:buClr>
              <a:buSzPts val="1100"/>
              <a:buFont typeface="Arial"/>
              <a:buNone/>
            </a:pPr>
            <a:r>
              <a:rPr lang="en" sz="1050">
                <a:solidFill>
                  <a:srgbClr val="1E293B"/>
                </a:solidFill>
              </a:rPr>
              <a:t>Thus UNHCR made modifications, incorporating feedback from residents, introduced communal spaces and adjusted shelter layouts, significantly improving community well-being.</a:t>
            </a:r>
            <a:endParaRPr sz="1050">
              <a:solidFill>
                <a:srgbClr val="1E293B"/>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2de1255950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2de125595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Understanding the Spatial Context would require understanding of the following</a:t>
            </a:r>
            <a:endParaRPr/>
          </a:p>
          <a:p>
            <a:pPr marL="0" lvl="0" indent="0" algn="l" rtl="0">
              <a:spcBef>
                <a:spcPts val="0"/>
              </a:spcBef>
              <a:spcAft>
                <a:spcPts val="0"/>
              </a:spcAft>
              <a:buClr>
                <a:schemeClr val="dk1"/>
              </a:buClr>
              <a:buSzPts val="1100"/>
              <a:buFont typeface="Arial"/>
              <a:buNone/>
            </a:pPr>
            <a:r>
              <a:rPr lang="en" b="1"/>
              <a:t>Physical characteristics: </a:t>
            </a:r>
            <a:endParaRPr b="1"/>
          </a:p>
          <a:p>
            <a:pPr marL="0" lvl="0" indent="0" algn="l" rtl="0">
              <a:spcBef>
                <a:spcPts val="0"/>
              </a:spcBef>
              <a:spcAft>
                <a:spcPts val="0"/>
              </a:spcAft>
              <a:buClr>
                <a:schemeClr val="dk1"/>
              </a:buClr>
              <a:buSzPts val="1100"/>
              <a:buFont typeface="Arial"/>
              <a:buNone/>
            </a:pPr>
            <a:r>
              <a:rPr lang="en"/>
              <a:t>Topography, climate, available infrastructure, and potential hazards.</a:t>
            </a:r>
            <a:endParaRPr/>
          </a:p>
          <a:p>
            <a:pPr marL="0" lvl="0" indent="0" algn="l" rtl="0">
              <a:spcBef>
                <a:spcPts val="0"/>
              </a:spcBef>
              <a:spcAft>
                <a:spcPts val="0"/>
              </a:spcAft>
              <a:buClr>
                <a:schemeClr val="dk1"/>
              </a:buClr>
              <a:buSzPts val="1100"/>
              <a:buFont typeface="Arial"/>
              <a:buNone/>
            </a:pPr>
            <a:r>
              <a:rPr lang="en" b="1"/>
              <a:t>Social dynamics: </a:t>
            </a:r>
            <a:endParaRPr b="1"/>
          </a:p>
          <a:p>
            <a:pPr marL="0" lvl="0" indent="0" algn="l" rtl="0">
              <a:spcBef>
                <a:spcPts val="0"/>
              </a:spcBef>
              <a:spcAft>
                <a:spcPts val="0"/>
              </a:spcAft>
              <a:buClr>
                <a:schemeClr val="dk1"/>
              </a:buClr>
              <a:buSzPts val="1100"/>
              <a:buFont typeface="Arial"/>
              <a:buNone/>
            </a:pPr>
            <a:r>
              <a:rPr lang="en"/>
              <a:t>Population demographics, cultural practices, community structures, and power relations.</a:t>
            </a:r>
            <a:endParaRPr/>
          </a:p>
          <a:p>
            <a:pPr marL="0" lvl="0" indent="0" algn="l" rtl="0">
              <a:spcBef>
                <a:spcPts val="0"/>
              </a:spcBef>
              <a:spcAft>
                <a:spcPts val="0"/>
              </a:spcAft>
              <a:buClr>
                <a:schemeClr val="dk1"/>
              </a:buClr>
              <a:buSzPts val="1100"/>
              <a:buFont typeface="Arial"/>
              <a:buNone/>
            </a:pPr>
            <a:r>
              <a:rPr lang="en" b="1"/>
              <a:t>Security considerations: </a:t>
            </a:r>
            <a:endParaRPr b="1"/>
          </a:p>
          <a:p>
            <a:pPr marL="0" lvl="0" indent="0" algn="l" rtl="0">
              <a:spcBef>
                <a:spcPts val="0"/>
              </a:spcBef>
              <a:spcAft>
                <a:spcPts val="0"/>
              </a:spcAft>
              <a:buClr>
                <a:schemeClr val="dk1"/>
              </a:buClr>
              <a:buSzPts val="1100"/>
              <a:buFont typeface="Arial"/>
              <a:buNone/>
            </a:pPr>
            <a:r>
              <a:rPr lang="en"/>
              <a:t>Conflict zones, access restrictions, and potential for violence.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2719ff13c4c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2719ff13c4c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Humanitarian intervention is primarily multi-sectoral. It involves addressing various needs simultaneously, such as providing temporary housing, food, medical care, sanitation etc, to ensure comprehensive support for affected populations.</a:t>
            </a:r>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e746ae29e5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2e746ae29e5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Humanitarian settings, whether refugee camps, disaster zones, or conflict areas, present unique challenges in terms of space utilization and understanding the spatial context. Optimizing limited space while catering to the diverse needs of affected populations is crucial for effective humanitarian response.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In this context, the concept of multi-use emerges as a vital tool for maximizing efficiency and promoting well-being.</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Multi-use refers to the design and implementation of spaces that can serve multiple functions, adapting to different needs at different times. </a:t>
            </a:r>
            <a:endParaRPr>
              <a:solidFill>
                <a:schemeClr val="dk1"/>
              </a:solidFill>
            </a:endParaRPr>
          </a:p>
          <a:p>
            <a:pPr marL="0" lvl="0" indent="0" algn="l" rtl="0">
              <a:spcBef>
                <a:spcPts val="0"/>
              </a:spcBef>
              <a:spcAft>
                <a:spcPts val="0"/>
              </a:spcAft>
              <a:buNone/>
            </a:pPr>
            <a:r>
              <a:rPr lang="en">
                <a:solidFill>
                  <a:schemeClr val="dk1"/>
                </a:solidFill>
              </a:rPr>
              <a:t>This can be achieved through flexible infrastructure, adaptable furniture, and community-driven planning which can provide a sense of normalcy and routine, contributing to the mental and emotional well-being of affected populations.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On the right is a photograph of Aga Khan Award winning Safe space for women and children in the Rohingya camp, Cox’s Bazar, BAngladesh This space have grown to comprise programmes for skill development, such as facilities to create and showcase handmade products; community-based protection (CBP) activities; psychosocial support activities; children’s play spaces; and breastfeeding areas.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Ref: https://www.futurarc.com/project/architecture-of-refuge-rohingya/</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https://www.asifsalman.com/single-post/community-spaces-in-rohingya-refugee-response-aga-khan-award-for-architecture-2022</a:t>
            </a:r>
            <a:endParaRPr>
              <a:solidFill>
                <a:schemeClr val="dk1"/>
              </a:solidFill>
            </a:endParaRPr>
          </a:p>
          <a:p>
            <a:pPr marL="0" lvl="0" indent="0" algn="l" rtl="0">
              <a:spcBef>
                <a:spcPts val="0"/>
              </a:spcBef>
              <a:spcAft>
                <a:spcPts val="0"/>
              </a:spcAft>
              <a:buClr>
                <a:schemeClr val="dk1"/>
              </a:buClr>
              <a:buSzPts val="1100"/>
              <a:buFont typeface="Arial"/>
              <a:buNone/>
            </a:pPr>
            <a:br>
              <a:rPr lang="en">
                <a:solidFill>
                  <a:schemeClr val="dk1"/>
                </a:solidFill>
              </a:rPr>
            </a:b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sz="1050">
              <a:solidFill>
                <a:srgbClr val="1E293B"/>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2e2d8b0d25f_1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2e2d8b0d25f_1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Now, that you understand the importance of cultural appropriateness let’s take a look at how it can be achievement.</a:t>
            </a:r>
            <a:br>
              <a:rPr lang="en">
                <a:solidFill>
                  <a:schemeClr val="dk1"/>
                </a:solidFill>
              </a:rPr>
            </a:b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Cultural appropriateness can achieved through co-design by actively involving community members in the design process, ensuring their cultural norms and practices are respected and integrated. </a:t>
            </a:r>
            <a:r>
              <a:rPr lang="en" sz="1200">
                <a:solidFill>
                  <a:srgbClr val="2D2D2D"/>
                </a:solidFill>
              </a:rPr>
              <a:t>Co-design emphasizes the active participation of beneficiaries throughout the design process. </a:t>
            </a:r>
            <a:br>
              <a:rPr lang="en"/>
            </a:br>
            <a:br>
              <a:rPr lang="en"/>
            </a:br>
            <a:r>
              <a:rPr lang="en"/>
              <a:t>The process of co-designing spaces can be divided into four main steps: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First is Engagement: This step involves engaging with the community to understand their needs and aspirations. This can be done through methods, such as interviews, focus groups, and workshops.</a:t>
            </a:r>
            <a:endParaRPr/>
          </a:p>
          <a:p>
            <a:pPr marL="0" lvl="0" indent="0" algn="l" rtl="0">
              <a:spcBef>
                <a:spcPts val="0"/>
              </a:spcBef>
              <a:spcAft>
                <a:spcPts val="0"/>
              </a:spcAft>
              <a:buClr>
                <a:schemeClr val="dk1"/>
              </a:buClr>
              <a:buSzPts val="1100"/>
              <a:buFont typeface="Arial"/>
              <a:buNone/>
            </a:pPr>
            <a:r>
              <a:rPr lang="en"/>
              <a:t>Second is Ideation: This involves generating ideas for the design of the space. This can be done through a variety of methods, such as brainstorming, sketching, and prototyping.</a:t>
            </a:r>
            <a:endParaRPr/>
          </a:p>
          <a:p>
            <a:pPr marL="0" lvl="0" indent="0" algn="l" rtl="0">
              <a:spcBef>
                <a:spcPts val="0"/>
              </a:spcBef>
              <a:spcAft>
                <a:spcPts val="0"/>
              </a:spcAft>
              <a:buClr>
                <a:schemeClr val="dk1"/>
              </a:buClr>
              <a:buSzPts val="1100"/>
              <a:buFont typeface="Arial"/>
              <a:buNone/>
            </a:pPr>
            <a:r>
              <a:rPr lang="en"/>
              <a:t>Third is Prototyping which involves creating a prototype of the space. This can be done through building a physical model or creating a virtual model.</a:t>
            </a:r>
            <a:endParaRPr/>
          </a:p>
          <a:p>
            <a:pPr marL="0" lvl="0" indent="0" algn="l" rtl="0">
              <a:spcBef>
                <a:spcPts val="0"/>
              </a:spcBef>
              <a:spcAft>
                <a:spcPts val="0"/>
              </a:spcAft>
              <a:buClr>
                <a:schemeClr val="dk1"/>
              </a:buClr>
              <a:buSzPts val="1100"/>
              <a:buFont typeface="Arial"/>
              <a:buNone/>
            </a:pPr>
            <a:r>
              <a:rPr lang="en"/>
              <a:t>Finally Evaluation: This step involves evaluating the prototype with the community to get feedback. This feedback can be used to improve the design of the space.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e31b8282b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2e31b8282b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Let’s start with a scenario based case- </a:t>
            </a:r>
            <a:br>
              <a:rPr lang="en"/>
            </a:br>
            <a:r>
              <a:rPr lang="en"/>
              <a:t>Imagine you won a lottery and went out of the country on a vacation with your family. You came back from the vacation and saw there has been an earthquake in the country and many houses and other facilities are demolished. Your house has also collapsed and your bank account is frozen</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2e28b914b54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2e28b914b54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Community engagement is crucial for co-designing because they ensure that the needs, preferences, and cultural practices of the community are understood and incorporated into the design, leading to more effective, accepted, and sustainable solutions.</a:t>
            </a:r>
            <a:endParaRPr/>
          </a:p>
          <a:p>
            <a:pPr marL="0" lvl="0" indent="0" algn="l" rtl="0">
              <a:spcBef>
                <a:spcPts val="0"/>
              </a:spcBef>
              <a:spcAft>
                <a:spcPts val="0"/>
              </a:spcAft>
              <a:buClr>
                <a:schemeClr val="dk1"/>
              </a:buClr>
              <a:buSzPts val="1100"/>
              <a:buFont typeface="Arial"/>
              <a:buNone/>
            </a:pPr>
            <a:br>
              <a:rPr lang="en"/>
            </a:br>
            <a:r>
              <a:rPr lang="en"/>
              <a:t>Some effective community engagement tools consist of- </a:t>
            </a:r>
            <a:endParaRPr/>
          </a:p>
          <a:p>
            <a:pPr marL="0" lvl="0" indent="0" algn="l" rtl="0">
              <a:spcBef>
                <a:spcPts val="0"/>
              </a:spcBef>
              <a:spcAft>
                <a:spcPts val="0"/>
              </a:spcAft>
              <a:buClr>
                <a:schemeClr val="dk1"/>
              </a:buClr>
              <a:buSzPts val="1100"/>
              <a:buFont typeface="Arial"/>
              <a:buNone/>
            </a:pPr>
            <a:r>
              <a:rPr lang="en"/>
              <a:t>Focus Group Discussion and Interview </a:t>
            </a:r>
            <a:endParaRPr/>
          </a:p>
          <a:p>
            <a:pPr marL="0" lvl="0" indent="0" algn="l" rtl="0">
              <a:spcBef>
                <a:spcPts val="0"/>
              </a:spcBef>
              <a:spcAft>
                <a:spcPts val="0"/>
              </a:spcAft>
              <a:buClr>
                <a:schemeClr val="dk1"/>
              </a:buClr>
              <a:buSzPts val="1100"/>
              <a:buFont typeface="Arial"/>
              <a:buNone/>
            </a:pPr>
            <a:r>
              <a:rPr lang="en"/>
              <a:t>Empathy Mapping</a:t>
            </a:r>
            <a:endParaRPr/>
          </a:p>
          <a:p>
            <a:pPr marL="0" lvl="0" indent="0" algn="l" rtl="0">
              <a:spcBef>
                <a:spcPts val="0"/>
              </a:spcBef>
              <a:spcAft>
                <a:spcPts val="0"/>
              </a:spcAft>
              <a:buClr>
                <a:schemeClr val="dk1"/>
              </a:buClr>
              <a:buSzPts val="1100"/>
              <a:buFont typeface="Arial"/>
              <a:buNone/>
            </a:pPr>
            <a:r>
              <a:rPr lang="en"/>
              <a:t>Community Mapping</a:t>
            </a:r>
            <a:endParaRPr/>
          </a:p>
          <a:p>
            <a:pPr marL="0" lvl="0" indent="0" algn="l" rtl="0">
              <a:spcBef>
                <a:spcPts val="0"/>
              </a:spcBef>
              <a:spcAft>
                <a:spcPts val="0"/>
              </a:spcAft>
              <a:buClr>
                <a:schemeClr val="dk1"/>
              </a:buClr>
              <a:buSzPts val="1100"/>
              <a:buFont typeface="Arial"/>
              <a:buNone/>
            </a:pPr>
            <a:r>
              <a:rPr lang="en"/>
              <a:t>Model Making </a:t>
            </a:r>
            <a:endParaRPr/>
          </a:p>
          <a:p>
            <a:pPr marL="0" lvl="0" indent="0" algn="l" rtl="0">
              <a:spcBef>
                <a:spcPts val="0"/>
              </a:spcBef>
              <a:spcAft>
                <a:spcPts val="0"/>
              </a:spcAft>
              <a:buClr>
                <a:schemeClr val="dk1"/>
              </a:buClr>
              <a:buSzPts val="1100"/>
              <a:buFont typeface="Arial"/>
              <a:buNone/>
            </a:pPr>
            <a:r>
              <a:rPr lang="en"/>
              <a:t>Drawing and Storytelling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Now let’s take a closer look at these tools.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br>
              <a:rPr lang="en"/>
            </a:br>
            <a:r>
              <a:rPr lang="en"/>
              <a:t>References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 [Co-designing Humanitarian Spaces: A Guide for Practitioners](https://www.humanitarianresponse.info/en/operations/co-designing-humanitarian-spaces-guide-practitioners)</a:t>
            </a:r>
            <a:endParaRPr/>
          </a:p>
          <a:p>
            <a:pPr marL="0" lvl="0" indent="0" algn="l" rtl="0">
              <a:spcBef>
                <a:spcPts val="0"/>
              </a:spcBef>
              <a:spcAft>
                <a:spcPts val="0"/>
              </a:spcAft>
              <a:buClr>
                <a:schemeClr val="dk1"/>
              </a:buClr>
              <a:buSzPts val="1100"/>
              <a:buFont typeface="Arial"/>
              <a:buNone/>
            </a:pPr>
            <a:r>
              <a:rPr lang="en"/>
              <a:t>* [The Role of Co-Design in Humanitarian Shelter Design](https://www.researchgate.net/publication/331536833_The_Role_of_Co-Design_in_Humanitarian_Shelter_Design)</a:t>
            </a:r>
            <a:endParaRPr/>
          </a:p>
          <a:p>
            <a:pPr marL="0" lvl="0" indent="0" algn="l" rtl="0">
              <a:spcBef>
                <a:spcPts val="0"/>
              </a:spcBef>
              <a:spcAft>
                <a:spcPts val="0"/>
              </a:spcAft>
              <a:buClr>
                <a:schemeClr val="dk1"/>
              </a:buClr>
              <a:buSzPts val="1100"/>
              <a:buFont typeface="Arial"/>
              <a:buNone/>
            </a:pPr>
            <a:r>
              <a:rPr lang="en"/>
              <a:t>* [Co-designing Humanitarian Spaces: A Case Study from Kenya](https://www.sheltercentre.org/sites/default/files/resources/Co-designing%20Humanitarian%20Spaces%20A%20Case%20Study%20from%20Kenya.pdf)</a:t>
            </a:r>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2e2d8b0d25f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2e2d8b0d25f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Focus Group Discussion and Interview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r>
              <a:rPr lang="en"/>
              <a:t>Focus Group Discussions are where Small groups of displaced community members or refugees gather to discuss specific issues related to their living conditions, safety, and cultural needs. Facilitators guide the conversation to gather diverse perspectives. For example the facilitator is having a conversation about play to understand its need in the community.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Similarly, Interviews are One-on-one conversations with community members to explore individual experiences, needs, and preferences in-depth, particularly focusing on the impact of displacement and cultural considerations.</a:t>
            </a:r>
            <a:endParaRPr/>
          </a:p>
          <a:p>
            <a:pPr marL="0" lvl="0" indent="0" algn="l" rtl="0">
              <a:spcBef>
                <a:spcPts val="0"/>
              </a:spcBef>
              <a:spcAft>
                <a:spcPts val="0"/>
              </a:spcAft>
              <a:buNone/>
            </a:pPr>
            <a:endParaRPr/>
          </a:p>
          <a:p>
            <a:pPr marL="0" lvl="0" indent="0" algn="l" rtl="0">
              <a:spcBef>
                <a:spcPts val="0"/>
              </a:spcBef>
              <a:spcAft>
                <a:spcPts val="0"/>
              </a:spcAft>
              <a:buNone/>
            </a:pPr>
            <a:r>
              <a:rPr lang="en"/>
              <a:t>These methods are usually done to- </a:t>
            </a:r>
            <a:br>
              <a:rPr lang="en"/>
            </a:br>
            <a:r>
              <a:rPr lang="en"/>
              <a:t>To gather detailed insights from those directly affected by the crisis and To understand specific needs and cultural norms to inform the design of shelters, communal spaces, and services.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2e2d8b0d25f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2e2d8b0d25f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Next is Empathy Mapping.</a:t>
            </a:r>
            <a:br>
              <a:rPr lang="en"/>
            </a:br>
            <a:r>
              <a:rPr lang="en"/>
              <a:t>Empathy Mapping is a visual tool that helps designers understand and empathize with the daily experiences, challenges, and emotions of displaced individuals. It involves mapping out what community members say, think, feel, and do in their current environment.</a:t>
            </a:r>
            <a:br>
              <a:rPr lang="en"/>
            </a:br>
            <a:br>
              <a:rPr lang="en"/>
            </a:br>
            <a:r>
              <a:rPr lang="en"/>
              <a:t>Empathy mapping can be used to build a deep understanding of the psychological and emotional impact of displacement.</a:t>
            </a:r>
            <a:endParaRPr/>
          </a:p>
          <a:p>
            <a:pPr marL="0" lvl="0" indent="0" algn="l" rtl="0">
              <a:spcBef>
                <a:spcPts val="0"/>
              </a:spcBef>
              <a:spcAft>
                <a:spcPts val="0"/>
              </a:spcAft>
              <a:buClr>
                <a:schemeClr val="dk1"/>
              </a:buClr>
              <a:buSzPts val="1100"/>
              <a:buFont typeface="Arial"/>
              <a:buNone/>
            </a:pPr>
            <a:r>
              <a:rPr lang="en"/>
              <a:t>And to ensure that the design process meets the real needs, as opposed to perceived needs, of the user thus  addresses not only physical needs but also emotional and psychological well-being.</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file:///C:/Users/BRAC%20IED/Downloads/DEFSA2015_Conference_Proceedings1.pdf</a:t>
            </a:r>
            <a:endParaRPr/>
          </a:p>
          <a:p>
            <a:pPr marL="0" lvl="0" indent="0" algn="l" rtl="0">
              <a:spcBef>
                <a:spcPts val="0"/>
              </a:spcBef>
              <a:spcAft>
                <a:spcPts val="0"/>
              </a:spcAft>
              <a:buNone/>
            </a:pPr>
            <a:r>
              <a:rPr lang="en"/>
              <a:t>https://www.researchgate.net/figure/Double-Diamond-adapted-with-focus-on-empathy-development_fig3_307932419</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2e746ae29e5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2e746ae29e5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Community Mapping is a participatory activity where displaced community members create a visual map of their current living environment. This includes identifying critical resources, areas of safety, social spaces, and locations of concern or cultural significance.</a:t>
            </a:r>
            <a:endParaRPr/>
          </a:p>
          <a:p>
            <a:pPr marL="0" lvl="0" indent="0" algn="l" rtl="0">
              <a:spcBef>
                <a:spcPts val="0"/>
              </a:spcBef>
              <a:spcAft>
                <a:spcPts val="0"/>
              </a:spcAft>
              <a:buNone/>
            </a:pPr>
            <a:endParaRPr/>
          </a:p>
          <a:p>
            <a:pPr marL="0" lvl="0" indent="0" algn="l" rtl="0">
              <a:spcBef>
                <a:spcPts val="0"/>
              </a:spcBef>
              <a:spcAft>
                <a:spcPts val="0"/>
              </a:spcAft>
              <a:buNone/>
            </a:pPr>
            <a:r>
              <a:rPr lang="en"/>
              <a:t>Some key factors that can be mapped are Existing Physical Elements , Problems, Opportunity potential, Existing Social Groups</a:t>
            </a:r>
            <a:endParaRPr/>
          </a:p>
          <a:p>
            <a:pPr marL="0" lvl="0" indent="0" algn="l" rtl="0">
              <a:spcBef>
                <a:spcPts val="0"/>
              </a:spcBef>
              <a:spcAft>
                <a:spcPts val="0"/>
              </a:spcAft>
              <a:buNone/>
            </a:pPr>
            <a:endParaRPr/>
          </a:p>
          <a:p>
            <a:pPr marL="0" lvl="0" indent="0" algn="l" rtl="0">
              <a:spcBef>
                <a:spcPts val="0"/>
              </a:spcBef>
              <a:spcAft>
                <a:spcPts val="0"/>
              </a:spcAft>
              <a:buNone/>
            </a:pPr>
            <a:r>
              <a:rPr lang="en"/>
              <a:t>By mapping these it is possible To identify essential resources and areas that need improvement and To utilize local knowledge for better planning and design of shelters and communal spaces that are safe, accessible, and culturally appropriate.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2e2d8b0d25f_1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2e2d8b0d25f_1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Model Making is a hands-on activity where community members, including children, construct physical models of their ideal shelters or communal spaces using available materials. This encourages creativity and practical problem-solving.</a:t>
            </a:r>
            <a:endParaRPr/>
          </a:p>
          <a:p>
            <a:pPr marL="0" lvl="0" indent="0" algn="l" rtl="0">
              <a:spcBef>
                <a:spcPts val="0"/>
              </a:spcBef>
              <a:spcAft>
                <a:spcPts val="0"/>
              </a:spcAft>
              <a:buNone/>
            </a:pPr>
            <a:endParaRPr/>
          </a:p>
          <a:p>
            <a:pPr marL="0" lvl="0" indent="0" algn="l" rtl="0">
              <a:spcBef>
                <a:spcPts val="0"/>
              </a:spcBef>
              <a:spcAft>
                <a:spcPts val="0"/>
              </a:spcAft>
              <a:buNone/>
            </a:pPr>
            <a:r>
              <a:rPr lang="en"/>
              <a:t>Hence model making can be used to visualize ideas and concepts in a tangible form, making it easier for community members to communicate their needs and preferences. And also to facilitate innovative thinking and collaborative problem-solving for better-designed humanitarian spaces.</a:t>
            </a:r>
            <a:endParaRPr/>
          </a:p>
          <a:p>
            <a:pPr marL="0" lvl="0" indent="0" algn="l" rtl="0">
              <a:spcBef>
                <a:spcPts val="0"/>
              </a:spcBef>
              <a:spcAft>
                <a:spcPts val="0"/>
              </a:spcAft>
              <a:buNone/>
            </a:pPr>
            <a:endParaRPr/>
          </a:p>
          <a:p>
            <a:pPr marL="0" lvl="0" indent="0" algn="l" rtl="0">
              <a:spcBef>
                <a:spcPts val="0"/>
              </a:spcBef>
              <a:spcAft>
                <a:spcPts val="0"/>
              </a:spcAft>
              <a:buNone/>
            </a:pPr>
            <a:r>
              <a:rPr lang="en"/>
              <a:t>As you can see in the photo that in a workshop with Rohingya Fathers in the Rohingya Refugee Camp, in Cox’s Bazaar, Bangladesh, fathers and children together made a model of the house they used it to describe their house, its surround- giving a glimpse of their lifestyles. </a:t>
            </a:r>
            <a:endParaRPr/>
          </a:p>
          <a:p>
            <a:pPr marL="0" lvl="0" indent="0" algn="l" rtl="0">
              <a:spcBef>
                <a:spcPts val="0"/>
              </a:spcBef>
              <a:spcAft>
                <a:spcPts val="0"/>
              </a:spcAft>
              <a:buNone/>
            </a:pPr>
            <a:endParaRPr/>
          </a:p>
          <a:p>
            <a:pPr marL="0" lvl="0" indent="0" algn="l" rtl="0">
              <a:spcBef>
                <a:spcPts val="0"/>
              </a:spcBef>
              <a:spcAft>
                <a:spcPts val="0"/>
              </a:spcAft>
              <a:buNone/>
            </a:pPr>
            <a:r>
              <a:rPr lang="en"/>
              <a:t>One of the fathers described their model as he said, “</a:t>
            </a:r>
            <a:r>
              <a:rPr lang="en" sz="1000">
                <a:solidFill>
                  <a:schemeClr val="dk1"/>
                </a:solidFill>
              </a:rPr>
              <a:t>I had a large area back in Burma. It was surrounded by lemon, mango, blackberry and coconut trees. I grew them myself. In the evening, I enjoyed sitting and chatting  with friends and family. There was a wooden staircase connected to the living room upstairs The kitchen was downstairs. Kids room was right beside the living room. We lived in the corner room. There’s was a prayer room where my daughters used to pray.  I used to take rest on the balcony which was uplifted from the ground.</a:t>
            </a:r>
            <a:r>
              <a:rPr lang="en"/>
              <a:t>”</a:t>
            </a:r>
            <a:endParaRPr/>
          </a:p>
          <a:p>
            <a:pPr marL="0" lvl="0" indent="0" algn="l" rtl="0">
              <a:spcBef>
                <a:spcPts val="0"/>
              </a:spcBef>
              <a:spcAft>
                <a:spcPts val="0"/>
              </a:spcAft>
              <a:buClr>
                <a:schemeClr val="dk1"/>
              </a:buClr>
              <a:buSzPts val="1100"/>
              <a:buFont typeface="Arial"/>
              <a:buNone/>
            </a:pPr>
            <a:r>
              <a:rPr lang="en"/>
              <a:t>From this description and model a visualization of a typical Rohingya family’s housing preferences were derived. </a:t>
            </a:r>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2e2d8b0d25f_1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2e2d8b0d25f_1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drawing and storytelling session, community members, specially children, use drawings to express their needs, fears, and hopes regarding their living conditions and the design of their environment. Often during drawing and later in presentations sharings about personal stories and experiences related to displacement, daily life in the camp, and interactions with humanitarian services take place. </a:t>
            </a:r>
            <a:endParaRPr/>
          </a:p>
          <a:p>
            <a:pPr marL="0" lvl="0" indent="0" algn="l" rtl="0">
              <a:spcBef>
                <a:spcPts val="0"/>
              </a:spcBef>
              <a:spcAft>
                <a:spcPts val="0"/>
              </a:spcAft>
              <a:buNone/>
            </a:pPr>
            <a:endParaRPr/>
          </a:p>
          <a:p>
            <a:pPr marL="0" lvl="0" indent="0" algn="l" rtl="0">
              <a:spcBef>
                <a:spcPts val="0"/>
              </a:spcBef>
              <a:spcAft>
                <a:spcPts val="0"/>
              </a:spcAft>
              <a:buNone/>
            </a:pPr>
            <a:r>
              <a:rPr lang="en"/>
              <a:t>Through these sessions, separately with mothers, fathers and specially children it is possible to capture a wide range of ideas and perspectives in a creative and accessible way, particularly from those who may be less comfortable with verbal communication. Additionally these could also uncover underlying values, traditions, and personal experiences that should be considered in the design to create spaces that feel safe and familiar.</a:t>
            </a:r>
            <a:endParaRPr/>
          </a:p>
          <a:p>
            <a:pPr marL="0" lvl="0" indent="0" algn="l" rtl="0">
              <a:spcBef>
                <a:spcPts val="0"/>
              </a:spcBef>
              <a:spcAft>
                <a:spcPts val="0"/>
              </a:spcAft>
              <a:buNone/>
            </a:pPr>
            <a:endParaRPr/>
          </a:p>
          <a:p>
            <a:pPr marL="0" lvl="0" indent="0" algn="l" rtl="0">
              <a:spcBef>
                <a:spcPts val="0"/>
              </a:spcBef>
              <a:spcAft>
                <a:spcPts val="0"/>
              </a:spcAft>
              <a:buNone/>
            </a:pPr>
            <a:r>
              <a:rPr lang="en"/>
              <a:t>Such a drawing and storytelling session was conducted in the Rohingya can where a child drew a two-storied house and described, “I had a two storied house in Burma. The pillars on the side were made of bricks. It was surrounded with wooden fences, and the roof was made with straw. The stairs were made by wooden plank. Most of the houses were made with bamboo in Burma. We were not allowed to make permanent structures in there even though we could afford to build one because of fear. </a:t>
            </a:r>
            <a:endParaRPr/>
          </a:p>
          <a:p>
            <a:pPr marL="0" lvl="0" indent="0" algn="l" rtl="0">
              <a:spcBef>
                <a:spcPts val="0"/>
              </a:spcBef>
              <a:spcAft>
                <a:spcPts val="0"/>
              </a:spcAft>
              <a:buNone/>
            </a:pPr>
            <a:endParaRPr/>
          </a:p>
          <a:p>
            <a:pPr marL="0" lvl="0" indent="0" algn="l" rtl="0">
              <a:spcBef>
                <a:spcPts val="0"/>
              </a:spcBef>
              <a:spcAft>
                <a:spcPts val="0"/>
              </a:spcAft>
              <a:buNone/>
            </a:pPr>
            <a:r>
              <a:rPr lang="en"/>
              <a:t>For decorating the house, we used coffee sachets and triangular shaped color tracing paper. We had to be questioned if we decorate our house too beautifully. This model house is like a temporary house, but we could’ve build stronger houses using tree logs. A house could be easily stable if it stands on wooden logs. I used white wooden logs for supporting column for my house.””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2e77d276b58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2e77d276b58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The theory of place attachment highlights the emotional bonds people form with their physical environment, which are crucial for their well-being and sense of identity.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The Community engagement methods discussed are vital in humanitarian settings as they connect these emotional bonds to the design process.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By using these methods, you can harness nostalgia—the longing for cultural heritage and familiar experiences—by incorporating community members' memories and cultural practices into the spaces.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This involvement not only ensures that the spaces are culturally appropriate but also fosters a strong sense of ownership and pride. When communities actively participate in designing their environments, these spaces become meaningful and respected, enhancing their sustainability and the community's resilience.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Participatory Mapping:Ref: </a:t>
            </a:r>
            <a:endParaRPr/>
          </a:p>
          <a:p>
            <a:pPr marL="0" lvl="0" indent="0" algn="l" rtl="0">
              <a:spcBef>
                <a:spcPts val="0"/>
              </a:spcBef>
              <a:spcAft>
                <a:spcPts val="0"/>
              </a:spcAft>
              <a:buClr>
                <a:schemeClr val="dk1"/>
              </a:buClr>
              <a:buSzPts val="1100"/>
              <a:buFont typeface="Arial"/>
              <a:buNone/>
            </a:pPr>
            <a:r>
              <a:rPr lang="en"/>
              <a:t>Brown, B., &amp; Altman, I. (2004). *Place attachment.* New York: Springer.</a:t>
            </a:r>
            <a:endParaRPr/>
          </a:p>
          <a:p>
            <a:pPr marL="0" lvl="0" indent="0" algn="l" rtl="0">
              <a:spcBef>
                <a:spcPts val="0"/>
              </a:spcBef>
              <a:spcAft>
                <a:spcPts val="0"/>
              </a:spcAft>
              <a:buClr>
                <a:schemeClr val="dk1"/>
              </a:buClr>
              <a:buSzPts val="1100"/>
              <a:buFont typeface="Arial"/>
              <a:buNone/>
            </a:pPr>
            <a:r>
              <a:rPr lang="en"/>
              <a:t>Bell, P. A. (2009). Place attachment and displacement: A study of the forced relocation of indigenous peoples. *Journal of Environmental Psychology,* *29*(2), 115-124.</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2de12559624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2de12559624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Some key factors to understand Cultural Nuances in Humanitarian Settings are-</a:t>
            </a:r>
            <a:endParaRPr/>
          </a:p>
          <a:p>
            <a:pPr marL="0" lvl="0" indent="0" algn="l" rtl="0">
              <a:spcBef>
                <a:spcPts val="0"/>
              </a:spcBef>
              <a:spcAft>
                <a:spcPts val="0"/>
              </a:spcAft>
              <a:buClr>
                <a:schemeClr val="dk1"/>
              </a:buClr>
              <a:buSzPts val="1100"/>
              <a:buFont typeface="Arial"/>
              <a:buNone/>
            </a:pPr>
            <a:r>
              <a:rPr lang="en"/>
              <a:t>One, Privacy and Gender Considerations: </a:t>
            </a:r>
            <a:endParaRPr/>
          </a:p>
          <a:p>
            <a:pPr marL="0" lvl="0" indent="0" algn="l" rtl="0">
              <a:spcBef>
                <a:spcPts val="0"/>
              </a:spcBef>
              <a:spcAft>
                <a:spcPts val="0"/>
              </a:spcAft>
              <a:buClr>
                <a:schemeClr val="dk1"/>
              </a:buClr>
              <a:buSzPts val="1100"/>
              <a:buFont typeface="Arial"/>
              <a:buNone/>
            </a:pPr>
            <a:r>
              <a:rPr lang="en"/>
              <a:t>Cultures have varying norms regarding privacy, interaction between genders, and family structures. Ignoring these can lead to discomfort and safety concerns.</a:t>
            </a:r>
            <a:endParaRPr/>
          </a:p>
          <a:p>
            <a:pPr marL="0" lvl="0" indent="0" algn="l" rtl="0">
              <a:spcBef>
                <a:spcPts val="0"/>
              </a:spcBef>
              <a:spcAft>
                <a:spcPts val="0"/>
              </a:spcAft>
              <a:buClr>
                <a:schemeClr val="dk1"/>
              </a:buClr>
              <a:buSzPts val="1100"/>
              <a:buFont typeface="Arial"/>
              <a:buNone/>
            </a:pPr>
            <a:r>
              <a:rPr lang="en"/>
              <a:t>Two, Religious and Spiritual Practices: </a:t>
            </a:r>
            <a:endParaRPr/>
          </a:p>
          <a:p>
            <a:pPr marL="0" lvl="0" indent="0" algn="l" rtl="0">
              <a:spcBef>
                <a:spcPts val="0"/>
              </a:spcBef>
              <a:spcAft>
                <a:spcPts val="0"/>
              </a:spcAft>
              <a:buClr>
                <a:schemeClr val="dk1"/>
              </a:buClr>
              <a:buSzPts val="1100"/>
              <a:buFont typeface="Arial"/>
              <a:buNone/>
            </a:pPr>
            <a:r>
              <a:rPr lang="en"/>
              <a:t>Spaces for prayer, meditation, or other religious activities are crucial for maintaining mental and spiritual well-being in times of crisis.</a:t>
            </a:r>
            <a:endParaRPr/>
          </a:p>
          <a:p>
            <a:pPr marL="0" lvl="0" indent="0" algn="l" rtl="0">
              <a:spcBef>
                <a:spcPts val="0"/>
              </a:spcBef>
              <a:spcAft>
                <a:spcPts val="0"/>
              </a:spcAft>
              <a:buClr>
                <a:schemeClr val="dk1"/>
              </a:buClr>
              <a:buSzPts val="1100"/>
              <a:buFont typeface="Arial"/>
              <a:buNone/>
            </a:pPr>
            <a:r>
              <a:rPr lang="en"/>
              <a:t>Three, Social Structures and Community Dynamics: </a:t>
            </a:r>
            <a:endParaRPr/>
          </a:p>
          <a:p>
            <a:pPr marL="0" lvl="0" indent="0" algn="l" rtl="0">
              <a:spcBef>
                <a:spcPts val="0"/>
              </a:spcBef>
              <a:spcAft>
                <a:spcPts val="0"/>
              </a:spcAft>
              <a:buNone/>
            </a:pPr>
            <a:r>
              <a:rPr lang="en"/>
              <a:t>Understanding existing social hierarchies and community organization is key to designing spaces that facilitate social interaction and support </a:t>
            </a:r>
            <a:endParaRPr/>
          </a:p>
          <a:p>
            <a:pPr marL="0" lvl="0" indent="0" algn="l" rtl="0">
              <a:spcBef>
                <a:spcPts val="0"/>
              </a:spcBef>
              <a:spcAft>
                <a:spcPts val="0"/>
              </a:spcAft>
              <a:buClr>
                <a:schemeClr val="dk1"/>
              </a:buClr>
              <a:buSzPts val="1100"/>
              <a:buFont typeface="Arial"/>
              <a:buNone/>
            </a:pPr>
            <a:r>
              <a:rPr lang="en"/>
              <a:t>Four, Traditional Building Practices and Materials:</a:t>
            </a:r>
            <a:endParaRPr/>
          </a:p>
          <a:p>
            <a:pPr marL="0" lvl="0" indent="0" algn="l" rtl="0">
              <a:spcBef>
                <a:spcPts val="0"/>
              </a:spcBef>
              <a:spcAft>
                <a:spcPts val="0"/>
              </a:spcAft>
              <a:buClr>
                <a:schemeClr val="dk1"/>
              </a:buClr>
              <a:buSzPts val="1100"/>
              <a:buFont typeface="Arial"/>
              <a:buNone/>
            </a:pPr>
            <a:r>
              <a:rPr lang="en"/>
              <a:t>Incorporating local building techniques and materials can offer several benefits, including sustainability, cost-effectiveness, and cultural familiarity.</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Ignoring the cultural nuances of affected communities can lead to spaces that are not only underutilized but can even heighten existing vulnerabilities. Let’s see an example-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br>
              <a:rPr lang="en"/>
            </a:br>
            <a:endParaRPr/>
          </a:p>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2de12559624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2de12559624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the early days of the Dadaab Refugee Camp in Kenya, which primarily hosts Somali refugees, there were insufficient spaces dedicated to religious and spiritual activities. This oversight affected the mental and spiritual well-being of the refugees, who were unable to practice their religion freely and regularly, leading to increased stress and a sense of cultural loss.</a:t>
            </a:r>
            <a:br>
              <a:rPr lang="en"/>
            </a:br>
            <a:br>
              <a:rPr lang="en"/>
            </a:br>
            <a:r>
              <a:rPr lang="en">
                <a:solidFill>
                  <a:schemeClr val="dk1"/>
                </a:solidFill>
              </a:rPr>
              <a:t>To remedy this, the camp management established mosques and designated prayer areas within the camp. These spaces allowed refugees to continue their religious practices, providing a sense of normalcy and community cohesion. The inclusion of these facilities was crucial for maintaining the refugees' spiritual well-being and overall morale </a:t>
            </a:r>
            <a:br>
              <a:rPr lang="en">
                <a:solidFill>
                  <a:schemeClr val="dk1"/>
                </a:solidFill>
              </a:rPr>
            </a:br>
            <a:br>
              <a:rPr lang="en">
                <a:solidFill>
                  <a:schemeClr val="dk1"/>
                </a:solidFill>
              </a:rPr>
            </a:br>
            <a:br>
              <a:rPr lang="en"/>
            </a:br>
            <a:br>
              <a:rPr lang="en"/>
            </a:b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2de12559624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2de12559624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Most importantly you need to be MINDFUL AND DEEPLY ENQUIRE every event or incident that occur to fully understand the context of Humanitarian setting.</a:t>
            </a:r>
            <a:endParaRPr dirty="0">
              <a:solidFill>
                <a:schemeClr val="dk1"/>
              </a:solidFill>
            </a:endParaRPr>
          </a:p>
          <a:p>
            <a:pPr marL="0" lvl="0" indent="0" algn="l" rtl="0">
              <a:spcBef>
                <a:spcPts val="0"/>
              </a:spcBef>
              <a:spcAft>
                <a:spcPts val="0"/>
              </a:spcAft>
              <a:buClr>
                <a:schemeClr val="dk1"/>
              </a:buClr>
              <a:buSzPts val="1100"/>
              <a:buFont typeface="Arial"/>
              <a:buNone/>
            </a:pPr>
            <a:br>
              <a:rPr lang="en" dirty="0"/>
            </a:br>
            <a:r>
              <a:rPr lang="en" dirty="0"/>
              <a:t>Let’s look at the Rohingya Refugee Camp, there the initial lack of consideration for privacy and gender norms led to significant discomfort and safety concerns among Rohingya refugees, particularly women.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dirty="0"/>
              <a:t>The camp's design did not adequately separate facilities for men and women. Furthermore, lights were installed to make it feel safe for everyone.</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dirty="0"/>
              <a:t>However, women ended up breaking the lights and go to the washroom in dark.</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r>
              <a:rPr lang="en" dirty="0"/>
              <a:t>This was because the women felt safer without the lights, they thought without the lights they would not to be seen or identified going to the toilets at night so they would avoid harassments.</a:t>
            </a:r>
            <a:br>
              <a:rPr lang="en" dirty="0"/>
            </a:br>
            <a:br>
              <a:rPr lang="en" dirty="0"/>
            </a:br>
            <a:r>
              <a:rPr lang="en" dirty="0"/>
              <a:t>Thus, In the Rohingya Refugee Camp, the initial oversight of these aspects resulted in significant discomfort and safety issues, particularly for women. The failure to separate facilities and the inappropriate use of lighting underscored the importance of designing spaces that respect and accommodate gender-specific privacy preferences to ensure safety, dignity, and cultural relevance.</a:t>
            </a:r>
            <a:br>
              <a:rPr lang="en" dirty="0"/>
            </a:br>
            <a:br>
              <a:rPr lang="en" dirty="0"/>
            </a:br>
            <a:r>
              <a:rPr lang="en" dirty="0"/>
              <a:t>https://thereader.mitpress.mit.edu/at-the-azraq-refugee-camp-restoring-humanity-through-art-and-design/</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e31b8282b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e31b8282b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In such a situation, which of the following will you choose immediately? </a:t>
            </a:r>
            <a:endParaRPr/>
          </a:p>
          <a:p>
            <a:pPr marL="457200" lvl="0" indent="-298450" algn="l" rtl="0">
              <a:spcBef>
                <a:spcPts val="0"/>
              </a:spcBef>
              <a:spcAft>
                <a:spcPts val="0"/>
              </a:spcAft>
              <a:buSzPts val="1100"/>
              <a:buAutoNum type="alphaUcPeriod"/>
            </a:pPr>
            <a:r>
              <a:rPr lang="en"/>
              <a:t>You get a basic shelter,  immediately that you are not familiar with or is not to your liking. </a:t>
            </a:r>
            <a:endParaRPr/>
          </a:p>
          <a:p>
            <a:pPr marL="457200" lvl="0" indent="-298450" algn="l" rtl="0">
              <a:spcBef>
                <a:spcPts val="0"/>
              </a:spcBef>
              <a:spcAft>
                <a:spcPts val="0"/>
              </a:spcAft>
              <a:buSzPts val="1100"/>
              <a:buAutoNum type="alphaUcPeriod"/>
            </a:pPr>
            <a:r>
              <a:rPr lang="en"/>
              <a:t>You do not get a shelter immediately, but external assistance would come and create a house according to your preferences and needs. It would take a long time and you wouldn’t have any immediate shelter to stay in.</a:t>
            </a:r>
            <a:endParaRPr/>
          </a:p>
          <a:p>
            <a:pPr marL="457200" lvl="0" indent="-298450" algn="l" rtl="0">
              <a:spcBef>
                <a:spcPts val="0"/>
              </a:spcBef>
              <a:spcAft>
                <a:spcPts val="0"/>
              </a:spcAft>
              <a:buSzPts val="1100"/>
              <a:buAutoNum type="alphaUcPeriod"/>
            </a:pPr>
            <a:r>
              <a:rPr lang="en"/>
              <a:t>You get a temporary shelter immediately, and in time as you settle down, external assistance helps you rebuild your own house as per your preferences.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2e77d276b58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2e77d276b58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There are numerous benefits of Culturally Appropriate Design </a:t>
            </a:r>
            <a:endParaRPr/>
          </a:p>
          <a:p>
            <a:pPr marL="0" lvl="0" indent="0" algn="l" rtl="0">
              <a:spcBef>
                <a:spcPts val="0"/>
              </a:spcBef>
              <a:spcAft>
                <a:spcPts val="0"/>
              </a:spcAft>
              <a:buClr>
                <a:schemeClr val="dk1"/>
              </a:buClr>
              <a:buSzPts val="1100"/>
              <a:buFont typeface="Arial"/>
              <a:buNone/>
            </a:pPr>
            <a:r>
              <a:rPr lang="en"/>
              <a:t>One, Increased Utilization:</a:t>
            </a:r>
            <a:endParaRPr/>
          </a:p>
          <a:p>
            <a:pPr marL="0" lvl="0" indent="0" algn="l" rtl="0">
              <a:spcBef>
                <a:spcPts val="0"/>
              </a:spcBef>
              <a:spcAft>
                <a:spcPts val="0"/>
              </a:spcAft>
              <a:buClr>
                <a:schemeClr val="dk1"/>
              </a:buClr>
              <a:buSzPts val="1100"/>
              <a:buFont typeface="Arial"/>
              <a:buNone/>
            </a:pPr>
            <a:r>
              <a:rPr lang="en"/>
              <a:t>When spaces are designed with cultural needs in mind, they are more likely to be used and accepted by the community. This leads to better utilization of resources and improved program effectiveness.</a:t>
            </a:r>
            <a:endParaRPr/>
          </a:p>
          <a:p>
            <a:pPr marL="0" lvl="0" indent="0" algn="l" rtl="0">
              <a:spcBef>
                <a:spcPts val="0"/>
              </a:spcBef>
              <a:spcAft>
                <a:spcPts val="0"/>
              </a:spcAft>
              <a:buClr>
                <a:schemeClr val="dk1"/>
              </a:buClr>
              <a:buSzPts val="1100"/>
              <a:buFont typeface="Arial"/>
              <a:buNone/>
            </a:pPr>
            <a:r>
              <a:rPr lang="en"/>
              <a:t>Two, Enhanced Safety and Security: </a:t>
            </a:r>
            <a:endParaRPr/>
          </a:p>
          <a:p>
            <a:pPr marL="0" lvl="0" indent="0" algn="l" rtl="0">
              <a:spcBef>
                <a:spcPts val="0"/>
              </a:spcBef>
              <a:spcAft>
                <a:spcPts val="0"/>
              </a:spcAft>
              <a:buClr>
                <a:schemeClr val="dk1"/>
              </a:buClr>
              <a:buSzPts val="1100"/>
              <a:buFont typeface="Arial"/>
              <a:buNone/>
            </a:pPr>
            <a:r>
              <a:rPr lang="en"/>
              <a:t>Addressing cultural sensitivities regarding gender, privacy, and social structures can reduce the risk of conflict and violence, creating a safer environment for everyone.</a:t>
            </a:r>
            <a:endParaRPr/>
          </a:p>
          <a:p>
            <a:pPr marL="0" lvl="0" indent="0" algn="l" rtl="0">
              <a:spcBef>
                <a:spcPts val="0"/>
              </a:spcBef>
              <a:spcAft>
                <a:spcPts val="0"/>
              </a:spcAft>
              <a:buClr>
                <a:schemeClr val="dk1"/>
              </a:buClr>
              <a:buSzPts val="1100"/>
              <a:buFont typeface="Arial"/>
              <a:buNone/>
            </a:pPr>
            <a:r>
              <a:rPr lang="en"/>
              <a:t>Three, Improved Mental Health and Well-being: </a:t>
            </a:r>
            <a:endParaRPr/>
          </a:p>
          <a:p>
            <a:pPr marL="0" lvl="0" indent="0" algn="l" rtl="0">
              <a:spcBef>
                <a:spcPts val="0"/>
              </a:spcBef>
              <a:spcAft>
                <a:spcPts val="0"/>
              </a:spcAft>
              <a:buClr>
                <a:schemeClr val="dk1"/>
              </a:buClr>
              <a:buSzPts val="1100"/>
              <a:buFont typeface="Arial"/>
              <a:buNone/>
            </a:pPr>
            <a:r>
              <a:rPr lang="en"/>
              <a:t>Spaces that cater to cultural and spiritual needs can provide comfort and a sense of normalcy, contributing to improved mental health and resilience in the face of adversity.</a:t>
            </a:r>
            <a:endParaRPr/>
          </a:p>
          <a:p>
            <a:pPr marL="0" lvl="0" indent="0" algn="l" rtl="0">
              <a:spcBef>
                <a:spcPts val="0"/>
              </a:spcBef>
              <a:spcAft>
                <a:spcPts val="0"/>
              </a:spcAft>
              <a:buClr>
                <a:schemeClr val="dk1"/>
              </a:buClr>
              <a:buSzPts val="1100"/>
              <a:buFont typeface="Arial"/>
              <a:buNone/>
            </a:pPr>
            <a:r>
              <a:rPr lang="en"/>
              <a:t>Four,  Community Ownership:</a:t>
            </a:r>
            <a:endParaRPr/>
          </a:p>
          <a:p>
            <a:pPr marL="0" lvl="0" indent="0" algn="l" rtl="0">
              <a:spcBef>
                <a:spcPts val="0"/>
              </a:spcBef>
              <a:spcAft>
                <a:spcPts val="0"/>
              </a:spcAft>
              <a:buClr>
                <a:schemeClr val="dk1"/>
              </a:buClr>
              <a:buSzPts val="1100"/>
              <a:buFont typeface="Arial"/>
              <a:buNone/>
            </a:pPr>
            <a:r>
              <a:rPr lang="en"/>
              <a:t>Involving communities in the design process and utilizing local resources fosters a sense of ownership, leading to greater project sustainability and long-term success.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271accc1abf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271accc1abf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Time for a Situation-based TASK for you.</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Suppose, In your neighbourhood, one of the big old buildings has been demolished and now a new school for the children will be built here. A group of architects from outside your community came in to design the school. The architects came to consult with you.</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Choose from below what combination of community engagement methods would you suggest to the architects coming to work in your community and why?</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2e2d8b0d25f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2e2d8b0d25f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00">
                <a:solidFill>
                  <a:schemeClr val="dk1"/>
                </a:solidFill>
              </a:rPr>
              <a:t>When it comes to space design in humanitarian settings, specific principles emerge from internationally recognized organizations and governing bodies. These principles focus on creating safe, functional, and dignified living environments for displaced populations. Here are key principles with references and specific examples:</a:t>
            </a:r>
            <a:endParaRPr sz="1000">
              <a:solidFill>
                <a:schemeClr val="dk1"/>
              </a:solidFill>
            </a:endParaRPr>
          </a:p>
          <a:p>
            <a:pPr marL="0" lvl="0" indent="0" algn="l" rtl="0">
              <a:spcBef>
                <a:spcPts val="0"/>
              </a:spcBef>
              <a:spcAft>
                <a:spcPts val="0"/>
              </a:spcAft>
              <a:buClr>
                <a:schemeClr val="dk1"/>
              </a:buClr>
              <a:buSzPts val="1100"/>
              <a:buFont typeface="Arial"/>
              <a:buNone/>
            </a:pPr>
            <a:endParaRPr sz="1000">
              <a:solidFill>
                <a:schemeClr val="dk1"/>
              </a:solidFill>
            </a:endParaRPr>
          </a:p>
          <a:p>
            <a:pPr marL="0" lvl="0" indent="0" algn="l" rtl="0">
              <a:spcBef>
                <a:spcPts val="0"/>
              </a:spcBef>
              <a:spcAft>
                <a:spcPts val="0"/>
              </a:spcAft>
              <a:buClr>
                <a:schemeClr val="dk1"/>
              </a:buClr>
              <a:buSzPts val="1100"/>
              <a:buFont typeface="Arial"/>
              <a:buNone/>
            </a:pPr>
            <a:r>
              <a:rPr lang="en" sz="1000">
                <a:solidFill>
                  <a:schemeClr val="dk1"/>
                </a:solidFill>
              </a:rPr>
              <a:t>1. Participation and Community Engagement:</a:t>
            </a:r>
            <a:endParaRPr sz="1000">
              <a:solidFill>
                <a:schemeClr val="dk1"/>
              </a:solidFill>
            </a:endParaRPr>
          </a:p>
          <a:p>
            <a:pPr marL="0" lvl="0" indent="0" algn="l" rtl="0">
              <a:spcBef>
                <a:spcPts val="0"/>
              </a:spcBef>
              <a:spcAft>
                <a:spcPts val="0"/>
              </a:spcAft>
              <a:buClr>
                <a:schemeClr val="dk1"/>
              </a:buClr>
              <a:buSzPts val="1100"/>
              <a:buFont typeface="Arial"/>
              <a:buNone/>
            </a:pPr>
            <a:r>
              <a:rPr lang="en" sz="1000">
                <a:solidFill>
                  <a:schemeClr val="dk1"/>
                </a:solidFill>
              </a:rPr>
              <a:t>   - Principle: Engage affected communities in the design and planning process to ensure their needs and preferences are considered.</a:t>
            </a:r>
            <a:endParaRPr sz="1000">
              <a:solidFill>
                <a:schemeClr val="dk1"/>
              </a:solidFill>
            </a:endParaRPr>
          </a:p>
          <a:p>
            <a:pPr marL="0" lvl="0" indent="0" algn="l" rtl="0">
              <a:spcBef>
                <a:spcPts val="0"/>
              </a:spcBef>
              <a:spcAft>
                <a:spcPts val="0"/>
              </a:spcAft>
              <a:buClr>
                <a:schemeClr val="dk1"/>
              </a:buClr>
              <a:buSzPts val="1100"/>
              <a:buFont typeface="Arial"/>
              <a:buNone/>
            </a:pPr>
            <a:r>
              <a:rPr lang="en" sz="1000">
                <a:solidFill>
                  <a:schemeClr val="dk1"/>
                </a:solidFill>
              </a:rPr>
              <a:t>   - Example: In the Kalobeyei integrated settlement in Kenya, community members were involved in designing shared spaces like market areas and community centers, fostering a sense of ownership and social cohesion.</a:t>
            </a:r>
            <a:endParaRPr sz="1000">
              <a:solidFill>
                <a:schemeClr val="dk1"/>
              </a:solidFill>
            </a:endParaRPr>
          </a:p>
          <a:p>
            <a:pPr marL="0" lvl="0" indent="0" algn="l" rtl="0">
              <a:spcBef>
                <a:spcPts val="0"/>
              </a:spcBef>
              <a:spcAft>
                <a:spcPts val="0"/>
              </a:spcAft>
              <a:buClr>
                <a:schemeClr val="dk1"/>
              </a:buClr>
              <a:buSzPts val="1100"/>
              <a:buFont typeface="Arial"/>
              <a:buNone/>
            </a:pPr>
            <a:endParaRPr sz="1000">
              <a:solidFill>
                <a:schemeClr val="dk1"/>
              </a:solidFill>
            </a:endParaRPr>
          </a:p>
          <a:p>
            <a:pPr marL="0" lvl="0" indent="0" algn="l" rtl="0">
              <a:spcBef>
                <a:spcPts val="0"/>
              </a:spcBef>
              <a:spcAft>
                <a:spcPts val="0"/>
              </a:spcAft>
              <a:buClr>
                <a:schemeClr val="dk1"/>
              </a:buClr>
              <a:buSzPts val="1100"/>
              <a:buFont typeface="Arial"/>
              <a:buNone/>
            </a:pPr>
            <a:r>
              <a:rPr lang="en" sz="1000">
                <a:solidFill>
                  <a:schemeClr val="dk1"/>
                </a:solidFill>
              </a:rPr>
              <a:t>2. Safety and Security:</a:t>
            </a:r>
            <a:endParaRPr sz="1000">
              <a:solidFill>
                <a:schemeClr val="dk1"/>
              </a:solidFill>
            </a:endParaRPr>
          </a:p>
          <a:p>
            <a:pPr marL="0" lvl="0" indent="0" algn="l" rtl="0">
              <a:spcBef>
                <a:spcPts val="0"/>
              </a:spcBef>
              <a:spcAft>
                <a:spcPts val="0"/>
              </a:spcAft>
              <a:buClr>
                <a:schemeClr val="dk1"/>
              </a:buClr>
              <a:buSzPts val="1100"/>
              <a:buFont typeface="Arial"/>
              <a:buNone/>
            </a:pPr>
            <a:r>
              <a:rPr lang="en" sz="1000">
                <a:solidFill>
                  <a:schemeClr val="dk1"/>
                </a:solidFill>
              </a:rPr>
              <a:t>   - Principle: Prioritize safety and security in space design to protect inhabitants from risks and threats.</a:t>
            </a:r>
            <a:endParaRPr sz="1000">
              <a:solidFill>
                <a:schemeClr val="dk1"/>
              </a:solidFill>
            </a:endParaRPr>
          </a:p>
          <a:p>
            <a:pPr marL="0" lvl="0" indent="0" algn="l" rtl="0">
              <a:spcBef>
                <a:spcPts val="0"/>
              </a:spcBef>
              <a:spcAft>
                <a:spcPts val="0"/>
              </a:spcAft>
              <a:buClr>
                <a:schemeClr val="dk1"/>
              </a:buClr>
              <a:buSzPts val="1100"/>
              <a:buFont typeface="Arial"/>
              <a:buNone/>
            </a:pPr>
            <a:r>
              <a:rPr lang="en" sz="1000">
                <a:solidFill>
                  <a:schemeClr val="dk1"/>
                </a:solidFill>
              </a:rPr>
              <a:t>   - Example: In the Cox's Bazar Rohingya refugee camps in Bangladesh, pathways and communal spaces are well-lit and designed to minimize risks, particularly for vulnerable groups like women and children.</a:t>
            </a:r>
            <a:endParaRPr sz="1000">
              <a:solidFill>
                <a:schemeClr val="dk1"/>
              </a:solidFill>
            </a:endParaRPr>
          </a:p>
          <a:p>
            <a:pPr marL="0" lvl="0" indent="0" algn="l" rtl="0">
              <a:spcBef>
                <a:spcPts val="0"/>
              </a:spcBef>
              <a:spcAft>
                <a:spcPts val="0"/>
              </a:spcAft>
              <a:buClr>
                <a:schemeClr val="dk1"/>
              </a:buClr>
              <a:buSzPts val="1100"/>
              <a:buFont typeface="Arial"/>
              <a:buNone/>
            </a:pPr>
            <a:endParaRPr sz="1000">
              <a:solidFill>
                <a:schemeClr val="dk1"/>
              </a:solidFill>
            </a:endParaRPr>
          </a:p>
          <a:p>
            <a:pPr marL="0" lvl="0" indent="0" algn="l" rtl="0">
              <a:spcBef>
                <a:spcPts val="0"/>
              </a:spcBef>
              <a:spcAft>
                <a:spcPts val="0"/>
              </a:spcAft>
              <a:buClr>
                <a:schemeClr val="dk1"/>
              </a:buClr>
              <a:buSzPts val="1100"/>
              <a:buFont typeface="Arial"/>
              <a:buNone/>
            </a:pPr>
            <a:r>
              <a:rPr lang="en" sz="1000">
                <a:solidFill>
                  <a:schemeClr val="dk1"/>
                </a:solidFill>
              </a:rPr>
              <a:t>3. Accessibility and Inclusivity:</a:t>
            </a:r>
            <a:endParaRPr sz="1000">
              <a:solidFill>
                <a:schemeClr val="dk1"/>
              </a:solidFill>
            </a:endParaRPr>
          </a:p>
          <a:p>
            <a:pPr marL="0" lvl="0" indent="0" algn="l" rtl="0">
              <a:spcBef>
                <a:spcPts val="0"/>
              </a:spcBef>
              <a:spcAft>
                <a:spcPts val="0"/>
              </a:spcAft>
              <a:buClr>
                <a:schemeClr val="dk1"/>
              </a:buClr>
              <a:buSzPts val="1100"/>
              <a:buFont typeface="Arial"/>
              <a:buNone/>
            </a:pPr>
            <a:r>
              <a:rPr lang="en" sz="1000">
                <a:solidFill>
                  <a:schemeClr val="dk1"/>
                </a:solidFill>
              </a:rPr>
              <a:t>   - Principle: Ensure spaces are accessible to all individuals, including persons with disabilities and elderly populations.</a:t>
            </a:r>
            <a:endParaRPr sz="1000">
              <a:solidFill>
                <a:schemeClr val="dk1"/>
              </a:solidFill>
            </a:endParaRPr>
          </a:p>
          <a:p>
            <a:pPr marL="0" lvl="0" indent="0" algn="l" rtl="0">
              <a:spcBef>
                <a:spcPts val="0"/>
              </a:spcBef>
              <a:spcAft>
                <a:spcPts val="0"/>
              </a:spcAft>
              <a:buClr>
                <a:schemeClr val="dk1"/>
              </a:buClr>
              <a:buSzPts val="1100"/>
              <a:buFont typeface="Arial"/>
              <a:buNone/>
            </a:pPr>
            <a:r>
              <a:rPr lang="en" sz="1000">
                <a:solidFill>
                  <a:schemeClr val="dk1"/>
                </a:solidFill>
              </a:rPr>
              <a:t>   - Example: In the Azraq refugee camp in Jordan, shelters and communal facilities are designed with accessible pathways, ramps, and adapted facilities to accommodate persons with disabilities.</a:t>
            </a:r>
            <a:endParaRPr sz="1000">
              <a:solidFill>
                <a:schemeClr val="dk1"/>
              </a:solidFill>
            </a:endParaRPr>
          </a:p>
          <a:p>
            <a:pPr marL="0" lvl="0" indent="0" algn="l" rtl="0">
              <a:spcBef>
                <a:spcPts val="0"/>
              </a:spcBef>
              <a:spcAft>
                <a:spcPts val="0"/>
              </a:spcAft>
              <a:buClr>
                <a:schemeClr val="dk1"/>
              </a:buClr>
              <a:buSzPts val="1100"/>
              <a:buFont typeface="Arial"/>
              <a:buNone/>
            </a:pPr>
            <a:endParaRPr sz="1000">
              <a:solidFill>
                <a:schemeClr val="dk1"/>
              </a:solidFill>
            </a:endParaRPr>
          </a:p>
          <a:p>
            <a:pPr marL="0" lvl="0" indent="0" algn="l" rtl="0">
              <a:spcBef>
                <a:spcPts val="0"/>
              </a:spcBef>
              <a:spcAft>
                <a:spcPts val="0"/>
              </a:spcAft>
              <a:buClr>
                <a:schemeClr val="dk1"/>
              </a:buClr>
              <a:buSzPts val="1100"/>
              <a:buFont typeface="Arial"/>
              <a:buNone/>
            </a:pPr>
            <a:r>
              <a:rPr lang="en" sz="1000">
                <a:solidFill>
                  <a:schemeClr val="dk1"/>
                </a:solidFill>
              </a:rPr>
              <a:t>4. Flexibility and Adaptability:</a:t>
            </a:r>
            <a:endParaRPr sz="1000">
              <a:solidFill>
                <a:schemeClr val="dk1"/>
              </a:solidFill>
            </a:endParaRPr>
          </a:p>
          <a:p>
            <a:pPr marL="0" lvl="0" indent="0" algn="l" rtl="0">
              <a:spcBef>
                <a:spcPts val="0"/>
              </a:spcBef>
              <a:spcAft>
                <a:spcPts val="0"/>
              </a:spcAft>
              <a:buClr>
                <a:schemeClr val="dk1"/>
              </a:buClr>
              <a:buSzPts val="1100"/>
              <a:buFont typeface="Arial"/>
              <a:buNone/>
            </a:pPr>
            <a:r>
              <a:rPr lang="en" sz="1000">
                <a:solidFill>
                  <a:schemeClr val="dk1"/>
                </a:solidFill>
              </a:rPr>
              <a:t>   - Principle: Design spaces that can adapt to changing needs and demographics over time.</a:t>
            </a:r>
            <a:endParaRPr sz="1000">
              <a:solidFill>
                <a:schemeClr val="dk1"/>
              </a:solidFill>
            </a:endParaRPr>
          </a:p>
          <a:p>
            <a:pPr marL="0" lvl="0" indent="0" algn="l" rtl="0">
              <a:spcBef>
                <a:spcPts val="0"/>
              </a:spcBef>
              <a:spcAft>
                <a:spcPts val="0"/>
              </a:spcAft>
              <a:buClr>
                <a:schemeClr val="dk1"/>
              </a:buClr>
              <a:buSzPts val="1100"/>
              <a:buFont typeface="Arial"/>
              <a:buNone/>
            </a:pPr>
            <a:r>
              <a:rPr lang="en" sz="1000">
                <a:solidFill>
                  <a:schemeClr val="dk1"/>
                </a:solidFill>
              </a:rPr>
              <a:t>   - Example: In the refugee settlements in Uganda hosting South Sudanese refugees, shelters are constructed using modular and expandable designs to accommodate growing families and changing needs.</a:t>
            </a:r>
            <a:endParaRPr sz="1000">
              <a:solidFill>
                <a:schemeClr val="dk1"/>
              </a:solidFill>
            </a:endParaRPr>
          </a:p>
          <a:p>
            <a:pPr marL="0" lvl="0" indent="0" algn="l" rtl="0">
              <a:spcBef>
                <a:spcPts val="0"/>
              </a:spcBef>
              <a:spcAft>
                <a:spcPts val="0"/>
              </a:spcAft>
              <a:buClr>
                <a:schemeClr val="dk1"/>
              </a:buClr>
              <a:buSzPts val="1100"/>
              <a:buFont typeface="Arial"/>
              <a:buNone/>
            </a:pPr>
            <a:endParaRPr sz="1000">
              <a:solidFill>
                <a:schemeClr val="dk1"/>
              </a:solidFill>
            </a:endParaRPr>
          </a:p>
          <a:p>
            <a:pPr marL="0" lvl="0" indent="0" algn="l" rtl="0">
              <a:spcBef>
                <a:spcPts val="0"/>
              </a:spcBef>
              <a:spcAft>
                <a:spcPts val="0"/>
              </a:spcAft>
              <a:buNone/>
            </a:pPr>
            <a:r>
              <a:rPr lang="en" sz="1000">
                <a:solidFill>
                  <a:schemeClr val="dk1"/>
                </a:solidFill>
              </a:rPr>
              <a:t>5. Cultural Sensitivity and Dignity:</a:t>
            </a:r>
            <a:endParaRPr sz="1000">
              <a:solidFill>
                <a:schemeClr val="dk1"/>
              </a:solidFill>
            </a:endParaRPr>
          </a:p>
          <a:p>
            <a:pPr marL="0" lvl="0" indent="0" algn="l" rtl="0">
              <a:spcBef>
                <a:spcPts val="0"/>
              </a:spcBef>
              <a:spcAft>
                <a:spcPts val="0"/>
              </a:spcAft>
              <a:buNone/>
            </a:pPr>
            <a:r>
              <a:rPr lang="en" sz="1000">
                <a:solidFill>
                  <a:schemeClr val="dk1"/>
                </a:solidFill>
              </a:rPr>
              <a:t>   - Principle: Respect cultural norms and traditions in space design to preserve dignity and promote well-being.</a:t>
            </a:r>
            <a:endParaRPr sz="1000">
              <a:solidFill>
                <a:schemeClr val="dk1"/>
              </a:solidFill>
            </a:endParaRPr>
          </a:p>
          <a:p>
            <a:pPr marL="0" lvl="0" indent="0" algn="l" rtl="0">
              <a:spcBef>
                <a:spcPts val="0"/>
              </a:spcBef>
              <a:spcAft>
                <a:spcPts val="0"/>
              </a:spcAft>
              <a:buNone/>
            </a:pPr>
            <a:r>
              <a:rPr lang="en" sz="1000">
                <a:solidFill>
                  <a:schemeClr val="dk1"/>
                </a:solidFill>
              </a:rPr>
              <a:t>   - Example: In the Dzaleka refugee camp in Malawi, communal spaces are designed to reflect cultural preferences and practices, providing areas for social gatherings and religious activities.</a:t>
            </a:r>
            <a:endParaRPr sz="1000">
              <a:solidFill>
                <a:schemeClr val="dk1"/>
              </a:solidFill>
            </a:endParaRPr>
          </a:p>
          <a:p>
            <a:pPr marL="0" lvl="0" indent="0" algn="l" rtl="0">
              <a:spcBef>
                <a:spcPts val="0"/>
              </a:spcBef>
              <a:spcAft>
                <a:spcPts val="0"/>
              </a:spcAft>
              <a:buNone/>
            </a:pPr>
            <a:endParaRPr sz="1000">
              <a:solidFill>
                <a:schemeClr val="dk1"/>
              </a:solidFill>
            </a:endParaRPr>
          </a:p>
          <a:p>
            <a:pPr marL="0" lvl="0" indent="0" algn="l" rtl="0">
              <a:spcBef>
                <a:spcPts val="0"/>
              </a:spcBef>
              <a:spcAft>
                <a:spcPts val="0"/>
              </a:spcAft>
              <a:buNone/>
            </a:pPr>
            <a:r>
              <a:rPr lang="en" sz="1000">
                <a:solidFill>
                  <a:schemeClr val="dk1"/>
                </a:solidFill>
              </a:rPr>
              <a:t> Child Friendly Spaces: </a:t>
            </a:r>
            <a:endParaRPr sz="1000">
              <a:solidFill>
                <a:schemeClr val="dk1"/>
              </a:solidFill>
            </a:endParaRPr>
          </a:p>
          <a:p>
            <a:pPr marL="0" lvl="0" indent="0" algn="l" rtl="0">
              <a:spcBef>
                <a:spcPts val="0"/>
              </a:spcBef>
              <a:spcAft>
                <a:spcPts val="0"/>
              </a:spcAft>
              <a:buNone/>
            </a:pPr>
            <a:r>
              <a:rPr lang="en" sz="1000">
                <a:solidFill>
                  <a:schemeClr val="dk1"/>
                </a:solidFill>
              </a:rPr>
              <a:t>Principle: Create designated spaces for children that provide a safe and supportive environment for play, learning, and protection</a:t>
            </a:r>
            <a:endParaRPr sz="1000">
              <a:solidFill>
                <a:schemeClr val="dk1"/>
              </a:solidFill>
            </a:endParaRPr>
          </a:p>
          <a:p>
            <a:pPr marL="0" lvl="0" indent="0" algn="l" rtl="0">
              <a:spcBef>
                <a:spcPts val="0"/>
              </a:spcBef>
              <a:spcAft>
                <a:spcPts val="0"/>
              </a:spcAft>
              <a:buNone/>
            </a:pPr>
            <a:endParaRPr sz="1000">
              <a:solidFill>
                <a:schemeClr val="dk1"/>
              </a:solidFill>
            </a:endParaRPr>
          </a:p>
          <a:p>
            <a:pPr marL="0" lvl="0" indent="0" algn="l" rtl="0">
              <a:spcBef>
                <a:spcPts val="0"/>
              </a:spcBef>
              <a:spcAft>
                <a:spcPts val="0"/>
              </a:spcAft>
              <a:buClr>
                <a:schemeClr val="dk1"/>
              </a:buClr>
              <a:buSzPts val="1100"/>
              <a:buFont typeface="Arial"/>
              <a:buNone/>
            </a:pPr>
            <a:endParaRPr sz="1000">
              <a:solidFill>
                <a:schemeClr val="dk1"/>
              </a:solidFill>
            </a:endParaRPr>
          </a:p>
          <a:p>
            <a:pPr marL="0" lvl="0" indent="0" algn="l" rtl="0">
              <a:spcBef>
                <a:spcPts val="0"/>
              </a:spcBef>
              <a:spcAft>
                <a:spcPts val="0"/>
              </a:spcAft>
              <a:buClr>
                <a:schemeClr val="dk1"/>
              </a:buClr>
              <a:buSzPts val="1100"/>
              <a:buFont typeface="Arial"/>
              <a:buNone/>
            </a:pPr>
            <a:r>
              <a:rPr lang="en" sz="1000">
                <a:solidFill>
                  <a:schemeClr val="dk1"/>
                </a:solidFill>
              </a:rPr>
              <a:t>These principles guide the design and planning of spaces in humanitarian settings, ensuring that interventions are contextually appropriate, inclusive, and responsive to the needs and aspirations of displaced communities. Real-life examples from specific refugee camps demonstrate how these principles are implemented to create safe, functional, and dignified living environments for displaced populations.</a:t>
            </a:r>
            <a:endParaRPr sz="1000">
              <a:solidFill>
                <a:schemeClr val="dk1"/>
              </a:solidFill>
            </a:endParaRPr>
          </a:p>
          <a:p>
            <a:pPr marL="0" lvl="0" indent="0" algn="l" rtl="0">
              <a:spcBef>
                <a:spcPts val="0"/>
              </a:spcBef>
              <a:spcAft>
                <a:spcPts val="0"/>
              </a:spcAft>
              <a:buClr>
                <a:schemeClr val="dk1"/>
              </a:buClr>
              <a:buSzPts val="1100"/>
              <a:buFont typeface="Arial"/>
              <a:buNone/>
            </a:pPr>
            <a:endParaRPr sz="10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2e2d8b0d25f_3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2e2d8b0d25f_3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Now let’s talk about the MOST VULNERABLE group</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The Children</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In humanitarian emergencies, children are disproportionately affected and face unique challenges compared to adults. </a:t>
            </a:r>
            <a:endParaRPr/>
          </a:p>
          <a:p>
            <a:pPr marL="0" lvl="0" indent="0" algn="l" rtl="0">
              <a:spcBef>
                <a:spcPts val="0"/>
              </a:spcBef>
              <a:spcAft>
                <a:spcPts val="0"/>
              </a:spcAft>
              <a:buClr>
                <a:schemeClr val="dk1"/>
              </a:buClr>
              <a:buSzPts val="1100"/>
              <a:buFont typeface="Arial"/>
              <a:buNone/>
            </a:pPr>
            <a:r>
              <a:rPr lang="en"/>
              <a:t>Their vulnerability stems from a combination of factors related to their physical and emotional development, social conditions, and the specific nature of humanitarian crises.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Image: </a:t>
            </a:r>
            <a:r>
              <a:rPr lang="en" u="sng">
                <a:solidFill>
                  <a:schemeClr val="hlink"/>
                </a:solidFill>
                <a:hlinkClick r:id="rId3"/>
              </a:rPr>
              <a:t>Unicef ethiopia</a:t>
            </a:r>
            <a:r>
              <a:rPr lang="en"/>
              <a:t>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276b4f5a33a_2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276b4f5a33a_2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Here, Child friend spaces aim to provide a temporary space where children can establish some degree of normalcy, engage in age-appropriate activities, and feel protected. It focuses on creating child-centered, culturally sensitive, and stimulating environments. Well-designed spaces can potentially contribute to children's psychosocial well-being by providing a sense of security, opportunities for play and learning, and a supportive social environment.</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276b4f5a33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6" name="Google Shape;626;g276b4f5a33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A Child Friendly Space (CFS) is a safe haven for children affected by emergencies. Here's a simplified guide based on the handbook:</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1.  Purpose: Provide a protected space for children to play, learn, and heal.</a:t>
            </a:r>
            <a:endParaRPr/>
          </a:p>
          <a:p>
            <a:pPr marL="0" lvl="0" indent="0" algn="l" rtl="0">
              <a:spcBef>
                <a:spcPts val="0"/>
              </a:spcBef>
              <a:spcAft>
                <a:spcPts val="0"/>
              </a:spcAft>
              <a:buClr>
                <a:schemeClr val="dk1"/>
              </a:buClr>
              <a:buSzPts val="1100"/>
              <a:buFont typeface="Arial"/>
              <a:buNone/>
            </a:pPr>
            <a:r>
              <a:rPr lang="en"/>
              <a:t>2.  Assessment: Understand the specific needs and risks children face in the emergency context.</a:t>
            </a:r>
            <a:endParaRPr/>
          </a:p>
          <a:p>
            <a:pPr marL="0" lvl="0" indent="0" algn="l" rtl="0">
              <a:spcBef>
                <a:spcPts val="0"/>
              </a:spcBef>
              <a:spcAft>
                <a:spcPts val="0"/>
              </a:spcAft>
              <a:buClr>
                <a:schemeClr val="dk1"/>
              </a:buClr>
              <a:buSzPts val="1100"/>
              <a:buFont typeface="Arial"/>
              <a:buNone/>
            </a:pPr>
            <a:r>
              <a:rPr lang="en"/>
              <a:t>3.  Coordination: Collaborate with other organizations and local authorities to maximize resources and avoid duplication.</a:t>
            </a:r>
            <a:endParaRPr/>
          </a:p>
          <a:p>
            <a:pPr marL="0" lvl="0" indent="0" algn="l" rtl="0">
              <a:spcBef>
                <a:spcPts val="0"/>
              </a:spcBef>
              <a:spcAft>
                <a:spcPts val="0"/>
              </a:spcAft>
              <a:buClr>
                <a:schemeClr val="dk1"/>
              </a:buClr>
              <a:buSzPts val="1100"/>
              <a:buFont typeface="Arial"/>
              <a:buNone/>
            </a:pPr>
            <a:r>
              <a:rPr lang="en"/>
              <a:t>4.  Site Selection: Choose a safe, accessible location with water and sanitation facilities, ideally near other services.</a:t>
            </a:r>
            <a:endParaRPr/>
          </a:p>
          <a:p>
            <a:pPr marL="0" lvl="0" indent="0" algn="l" rtl="0">
              <a:spcBef>
                <a:spcPts val="0"/>
              </a:spcBef>
              <a:spcAft>
                <a:spcPts val="0"/>
              </a:spcAft>
              <a:buClr>
                <a:schemeClr val="dk1"/>
              </a:buClr>
              <a:buSzPts val="1100"/>
              <a:buFont typeface="Arial"/>
              <a:buNone/>
            </a:pPr>
            <a:r>
              <a:rPr lang="en"/>
              <a:t>5.  Space and Layout: Ensure enough space for various activities, both indoors and outdoors, and consider the needs of children with disabilities.</a:t>
            </a:r>
            <a:endParaRPr/>
          </a:p>
          <a:p>
            <a:pPr marL="0" lvl="0" indent="0" algn="l" rtl="0">
              <a:spcBef>
                <a:spcPts val="0"/>
              </a:spcBef>
              <a:spcAft>
                <a:spcPts val="0"/>
              </a:spcAft>
              <a:buClr>
                <a:schemeClr val="dk1"/>
              </a:buClr>
              <a:buSzPts val="1100"/>
              <a:buFont typeface="Arial"/>
              <a:buNone/>
            </a:pPr>
            <a:r>
              <a:rPr lang="en"/>
              <a:t>6.  Safety: Prioritize safety by clearing hazards, establishing emergency procedures, and training staff in first aid.</a:t>
            </a:r>
            <a:endParaRPr/>
          </a:p>
          <a:p>
            <a:pPr marL="0" lvl="0" indent="0" algn="l" rtl="0">
              <a:spcBef>
                <a:spcPts val="0"/>
              </a:spcBef>
              <a:spcAft>
                <a:spcPts val="0"/>
              </a:spcAft>
              <a:buClr>
                <a:schemeClr val="dk1"/>
              </a:buClr>
              <a:buSzPts val="1100"/>
              <a:buFont typeface="Arial"/>
              <a:buNone/>
            </a:pPr>
            <a:r>
              <a:rPr lang="en"/>
              <a:t>7.  Equipment and Materials: Provide age-appropriate, culturally relevant toys, games, and educational materials.</a:t>
            </a:r>
            <a:endParaRPr/>
          </a:p>
          <a:p>
            <a:pPr marL="0" lvl="0" indent="0" algn="l" rtl="0">
              <a:spcBef>
                <a:spcPts val="0"/>
              </a:spcBef>
              <a:spcAft>
                <a:spcPts val="0"/>
              </a:spcAft>
              <a:buClr>
                <a:schemeClr val="dk1"/>
              </a:buClr>
              <a:buSzPts val="1100"/>
              <a:buFont typeface="Arial"/>
              <a:buNone/>
            </a:pPr>
            <a:r>
              <a:rPr lang="en"/>
              <a:t>8.  Staffing: Recruit and train staff who are caring, responsible, and understand child protection principles. Maintain appropriate child-to-staff ratios.</a:t>
            </a:r>
            <a:endParaRPr/>
          </a:p>
          <a:p>
            <a:pPr marL="0" lvl="0" indent="0" algn="l" rtl="0">
              <a:spcBef>
                <a:spcPts val="0"/>
              </a:spcBef>
              <a:spcAft>
                <a:spcPts val="0"/>
              </a:spcAft>
              <a:buClr>
                <a:schemeClr val="dk1"/>
              </a:buClr>
              <a:buSzPts val="1100"/>
              <a:buFont typeface="Arial"/>
              <a:buNone/>
            </a:pPr>
            <a:r>
              <a:rPr lang="en"/>
              <a:t>9.  Activities: Offer a mix of structured and unstructured activities that promote play, learning, psychosocial well-being, and life skills.</a:t>
            </a:r>
            <a:endParaRPr/>
          </a:p>
          <a:p>
            <a:pPr marL="0" lvl="0" indent="0" algn="l" rtl="0">
              <a:spcBef>
                <a:spcPts val="0"/>
              </a:spcBef>
              <a:spcAft>
                <a:spcPts val="0"/>
              </a:spcAft>
              <a:buClr>
                <a:schemeClr val="dk1"/>
              </a:buClr>
              <a:buSzPts val="1100"/>
              <a:buFont typeface="Arial"/>
              <a:buNone/>
            </a:pPr>
            <a:r>
              <a:rPr lang="en"/>
              <a:t>10. Monitoring and Evaluation: Continuously assess the program's effectiveness and make necessary adjustments.</a:t>
            </a:r>
            <a:endParaRPr/>
          </a:p>
          <a:p>
            <a:pPr marL="0" lvl="0" indent="0" algn="l" rtl="0">
              <a:spcBef>
                <a:spcPts val="0"/>
              </a:spcBef>
              <a:spcAft>
                <a:spcPts val="0"/>
              </a:spcAft>
              <a:buClr>
                <a:schemeClr val="dk1"/>
              </a:buClr>
              <a:buSzPts val="1100"/>
              <a:buFont typeface="Arial"/>
              <a:buNone/>
            </a:pPr>
            <a:r>
              <a:rPr lang="en"/>
              <a:t>11. Feedback: Establish mechanisms for children, caregivers, and community members to provide feedback and raise concerns.</a:t>
            </a:r>
            <a:endParaRPr/>
          </a:p>
          <a:p>
            <a:pPr marL="0" lvl="0" indent="0" algn="l" rtl="0">
              <a:spcBef>
                <a:spcPts val="0"/>
              </a:spcBef>
              <a:spcAft>
                <a:spcPts val="0"/>
              </a:spcAft>
              <a:buClr>
                <a:schemeClr val="dk1"/>
              </a:buClr>
              <a:buSzPts val="1100"/>
              <a:buFont typeface="Arial"/>
              <a:buNone/>
            </a:pPr>
            <a:r>
              <a:rPr lang="en"/>
              <a:t>12. Transition and Exit: Plan for the eventual transition of the CFS into longer-term community-based initiatives or other programs.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Remember, the most important aspect is to create a safe and supportive environment where children can heal, learn, and thrive amidst the challenges of an emergency.</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Ref: Metzler, J., Savage, K., Yamano, M., &amp; Ager, A. (2015). Evaluation of child friendly spaces: An inter-agency series of impact evaluations in humanitarian emergencies. Columbia University Mailman School of Public Health and World Vision International.</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Yang. (2008). Child friendly spaces in emergencies: A handbook for save the children staff. Save the Children</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2719ff13c4c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2719ff13c4c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Let’s look at the case of Humanitarian Play Labs as a child friendly space. </a:t>
            </a:r>
            <a:br>
              <a:rPr lang="en"/>
            </a:br>
            <a:br>
              <a:rPr lang="en"/>
            </a:br>
            <a:r>
              <a:rPr lang="en">
                <a:solidFill>
                  <a:schemeClr val="dk1"/>
                </a:solidFill>
                <a:latin typeface="Lato"/>
                <a:ea typeface="Lato"/>
                <a:cs typeface="Lato"/>
                <a:sym typeface="Lato"/>
              </a:rPr>
              <a:t>Humanitarian Play Labs are indoor play spaces that cater to children residing in the refugee camps of Cox’s Bazaar designed for healing and learning through play. </a:t>
            </a:r>
            <a:endParaRPr>
              <a:solidFill>
                <a:schemeClr val="dk1"/>
              </a:solidFill>
              <a:latin typeface="Lato"/>
              <a:ea typeface="Lato"/>
              <a:cs typeface="Lato"/>
              <a:sym typeface="Lato"/>
            </a:endParaRPr>
          </a:p>
          <a:p>
            <a:pPr marL="0" lvl="0" indent="0" algn="l" rtl="0">
              <a:lnSpc>
                <a:spcPct val="150000"/>
              </a:lnSpc>
              <a:spcBef>
                <a:spcPts val="0"/>
              </a:spcBef>
              <a:spcAft>
                <a:spcPts val="0"/>
              </a:spcAft>
              <a:buClr>
                <a:schemeClr val="dk1"/>
              </a:buClr>
              <a:buSzPts val="1100"/>
              <a:buFont typeface="Arial"/>
              <a:buNone/>
            </a:pPr>
            <a:r>
              <a:rPr lang="en">
                <a:solidFill>
                  <a:schemeClr val="dk1"/>
                </a:solidFill>
                <a:latin typeface="Lato"/>
                <a:ea typeface="Lato"/>
                <a:cs typeface="Lato"/>
                <a:sym typeface="Lato"/>
              </a:rPr>
              <a:t>The design pays special attention for cultural retention, resource and space optimization while giving a relief from the scorching heat of the camps, it also celebrates and encourages Rohingyas children’s affinity towards nature and environment conservation through planning planting workshops etc. </a:t>
            </a:r>
            <a:endParaRPr>
              <a:solidFill>
                <a:schemeClr val="dk1"/>
              </a:solidFill>
              <a:latin typeface="Lato"/>
              <a:ea typeface="Lato"/>
              <a:cs typeface="Lato"/>
              <a:sym typeface="Lato"/>
            </a:endParaRPr>
          </a:p>
          <a:p>
            <a:pPr marL="0" lvl="0" indent="0" algn="l" rtl="0">
              <a:lnSpc>
                <a:spcPct val="150000"/>
              </a:lnSpc>
              <a:spcBef>
                <a:spcPts val="0"/>
              </a:spcBef>
              <a:spcAft>
                <a:spcPts val="0"/>
              </a:spcAft>
              <a:buClr>
                <a:schemeClr val="dk1"/>
              </a:buClr>
              <a:buSzPts val="1100"/>
              <a:buFont typeface="Arial"/>
              <a:buNone/>
            </a:pPr>
            <a:endParaRPr>
              <a:solidFill>
                <a:schemeClr val="dk1"/>
              </a:solidFill>
              <a:latin typeface="Lato"/>
              <a:ea typeface="Lato"/>
              <a:cs typeface="Lato"/>
              <a:sym typeface="Lato"/>
            </a:endParaRPr>
          </a:p>
          <a:p>
            <a:pPr marL="0" lvl="0" indent="0" algn="l" rtl="0">
              <a:lnSpc>
                <a:spcPct val="150000"/>
              </a:lnSpc>
              <a:spcBef>
                <a:spcPts val="0"/>
              </a:spcBef>
              <a:spcAft>
                <a:spcPts val="0"/>
              </a:spcAft>
              <a:buClr>
                <a:schemeClr val="dk1"/>
              </a:buClr>
              <a:buSzPts val="1100"/>
              <a:buFont typeface="Arial"/>
              <a:buNone/>
            </a:pPr>
            <a:r>
              <a:rPr lang="en">
                <a:solidFill>
                  <a:schemeClr val="dk1"/>
                </a:solidFill>
                <a:latin typeface="Lato"/>
                <a:ea typeface="Lato"/>
                <a:cs typeface="Lato"/>
                <a:sym typeface="Lato"/>
              </a:rPr>
              <a:t>The project also takes into account children’s interest towards creating and playing with natural material like  clay, mud and bamboo.</a:t>
            </a:r>
            <a:br>
              <a:rPr lang="en">
                <a:solidFill>
                  <a:schemeClr val="dk1"/>
                </a:solidFill>
                <a:latin typeface="Lato"/>
                <a:ea typeface="Lato"/>
                <a:cs typeface="Lato"/>
                <a:sym typeface="Lato"/>
              </a:rPr>
            </a:br>
            <a:r>
              <a:rPr lang="en">
                <a:solidFill>
                  <a:schemeClr val="dk1"/>
                </a:solidFill>
              </a:rPr>
              <a:t>If you wish to know more about the project’s process and development, feel free click on this slide’s title to take you to a few more slides elaborating on the process.</a:t>
            </a:r>
            <a:endParaRPr>
              <a:solidFill>
                <a:schemeClr val="dk1"/>
              </a:solidFill>
              <a:latin typeface="Lato"/>
              <a:ea typeface="Lato"/>
              <a:cs typeface="Lato"/>
              <a:sym typeface="Lato"/>
            </a:endParaRPr>
          </a:p>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276b4f5a33a_3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276b4f5a33a_3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2eb739f7a86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2eb739f7a86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2e32712f8ad_4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2e32712f8ad_4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Thank you</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e2df83f46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2e2df83f46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We asked you about your house or shelter, let’s look at what is a shelter in a Humanitarian Context?</a:t>
            </a:r>
            <a:endParaRPr/>
          </a:p>
          <a:p>
            <a:pPr marL="0" lvl="0" indent="0" algn="l" rtl="0">
              <a:spcBef>
                <a:spcPts val="0"/>
              </a:spcBef>
              <a:spcAft>
                <a:spcPts val="0"/>
              </a:spcAft>
              <a:buClr>
                <a:schemeClr val="dk1"/>
              </a:buClr>
              <a:buSzPts val="1100"/>
              <a:buFont typeface="Arial"/>
              <a:buNone/>
            </a:pPr>
            <a:br>
              <a:rPr lang="en"/>
            </a:br>
            <a:r>
              <a:rPr lang="en"/>
              <a:t>Shelter is a critical factor affecting survival in the initial stages of a disaster. Beyond survival, shelter is necessary to provide security, personal safety and protection from the climate and to promote resistance to ill health and disease. It is also important for human dignity, to sustain family and community life and</a:t>
            </a:r>
            <a:endParaRPr/>
          </a:p>
          <a:p>
            <a:pPr marL="0" lvl="0" indent="0" algn="l" rtl="0">
              <a:spcBef>
                <a:spcPts val="0"/>
              </a:spcBef>
              <a:spcAft>
                <a:spcPts val="0"/>
              </a:spcAft>
              <a:buClr>
                <a:schemeClr val="dk1"/>
              </a:buClr>
              <a:buSzPts val="1100"/>
              <a:buFont typeface="Arial"/>
              <a:buNone/>
            </a:pPr>
            <a:r>
              <a:rPr lang="en"/>
              <a:t>to enable affected populations to recover from the impact of disaster.</a:t>
            </a:r>
            <a:endParaRPr/>
          </a:p>
          <a:p>
            <a:pPr marL="0" lvl="0" indent="0" algn="l" rtl="0">
              <a:spcBef>
                <a:spcPts val="0"/>
              </a:spcBef>
              <a:spcAft>
                <a:spcPts val="0"/>
              </a:spcAft>
              <a:buClr>
                <a:schemeClr val="dk1"/>
              </a:buClr>
              <a:buSzPts val="1100"/>
              <a:buFont typeface="Arial"/>
              <a:buNone/>
            </a:pPr>
            <a:r>
              <a:rPr lang="en"/>
              <a:t>A shelter is defined as a habitable covered living space providing a secure and healthy living environment with privacy and dignity. Refugees and others of concern to UNHCR have the right to adequate shelter in order to benefit from protection from the elements, space to live and store belongings as well as privacy,</a:t>
            </a:r>
            <a:endParaRPr/>
          </a:p>
          <a:p>
            <a:pPr marL="0" lvl="0" indent="0" algn="l" rtl="0">
              <a:spcBef>
                <a:spcPts val="0"/>
              </a:spcBef>
              <a:spcAft>
                <a:spcPts val="0"/>
              </a:spcAft>
              <a:buClr>
                <a:schemeClr val="dk1"/>
              </a:buClr>
              <a:buSzPts val="1100"/>
              <a:buFont typeface="Arial"/>
              <a:buNone/>
            </a:pPr>
            <a:r>
              <a:rPr lang="en"/>
              <a:t>comfort and emotional support.</a:t>
            </a:r>
            <a:endParaRPr/>
          </a:p>
          <a:p>
            <a:pPr marL="0" lvl="0" indent="0" algn="l" rtl="0">
              <a:spcBef>
                <a:spcPts val="0"/>
              </a:spcBef>
              <a:spcAft>
                <a:spcPts val="0"/>
              </a:spcAft>
              <a:buClr>
                <a:schemeClr val="dk1"/>
              </a:buClr>
              <a:buSzPts val="1100"/>
              <a:buFont typeface="Arial"/>
              <a:buNone/>
            </a:pPr>
            <a:r>
              <a:rPr lang="en"/>
              <a:t>Shelter should be adapted according to the geographical context, the climate, the cultural practice and habits, the local availability of skills as well as accessibility to adequate construction materials in any given country.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e2d8b0d25f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2e2d8b0d25f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50">
                <a:solidFill>
                  <a:srgbClr val="1E293B"/>
                </a:solidFill>
              </a:rPr>
              <a:t>Why exactly are we talking about shelter or space design in this course ?</a:t>
            </a:r>
            <a:endParaRPr sz="1050">
              <a:solidFill>
                <a:srgbClr val="1E293B"/>
              </a:solidFill>
            </a:endParaRPr>
          </a:p>
          <a:p>
            <a:pPr marL="0" lvl="0" indent="0" algn="l" rtl="0">
              <a:spcBef>
                <a:spcPts val="0"/>
              </a:spcBef>
              <a:spcAft>
                <a:spcPts val="0"/>
              </a:spcAft>
              <a:buClr>
                <a:schemeClr val="dk1"/>
              </a:buClr>
              <a:buSzPts val="1100"/>
              <a:buFont typeface="Arial"/>
              <a:buNone/>
            </a:pPr>
            <a:endParaRPr sz="1050">
              <a:solidFill>
                <a:srgbClr val="1E293B"/>
              </a:solidFill>
            </a:endParaRPr>
          </a:p>
          <a:p>
            <a:pPr marL="0" lvl="0" indent="0" algn="l" rtl="0">
              <a:spcBef>
                <a:spcPts val="0"/>
              </a:spcBef>
              <a:spcAft>
                <a:spcPts val="0"/>
              </a:spcAft>
              <a:buClr>
                <a:schemeClr val="dk1"/>
              </a:buClr>
              <a:buSzPts val="1100"/>
              <a:buFont typeface="Arial"/>
              <a:buNone/>
            </a:pPr>
            <a:r>
              <a:rPr lang="en" sz="1050">
                <a:solidFill>
                  <a:srgbClr val="1E293B"/>
                </a:solidFill>
              </a:rPr>
              <a:t>Because the built environment greatly affects people's well-being. </a:t>
            </a:r>
            <a:br>
              <a:rPr lang="en" sz="1050">
                <a:solidFill>
                  <a:srgbClr val="1E293B"/>
                </a:solidFill>
              </a:rPr>
            </a:br>
            <a:br>
              <a:rPr lang="en" sz="1050">
                <a:solidFill>
                  <a:srgbClr val="1E293B"/>
                </a:solidFill>
              </a:rPr>
            </a:br>
            <a:r>
              <a:rPr lang="en" sz="1050">
                <a:solidFill>
                  <a:srgbClr val="1E293B"/>
                </a:solidFill>
              </a:rPr>
              <a:t>Environmental psychology shows that well-designed spaces can reduce stress and improve health. </a:t>
            </a:r>
            <a:br>
              <a:rPr lang="en" sz="1050">
                <a:solidFill>
                  <a:srgbClr val="1E293B"/>
                </a:solidFill>
              </a:rPr>
            </a:br>
            <a:br>
              <a:rPr lang="en" sz="1050">
                <a:solidFill>
                  <a:srgbClr val="1E293B"/>
                </a:solidFill>
              </a:rPr>
            </a:br>
            <a:r>
              <a:rPr lang="en" sz="1050">
                <a:solidFill>
                  <a:srgbClr val="1E293B"/>
                </a:solidFill>
              </a:rPr>
              <a:t>For instance, temporary shelters with natural light, good ventilation, and privacy can enhance residents' stress levels, sleep quality, and overall well-being. This is crucial in humanitarian contexts where people are already under significant stress.</a:t>
            </a:r>
            <a:endParaRPr sz="1050">
              <a:solidFill>
                <a:srgbClr val="1E293B"/>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e9cbe187d4_2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e9cbe187d4_2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Now Let’s relate your context with the timeline for humanitarian construction again</a:t>
            </a:r>
            <a:br>
              <a:rPr lang="en"/>
            </a:br>
            <a:br>
              <a:rPr lang="en"/>
            </a:br>
            <a:r>
              <a:rPr lang="en"/>
              <a:t>When the earthquake destroys your house and you come back to find yourself without a shelter is when emergency relief comes. </a:t>
            </a:r>
            <a:r>
              <a:rPr lang="en" sz="1000" b="1">
                <a:solidFill>
                  <a:schemeClr val="dk1"/>
                </a:solidFill>
              </a:rPr>
              <a:t>Emergency relief </a:t>
            </a:r>
            <a:r>
              <a:rPr lang="en" sz="1000">
                <a:solidFill>
                  <a:schemeClr val="dk1"/>
                </a:solidFill>
              </a:rPr>
              <a:t>is the immediate response to life-threatening conditions. It requires urgent actions: emergency shelters ensure protection from weather, prevent further deaths and secure the survival of the victims.</a:t>
            </a:r>
            <a:br>
              <a:rPr lang="en" sz="1000">
                <a:solidFill>
                  <a:schemeClr val="dk1"/>
                </a:solidFill>
              </a:rPr>
            </a:br>
            <a:br>
              <a:rPr lang="en" sz="1000">
                <a:solidFill>
                  <a:schemeClr val="dk1"/>
                </a:solidFill>
              </a:rPr>
            </a:br>
            <a:r>
              <a:rPr lang="en" sz="1000">
                <a:solidFill>
                  <a:schemeClr val="dk1"/>
                </a:solidFill>
              </a:rPr>
              <a:t>When over time you settle down, is the time for mid-term relief includes the transitional shelter, which offers standard solutions to housing needs, while still not being an ideal solution. This is when we previously suggest external help would come and help you rebuild your own house as per your preferences. This is the stage where co-creation or co-designing of spaces starts in Humanitarian Setting </a:t>
            </a:r>
            <a:endParaRPr sz="1000">
              <a:solidFill>
                <a:schemeClr val="dk1"/>
              </a:solidFill>
            </a:endParaRPr>
          </a:p>
          <a:p>
            <a:pPr marL="0" lvl="0" indent="0" algn="l" rtl="0">
              <a:spcBef>
                <a:spcPts val="0"/>
              </a:spcBef>
              <a:spcAft>
                <a:spcPts val="0"/>
              </a:spcAft>
              <a:buClr>
                <a:schemeClr val="dk1"/>
              </a:buClr>
              <a:buSzPts val="1100"/>
              <a:buFont typeface="Arial"/>
              <a:buNone/>
            </a:pPr>
            <a:endParaRPr sz="1000">
              <a:solidFill>
                <a:schemeClr val="dk1"/>
              </a:solidFill>
            </a:endParaRPr>
          </a:p>
          <a:p>
            <a:pPr marL="0" lvl="0" indent="0" algn="l" rtl="0">
              <a:spcBef>
                <a:spcPts val="0"/>
              </a:spcBef>
              <a:spcAft>
                <a:spcPts val="0"/>
              </a:spcAft>
              <a:buClr>
                <a:schemeClr val="dk1"/>
              </a:buClr>
              <a:buSzPts val="1100"/>
              <a:buFont typeface="Arial"/>
              <a:buNone/>
            </a:pPr>
            <a:r>
              <a:rPr lang="en" sz="1000">
                <a:solidFill>
                  <a:schemeClr val="dk1"/>
                </a:solidFill>
              </a:rPr>
              <a:t>Finally comes the Reconstruction phase when the permanent habitat and infrastructure are set in place.</a:t>
            </a:r>
            <a:endParaRPr sz="1000">
              <a:solidFill>
                <a:schemeClr val="dk1"/>
              </a:solidFill>
            </a:endParaRPr>
          </a:p>
          <a:p>
            <a:pPr marL="0" lvl="0" indent="0" algn="l" rtl="0">
              <a:spcBef>
                <a:spcPts val="0"/>
              </a:spcBef>
              <a:spcAft>
                <a:spcPts val="0"/>
              </a:spcAft>
              <a:buClr>
                <a:schemeClr val="dk1"/>
              </a:buClr>
              <a:buSzPts val="1100"/>
              <a:buFont typeface="Arial"/>
              <a:buNone/>
            </a:pPr>
            <a:endParaRPr sz="1000">
              <a:solidFill>
                <a:schemeClr val="dk1"/>
              </a:solidFill>
            </a:endParaRPr>
          </a:p>
          <a:p>
            <a:pPr marL="0" lvl="0" indent="0" algn="l" rtl="0">
              <a:spcBef>
                <a:spcPts val="0"/>
              </a:spcBef>
              <a:spcAft>
                <a:spcPts val="0"/>
              </a:spcAft>
              <a:buClr>
                <a:schemeClr val="dk1"/>
              </a:buClr>
              <a:buSzPts val="1100"/>
              <a:buFont typeface="Arial"/>
              <a:buNone/>
            </a:pPr>
            <a:endParaRPr sz="100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e9cbe187d4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2e9cbe187d4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Durable construction materials play a crucial role in humanitarian shelter design, ensuring the safety, resilience, and longevity of temporary housing for displaced populations. These materials need to withstand harsh weather conditions, be readily available, and often be reusable or recyclable to minimize environmental impact.</a:t>
            </a:r>
            <a:endParaRPr/>
          </a:p>
          <a:p>
            <a:pPr marL="0" lvl="0" indent="0" algn="l" rtl="0">
              <a:spcBef>
                <a:spcPts val="0"/>
              </a:spcBef>
              <a:spcAft>
                <a:spcPts val="0"/>
              </a:spcAft>
              <a:buNone/>
            </a:pPr>
            <a:br>
              <a:rPr lang="en"/>
            </a:br>
            <a:r>
              <a:rPr lang="en"/>
              <a:t>Some Common Durable Materials for humanitarian shelter designs include: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r>
              <a:rPr lang="en"/>
              <a:t>Bamboo: Lightweight, strong, and fast-growing, bamboo is a sustainable option for shelter frames, walls, and roofing. With proper treatment, it resists rot and pests.</a:t>
            </a:r>
            <a:endParaRPr/>
          </a:p>
          <a:p>
            <a:pPr marL="0" lvl="0" indent="0" algn="l" rtl="0">
              <a:spcBef>
                <a:spcPts val="0"/>
              </a:spcBef>
              <a:spcAft>
                <a:spcPts val="0"/>
              </a:spcAft>
              <a:buNone/>
            </a:pPr>
            <a:endParaRPr/>
          </a:p>
          <a:p>
            <a:pPr marL="0" lvl="0" indent="0" algn="l" rtl="0">
              <a:spcBef>
                <a:spcPts val="0"/>
              </a:spcBef>
              <a:spcAft>
                <a:spcPts val="0"/>
              </a:spcAft>
              <a:buNone/>
            </a:pPr>
            <a:r>
              <a:rPr lang="en"/>
              <a:t>Timber: Wood is a traditional and versatile building material. Engineered wood products like plywood and oriented strand board (OSB) offer strength and durability.</a:t>
            </a:r>
            <a:endParaRPr/>
          </a:p>
          <a:p>
            <a:pPr marL="0" lvl="0" indent="0" algn="l" rtl="0">
              <a:spcBef>
                <a:spcPts val="0"/>
              </a:spcBef>
              <a:spcAft>
                <a:spcPts val="0"/>
              </a:spcAft>
              <a:buNone/>
            </a:pPr>
            <a:br>
              <a:rPr lang="en"/>
            </a:br>
            <a:r>
              <a:rPr lang="en"/>
              <a:t>Concrete: While heavier, concrete provides excellent durability and fire resistance. It's often used for foundations and floors.</a:t>
            </a:r>
            <a:endParaRPr/>
          </a:p>
          <a:p>
            <a:pPr marL="0" lvl="0" indent="0" algn="l" rtl="0">
              <a:spcBef>
                <a:spcPts val="0"/>
              </a:spcBef>
              <a:spcAft>
                <a:spcPts val="0"/>
              </a:spcAft>
              <a:buNone/>
            </a:pPr>
            <a:br>
              <a:rPr lang="en"/>
            </a:br>
            <a:r>
              <a:rPr lang="en"/>
              <a:t>Metal: Corrugated metal sheets are lightweight, durable, and easy to transport, making them suitable for roofing and siding.</a:t>
            </a:r>
            <a:endParaRPr/>
          </a:p>
          <a:p>
            <a:pPr marL="0" lvl="0" indent="0" algn="l" rtl="0">
              <a:spcBef>
                <a:spcPts val="0"/>
              </a:spcBef>
              <a:spcAft>
                <a:spcPts val="0"/>
              </a:spcAft>
              <a:buNone/>
            </a:pPr>
            <a:br>
              <a:rPr lang="en"/>
            </a:br>
            <a:r>
              <a:rPr lang="en"/>
              <a:t>Earthbags: Filled with soil, these bags create sturdy walls with good thermal mass and insulation properties.</a:t>
            </a:r>
            <a:endParaRPr/>
          </a:p>
          <a:p>
            <a:pPr marL="0" lvl="0" indent="0" algn="l" rtl="0">
              <a:spcBef>
                <a:spcPts val="0"/>
              </a:spcBef>
              <a:spcAft>
                <a:spcPts val="0"/>
              </a:spcAft>
              <a:buNone/>
            </a:pPr>
            <a:br>
              <a:rPr lang="en"/>
            </a:br>
            <a:r>
              <a:rPr lang="en"/>
              <a:t>Recycled materials: Reusing materials like shipping containers, pallets, and tires reduces waste and lowers costs.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6f5fa30b39_0_4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6f5fa30b39_0_4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Let's look at common scenarios after a HUMANITARIAN CRISIS occur</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br>
              <a:rPr lang="en"/>
            </a:br>
            <a:r>
              <a:rPr lang="en"/>
              <a:t>This a common scenario in the beginning of a crisis… What do you observe here?</a:t>
            </a:r>
            <a:br>
              <a:rPr lang="en"/>
            </a:br>
            <a:r>
              <a:rPr lang="en"/>
              <a:t>.</a:t>
            </a:r>
            <a:br>
              <a:rPr lang="en"/>
            </a:br>
            <a:r>
              <a:rPr lang="en"/>
              <a:t>.</a:t>
            </a:r>
            <a:br>
              <a:rPr lang="en"/>
            </a:br>
            <a:r>
              <a:rPr lang="en"/>
              <a:t>.</a:t>
            </a:r>
            <a:br>
              <a:rPr lang="en"/>
            </a:br>
            <a:r>
              <a:rPr lang="en"/>
              <a:t>.</a:t>
            </a:r>
            <a:br>
              <a:rPr lang="en"/>
            </a:br>
            <a:r>
              <a:rPr lang="en"/>
              <a:t>.</a:t>
            </a:r>
            <a:br>
              <a:rPr lang="en"/>
            </a:br>
            <a:br>
              <a:rPr lang="en"/>
            </a:br>
            <a:r>
              <a:rPr lang="en">
                <a:solidFill>
                  <a:schemeClr val="dk1"/>
                </a:solidFill>
              </a:rPr>
              <a:t>There is a heavy flow of people, local capacity suddenly collapses, and the need for humanitarian assistance is high.</a:t>
            </a:r>
            <a:br>
              <a:rPr lang="en"/>
            </a:br>
            <a:br>
              <a:rPr lang="en"/>
            </a:br>
            <a:r>
              <a:rPr lang="en"/>
              <a:t>https://doctorsoftheworld.org/blog/rohingya-refugees-in-bangladesh/</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e9cbe187d4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2e9cbe187d4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do  you observe in the space shown in this picture?</a:t>
            </a:r>
            <a:br>
              <a:rPr lang="en"/>
            </a:br>
            <a:r>
              <a:rPr lang="en"/>
              <a:t>.</a:t>
            </a:r>
            <a:br>
              <a:rPr lang="en"/>
            </a:br>
            <a:r>
              <a:rPr lang="en"/>
              <a:t>.</a:t>
            </a:r>
            <a:br>
              <a:rPr lang="en"/>
            </a:br>
            <a:r>
              <a:rPr lang="en"/>
              <a:t>.</a:t>
            </a:r>
            <a:br>
              <a:rPr lang="en"/>
            </a:br>
            <a:r>
              <a:rPr lang="en"/>
              <a:t>.</a:t>
            </a:r>
            <a:br>
              <a:rPr lang="en"/>
            </a:br>
            <a:r>
              <a:rPr lang="en"/>
              <a:t>.</a:t>
            </a:r>
            <a:endParaRPr/>
          </a:p>
          <a:p>
            <a:pPr marL="0" lvl="0" indent="0" algn="l" rtl="0">
              <a:spcBef>
                <a:spcPts val="0"/>
              </a:spcBef>
              <a:spcAft>
                <a:spcPts val="0"/>
              </a:spcAft>
              <a:buClr>
                <a:schemeClr val="dk1"/>
              </a:buClr>
              <a:buSzPts val="1100"/>
              <a:buFont typeface="Arial"/>
              <a:buNone/>
            </a:pPr>
            <a:r>
              <a:rPr lang="en">
                <a:solidFill>
                  <a:schemeClr val="dk1"/>
                </a:solidFill>
              </a:rPr>
              <a:t> Here it is visible that emergency support is provided. This includes temporary housing, perhaps food and medical care facilities, and basic sanitation services.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 name="Google Shape;14;p2"/>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5" name="Google Shape;15;p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 name="Google Shape;16;p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 name="Google Shape;17;p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0"/>
        <p:cNvGrpSpPr/>
        <p:nvPr/>
      </p:nvGrpSpPr>
      <p:grpSpPr>
        <a:xfrm>
          <a:off x="0" y="0"/>
          <a:ext cx="0" cy="0"/>
          <a:chOff x="0" y="0"/>
          <a:chExt cx="0" cy="0"/>
        </a:xfrm>
      </p:grpSpPr>
      <p:sp>
        <p:nvSpPr>
          <p:cNvPr id="71" name="Google Shape;71;p1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2" name="Google Shape;72;p11"/>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73" name="Google Shape;73;p1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4" name="Google Shape;74;p1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5" name="Google Shape;75;p1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6"/>
        <p:cNvGrpSpPr/>
        <p:nvPr/>
      </p:nvGrpSpPr>
      <p:grpSpPr>
        <a:xfrm>
          <a:off x="0" y="0"/>
          <a:ext cx="0" cy="0"/>
          <a:chOff x="0" y="0"/>
          <a:chExt cx="0" cy="0"/>
        </a:xfrm>
      </p:grpSpPr>
      <p:sp>
        <p:nvSpPr>
          <p:cNvPr id="77" name="Google Shape;77;p12"/>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8" name="Google Shape;78;p12"/>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79" name="Google Shape;79;p1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0" name="Google Shape;80;p1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1" name="Google Shape;81;p1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2"/>
        <p:cNvGrpSpPr/>
        <p:nvPr/>
      </p:nvGrpSpPr>
      <p:grpSpPr>
        <a:xfrm>
          <a:off x="0" y="0"/>
          <a:ext cx="0" cy="0"/>
          <a:chOff x="0" y="0"/>
          <a:chExt cx="0" cy="0"/>
        </a:xfrm>
      </p:grpSpPr>
      <p:sp>
        <p:nvSpPr>
          <p:cNvPr id="83" name="Google Shape;83;p13"/>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4" name="Google Shape;84;p13"/>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rmAutofit/>
          </a:bodyPr>
          <a:lstStyle>
            <a:lvl1pPr marL="457200" lvl="0" indent="-361950" rtl="0">
              <a:spcBef>
                <a:spcPts val="800"/>
              </a:spcBef>
              <a:spcAft>
                <a:spcPts val="0"/>
              </a:spcAft>
              <a:buSzPts val="2100"/>
              <a:buChar char="•"/>
              <a:defRPr/>
            </a:lvl1pPr>
            <a:lvl2pPr marL="914400" lvl="1" indent="-342900" rtl="0">
              <a:spcBef>
                <a:spcPts val="400"/>
              </a:spcBef>
              <a:spcAft>
                <a:spcPts val="0"/>
              </a:spcAft>
              <a:buSzPts val="1800"/>
              <a:buChar char="•"/>
              <a:defRPr/>
            </a:lvl2pPr>
            <a:lvl3pPr marL="1371600" lvl="2" indent="-323850" rtl="0">
              <a:spcBef>
                <a:spcPts val="400"/>
              </a:spcBef>
              <a:spcAft>
                <a:spcPts val="0"/>
              </a:spcAft>
              <a:buSzPts val="1500"/>
              <a:buChar char="•"/>
              <a:defRPr/>
            </a:lvl3pPr>
            <a:lvl4pPr marL="1828800" lvl="3" indent="-317500" rtl="0">
              <a:spcBef>
                <a:spcPts val="400"/>
              </a:spcBef>
              <a:spcAft>
                <a:spcPts val="0"/>
              </a:spcAft>
              <a:buSzPts val="1400"/>
              <a:buChar char="•"/>
              <a:defRPr/>
            </a:lvl4pPr>
            <a:lvl5pPr marL="2286000" lvl="4" indent="-317500" rtl="0">
              <a:spcBef>
                <a:spcPts val="400"/>
              </a:spcBef>
              <a:spcAft>
                <a:spcPts val="0"/>
              </a:spcAft>
              <a:buSzPts val="1400"/>
              <a:buChar char="•"/>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85" name="Google Shape;85;p13"/>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
        <p:cNvGrpSpPr/>
        <p:nvPr/>
      </p:nvGrpSpPr>
      <p:grpSpPr>
        <a:xfrm>
          <a:off x="0" y="0"/>
          <a:ext cx="0" cy="0"/>
          <a:chOff x="0" y="0"/>
          <a:chExt cx="0" cy="0"/>
        </a:xfrm>
      </p:grpSpPr>
      <p:pic>
        <p:nvPicPr>
          <p:cNvPr id="19" name="Google Shape;19;p3"/>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6469" y="0"/>
            <a:ext cx="9156604" cy="5143500"/>
          </a:xfrm>
          <a:prstGeom prst="rect">
            <a:avLst/>
          </a:prstGeom>
          <a:noFill/>
          <a:ln>
            <a:noFill/>
          </a:ln>
        </p:spPr>
      </p:pic>
      <p:sp>
        <p:nvSpPr>
          <p:cNvPr id="20" name="Google Shape;20;p3"/>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Arial"/>
              <a:buNone/>
              <a:defRPr sz="45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 name="Google Shape;21;p3"/>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22" name="Google Shape;22;p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3" name="Google Shape;23;p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4" name="Google Shape;24;p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4500"/>
              <a:buFont typeface="Arial"/>
              <a:buNone/>
              <a:defRPr sz="45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7" name="Google Shape;27;p4"/>
          <p:cNvSpPr txBox="1">
            <a:spLocks noGrp="1"/>
          </p:cNvSpPr>
          <p:nvPr>
            <p:ph type="body" idx="1"/>
          </p:nvPr>
        </p:nvSpPr>
        <p:spPr>
          <a:xfrm>
            <a:off x="623888" y="3442097"/>
            <a:ext cx="7886700" cy="11250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28" name="Google Shape;28;p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9" name="Google Shape;29;p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0" name="Google Shape;30;p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3" name="Google Shape;33;p5"/>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4" name="Google Shape;34;p5"/>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5" name="Google Shape;35;p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6" name="Google Shape;36;p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7" name="Google Shape;37;p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0" name="Google Shape;40;p6"/>
          <p:cNvSpPr txBox="1">
            <a:spLocks noGrp="1"/>
          </p:cNvSpPr>
          <p:nvPr>
            <p:ph type="body" idx="1"/>
          </p:nvPr>
        </p:nvSpPr>
        <p:spPr>
          <a:xfrm>
            <a:off x="629841" y="1260872"/>
            <a:ext cx="38682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41" name="Google Shape;41;p6"/>
          <p:cNvSpPr txBox="1">
            <a:spLocks noGrp="1"/>
          </p:cNvSpPr>
          <p:nvPr>
            <p:ph type="body" idx="2"/>
          </p:nvPr>
        </p:nvSpPr>
        <p:spPr>
          <a:xfrm>
            <a:off x="629841" y="1878806"/>
            <a:ext cx="3868200" cy="27633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2" name="Google Shape;42;p6"/>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43" name="Google Shape;43;p6"/>
          <p:cNvSpPr txBox="1">
            <a:spLocks noGrp="1"/>
          </p:cNvSpPr>
          <p:nvPr>
            <p:ph type="body" idx="4"/>
          </p:nvPr>
        </p:nvSpPr>
        <p:spPr>
          <a:xfrm>
            <a:off x="4629150" y="1878806"/>
            <a:ext cx="3887400" cy="27633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4" name="Google Shape;44;p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5" name="Google Shape;45;p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6" name="Google Shape;46;p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7"/>
        <p:cNvGrpSpPr/>
        <p:nvPr/>
      </p:nvGrpSpPr>
      <p:grpSpPr>
        <a:xfrm>
          <a:off x="0" y="0"/>
          <a:ext cx="0" cy="0"/>
          <a:chOff x="0" y="0"/>
          <a:chExt cx="0" cy="0"/>
        </a:xfrm>
      </p:grpSpPr>
      <p:sp>
        <p:nvSpPr>
          <p:cNvPr id="48" name="Google Shape;48;p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9" name="Google Shape;49;p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0" name="Google Shape;50;p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1" name="Google Shape;51;p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4" name="Google Shape;54;p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5" name="Google Shape;55;p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6"/>
        <p:cNvGrpSpPr/>
        <p:nvPr/>
      </p:nvGrpSpPr>
      <p:grpSpPr>
        <a:xfrm>
          <a:off x="0" y="0"/>
          <a:ext cx="0" cy="0"/>
          <a:chOff x="0" y="0"/>
          <a:chExt cx="0" cy="0"/>
        </a:xfrm>
      </p:grpSpPr>
      <p:sp>
        <p:nvSpPr>
          <p:cNvPr id="57" name="Google Shape;57;p9"/>
          <p:cNvSpPr txBox="1">
            <a:spLocks noGrp="1"/>
          </p:cNvSpPr>
          <p:nvPr>
            <p:ph type="title"/>
          </p:nvPr>
        </p:nvSpPr>
        <p:spPr>
          <a:xfrm>
            <a:off x="629841" y="342900"/>
            <a:ext cx="29493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Arial"/>
              <a:buNone/>
              <a:defRPr sz="2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8" name="Google Shape;58;p9"/>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59" name="Google Shape;59;p9"/>
          <p:cNvSpPr txBox="1">
            <a:spLocks noGrp="1"/>
          </p:cNvSpPr>
          <p:nvPr>
            <p:ph type="body" idx="2"/>
          </p:nvPr>
        </p:nvSpPr>
        <p:spPr>
          <a:xfrm>
            <a:off x="629841" y="1543050"/>
            <a:ext cx="29493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60" name="Google Shape;60;p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1" name="Google Shape;61;p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2" name="Google Shape;62;p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29841" y="342900"/>
            <a:ext cx="29493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Arial"/>
              <a:buNone/>
              <a:defRPr sz="2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5" name="Google Shape;65;p10"/>
          <p:cNvSpPr>
            <a:spLocks noGrp="1"/>
          </p:cNvSpPr>
          <p:nvPr>
            <p:ph type="pic" idx="2"/>
          </p:nvPr>
        </p:nvSpPr>
        <p:spPr>
          <a:xfrm>
            <a:off x="3887391" y="740569"/>
            <a:ext cx="4629300" cy="365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66" name="Google Shape;66;p10"/>
          <p:cNvSpPr txBox="1">
            <a:spLocks noGrp="1"/>
          </p:cNvSpPr>
          <p:nvPr>
            <p:ph type="body" idx="1"/>
          </p:nvPr>
        </p:nvSpPr>
        <p:spPr>
          <a:xfrm>
            <a:off x="629841" y="1543050"/>
            <a:ext cx="29493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67" name="Google Shape;67;p1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8" name="Google Shape;68;p1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9" name="Google Shape;69;p1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 name="Google Shape;8;p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9" name="Google Shape;9;p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10" name="Google Shape;10;p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1" name="Google Shape;11;p1"/>
          <p:cNvPicPr preferRelativeResize="0"/>
          <p:nvPr/>
        </p:nvPicPr>
        <p:blipFill rotWithShape="1">
          <a:blip r:embed="rId14" cstate="print">
            <a:alphaModFix/>
            <a:extLst>
              <a:ext uri="{28A0092B-C50C-407E-A947-70E740481C1C}">
                <a14:useLocalDpi xmlns:a14="http://schemas.microsoft.com/office/drawing/2010/main"/>
              </a:ext>
            </a:extLst>
          </a:blip>
          <a:srcRect/>
          <a:stretch/>
        </p:blipFill>
        <p:spPr>
          <a:xfrm>
            <a:off x="6469" y="0"/>
            <a:ext cx="9137529" cy="51435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6.png"/><Relationship Id="rId5" Type="http://schemas.openxmlformats.org/officeDocument/2006/relationships/image" Target="../media/image2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6.png"/><Relationship Id="rId5" Type="http://schemas.openxmlformats.org/officeDocument/2006/relationships/image" Target="../media/image2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6.png"/><Relationship Id="rId5" Type="http://schemas.openxmlformats.org/officeDocument/2006/relationships/image" Target="../media/image2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6.png"/><Relationship Id="rId5" Type="http://schemas.openxmlformats.org/officeDocument/2006/relationships/image" Target="../media/image30.gif"/><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2.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6.png"/><Relationship Id="rId5" Type="http://schemas.openxmlformats.org/officeDocument/2006/relationships/image" Target="../media/image3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image" Target="../media/image35.gif"/><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12.xml"/><Relationship Id="rId7" Type="http://schemas.openxmlformats.org/officeDocument/2006/relationships/image" Target="../media/image38.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6.png"/><Relationship Id="rId4" Type="http://schemas.openxmlformats.org/officeDocument/2006/relationships/notesSlide" Target="../notesSlides/notesSlide18.xml"/><Relationship Id="rId9" Type="http://schemas.openxmlformats.org/officeDocument/2006/relationships/image" Target="../media/image40.jpeg"/></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7.xml"/><Relationship Id="rId7" Type="http://schemas.openxmlformats.org/officeDocument/2006/relationships/image" Target="../media/image43.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6.png"/><Relationship Id="rId4" Type="http://schemas.openxmlformats.org/officeDocument/2006/relationships/notesSlide" Target="../notesSlides/notesSlide19.xml"/><Relationship Id="rId9"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5" Type="http://schemas.openxmlformats.org/officeDocument/2006/relationships/image" Target="../media/image7.gif"/><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48.jpe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47.jpeg"/><Relationship Id="rId5" Type="http://schemas.openxmlformats.org/officeDocument/2006/relationships/image" Target="../media/image46.jp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6.png"/><Relationship Id="rId5" Type="http://schemas.openxmlformats.org/officeDocument/2006/relationships/image" Target="../media/image49.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4.jpeg"/><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7.png"/><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60.jpeg"/><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image" Target="../media/image63.gif"/><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image" Target="../media/image62.gif"/><Relationship Id="rId5" Type="http://schemas.openxmlformats.org/officeDocument/2006/relationships/image" Target="../media/image6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p3"/><Relationship Id="rId1" Type="http://schemas.microsoft.com/office/2007/relationships/media" Target="../media/media27.mp3"/><Relationship Id="rId5" Type="http://schemas.openxmlformats.org/officeDocument/2006/relationships/image" Target="../media/image6.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image" Target="../media/image6.png"/><Relationship Id="rId5" Type="http://schemas.openxmlformats.org/officeDocument/2006/relationships/image" Target="../media/image66.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slideLayout" Target="../slideLayouts/slideLayout7.xml"/><Relationship Id="rId7" Type="http://schemas.openxmlformats.org/officeDocument/2006/relationships/image" Target="../media/image69.png"/><Relationship Id="rId2" Type="http://schemas.openxmlformats.org/officeDocument/2006/relationships/audio" Target="../media/media30.mp3"/><Relationship Id="rId1" Type="http://schemas.microsoft.com/office/2007/relationships/media" Target="../media/media30.mp3"/><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6.png"/><Relationship Id="rId4" Type="http://schemas.openxmlformats.org/officeDocument/2006/relationships/notesSlide" Target="../notesSlides/notesSlide30.xml"/><Relationship Id="rId9" Type="http://schemas.openxmlformats.org/officeDocument/2006/relationships/image" Target="../media/image71.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1.mp3"/><Relationship Id="rId1" Type="http://schemas.microsoft.com/office/2007/relationships/media" Target="../media/media31.mp3"/><Relationship Id="rId6" Type="http://schemas.openxmlformats.org/officeDocument/2006/relationships/image" Target="../media/image6.png"/><Relationship Id="rId5" Type="http://schemas.openxmlformats.org/officeDocument/2006/relationships/hyperlink" Target="https://padlet.com/hamidahashrafi/in-your-neighbourhood-one-of-the-big-old-buildings-has-been--s12oo7sz1oh0pate" TargetMode="External"/><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6.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74.jpeg"/><Relationship Id="rId2" Type="http://schemas.openxmlformats.org/officeDocument/2006/relationships/audio" Target="../media/media33.mp3"/><Relationship Id="rId1" Type="http://schemas.microsoft.com/office/2007/relationships/media" Target="../media/media33.mp3"/><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image" Target="../media/image78.gif"/><Relationship Id="rId3" Type="http://schemas.openxmlformats.org/officeDocument/2006/relationships/slideLayout" Target="../slideLayouts/slideLayout7.xml"/><Relationship Id="rId7" Type="http://schemas.openxmlformats.org/officeDocument/2006/relationships/image" Target="../media/image77.gif"/><Relationship Id="rId2" Type="http://schemas.openxmlformats.org/officeDocument/2006/relationships/audio" Target="../media/media34.mp3"/><Relationship Id="rId1" Type="http://schemas.microsoft.com/office/2007/relationships/media" Target="../media/media34.mp3"/><Relationship Id="rId6" Type="http://schemas.openxmlformats.org/officeDocument/2006/relationships/image" Target="../media/image76.gif"/><Relationship Id="rId5" Type="http://schemas.openxmlformats.org/officeDocument/2006/relationships/image" Target="../media/image75.png"/><Relationship Id="rId4" Type="http://schemas.openxmlformats.org/officeDocument/2006/relationships/notesSlide" Target="../notesSlides/notesSlide34.xml"/><Relationship Id="rId9"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35.mp3"/><Relationship Id="rId1" Type="http://schemas.microsoft.com/office/2007/relationships/media" Target="../media/media35.mp3"/><Relationship Id="rId6" Type="http://schemas.openxmlformats.org/officeDocument/2006/relationships/hyperlink" Target="https://drive.google.com/file/d/1JLZHOTIa19ka0sFxLM8_NazAEEkWIXfv/view?usp=sharing" TargetMode="External"/><Relationship Id="rId5" Type="http://schemas.openxmlformats.org/officeDocument/2006/relationships/image" Target="../media/image79.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hyperlink" Target="https://docs.google.com/presentation/d/1TOxfl1HZBAm2IhjmBBiwg6gce_m77yhs2-Y1-mQgpfk/edit?usp=sharing" TargetMode="External"/><Relationship Id="rId2" Type="http://schemas.openxmlformats.org/officeDocument/2006/relationships/audio" Target="../media/media36.mp3"/><Relationship Id="rId1" Type="http://schemas.microsoft.com/office/2007/relationships/media" Target="../media/media36.mp3"/><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6.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hyperlink" Target="https://www.aalto.fi/en/wit-programme/humanitarian-architecture-what-does-it-mean"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hyperlink" Target="https://doi.org/10.1680/jurdp.22.00068"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2.xml"/><Relationship Id="rId7" Type="http://schemas.openxmlformats.org/officeDocument/2006/relationships/image" Target="../media/image10.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4.xm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2.xml"/><Relationship Id="rId7" Type="http://schemas.openxmlformats.org/officeDocument/2006/relationships/image" Target="../media/image14.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3.png"/><Relationship Id="rId5" Type="http://schemas.openxmlformats.org/officeDocument/2006/relationships/image" Target="../media/image12.gif"/><Relationship Id="rId10" Type="http://schemas.openxmlformats.org/officeDocument/2006/relationships/image" Target="../media/image6.png"/><Relationship Id="rId4" Type="http://schemas.openxmlformats.org/officeDocument/2006/relationships/notesSlide" Target="../notesSlides/notesSlide5.xml"/><Relationship Id="rId9"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7.xml"/><Relationship Id="rId7" Type="http://schemas.openxmlformats.org/officeDocument/2006/relationships/image" Target="../media/image20.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9.png"/><Relationship Id="rId11" Type="http://schemas.openxmlformats.org/officeDocument/2006/relationships/image" Target="../media/image6.pn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notesSlide" Target="../notesSlides/notesSlide7.xml"/><Relationship Id="rId9"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6.png"/><Relationship Id="rId5" Type="http://schemas.openxmlformats.org/officeDocument/2006/relationships/image" Target="../media/image24.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6.png"/><Relationship Id="rId5" Type="http://schemas.openxmlformats.org/officeDocument/2006/relationships/image" Target="../media/image25.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4"/>
          <p:cNvSpPr/>
          <p:nvPr/>
        </p:nvSpPr>
        <p:spPr>
          <a:xfrm>
            <a:off x="699600" y="936625"/>
            <a:ext cx="809700" cy="60600"/>
          </a:xfrm>
          <a:prstGeom prst="rect">
            <a:avLst/>
          </a:prstGeom>
          <a:solidFill>
            <a:srgbClr val="FF81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1" name="Google Shape;91;p14"/>
          <p:cNvSpPr/>
          <p:nvPr/>
        </p:nvSpPr>
        <p:spPr>
          <a:xfrm>
            <a:off x="1156800" y="1866900"/>
            <a:ext cx="3158100" cy="2466900"/>
          </a:xfrm>
          <a:prstGeom prst="rect">
            <a:avLst/>
          </a:prstGeom>
          <a:solidFill>
            <a:srgbClr val="02AD5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2" name="Google Shape;92;p14"/>
          <p:cNvSpPr txBox="1"/>
          <p:nvPr/>
        </p:nvSpPr>
        <p:spPr>
          <a:xfrm>
            <a:off x="1521300" y="2110125"/>
            <a:ext cx="2526300" cy="1847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n" sz="1600">
                <a:solidFill>
                  <a:schemeClr val="lt1"/>
                </a:solidFill>
                <a:latin typeface="Georgia"/>
                <a:ea typeface="Georgia"/>
                <a:cs typeface="Georgia"/>
                <a:sym typeface="Georgia"/>
              </a:rPr>
              <a:t>Demonstrate an understanding of the spatial context and need for culturally appropriate space design in humanitarian settings.</a:t>
            </a:r>
            <a:endParaRPr sz="1600">
              <a:solidFill>
                <a:schemeClr val="lt1"/>
              </a:solidFill>
              <a:latin typeface="Georgia"/>
              <a:ea typeface="Georgia"/>
              <a:cs typeface="Georgia"/>
              <a:sym typeface="Georgia"/>
            </a:endParaRPr>
          </a:p>
        </p:txBody>
      </p:sp>
      <p:sp>
        <p:nvSpPr>
          <p:cNvPr id="93" name="Google Shape;93;p14"/>
          <p:cNvSpPr/>
          <p:nvPr/>
        </p:nvSpPr>
        <p:spPr>
          <a:xfrm>
            <a:off x="4800600" y="1866900"/>
            <a:ext cx="3158100" cy="2466900"/>
          </a:xfrm>
          <a:prstGeom prst="rect">
            <a:avLst/>
          </a:prstGeom>
          <a:solidFill>
            <a:srgbClr val="FF81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4" name="Google Shape;94;p14"/>
          <p:cNvSpPr txBox="1"/>
          <p:nvPr/>
        </p:nvSpPr>
        <p:spPr>
          <a:xfrm>
            <a:off x="5088900" y="2110125"/>
            <a:ext cx="2664600" cy="1847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n" sz="1600">
                <a:solidFill>
                  <a:schemeClr val="lt1"/>
                </a:solidFill>
                <a:latin typeface="Georgia"/>
                <a:ea typeface="Georgia"/>
                <a:cs typeface="Georgia"/>
                <a:sym typeface="Georgia"/>
              </a:rPr>
              <a:t>Identify and apply appropriate community engagement tools to gather insights and incorporate cultural considerations into space design.</a:t>
            </a:r>
            <a:endParaRPr sz="1600">
              <a:solidFill>
                <a:schemeClr val="lt1"/>
              </a:solidFill>
              <a:latin typeface="Georgia"/>
              <a:ea typeface="Georgia"/>
              <a:cs typeface="Georgia"/>
              <a:sym typeface="Georgia"/>
            </a:endParaRPr>
          </a:p>
        </p:txBody>
      </p:sp>
      <p:sp>
        <p:nvSpPr>
          <p:cNvPr id="95" name="Google Shape;95;p14"/>
          <p:cNvSpPr txBox="1">
            <a:spLocks noGrp="1"/>
          </p:cNvSpPr>
          <p:nvPr>
            <p:ph type="title"/>
          </p:nvPr>
        </p:nvSpPr>
        <p:spPr>
          <a:xfrm>
            <a:off x="623400" y="287725"/>
            <a:ext cx="8520600" cy="5727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sz="3200" b="1">
                <a:latin typeface="Georgia"/>
                <a:ea typeface="Georgia"/>
                <a:cs typeface="Georgia"/>
                <a:sym typeface="Georgia"/>
              </a:rPr>
              <a:t>Learning Outcomes</a:t>
            </a:r>
            <a:endParaRPr sz="3200" b="1">
              <a:latin typeface="Georgia"/>
              <a:ea typeface="Georgia"/>
              <a:cs typeface="Georgia"/>
              <a:sym typeface="Georgia"/>
            </a:endParaRPr>
          </a:p>
        </p:txBody>
      </p:sp>
      <p:sp>
        <p:nvSpPr>
          <p:cNvPr id="96" name="Google Shape;96;p14"/>
          <p:cNvSpPr/>
          <p:nvPr/>
        </p:nvSpPr>
        <p:spPr>
          <a:xfrm>
            <a:off x="-11525" y="23525"/>
            <a:ext cx="9155700" cy="1009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7" name="Google Shape;97;p14"/>
          <p:cNvSpPr/>
          <p:nvPr/>
        </p:nvSpPr>
        <p:spPr>
          <a:xfrm>
            <a:off x="4438950" y="1014050"/>
            <a:ext cx="4705200" cy="4141800"/>
          </a:xfrm>
          <a:prstGeom prst="rect">
            <a:avLst/>
          </a:prstGeom>
          <a:solidFill>
            <a:srgbClr val="02AD5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8" name="Google Shape;98;p14"/>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0" y="1011300"/>
            <a:ext cx="4554899" cy="4141724"/>
          </a:xfrm>
          <a:prstGeom prst="rect">
            <a:avLst/>
          </a:prstGeom>
          <a:noFill/>
          <a:ln>
            <a:noFill/>
          </a:ln>
        </p:spPr>
      </p:pic>
      <p:sp>
        <p:nvSpPr>
          <p:cNvPr id="99" name="Google Shape;99;p14"/>
          <p:cNvSpPr txBox="1">
            <a:spLocks noGrp="1"/>
          </p:cNvSpPr>
          <p:nvPr>
            <p:ph type="title"/>
          </p:nvPr>
        </p:nvSpPr>
        <p:spPr>
          <a:xfrm>
            <a:off x="4986750" y="1219600"/>
            <a:ext cx="3950700" cy="3717300"/>
          </a:xfrm>
          <a:prstGeom prst="rect">
            <a:avLst/>
          </a:prstGeom>
        </p:spPr>
        <p:txBody>
          <a:bodyPr spcFirstLastPara="1" wrap="square" lIns="68575" tIns="34275" rIns="68575" bIns="34275" anchor="b" anchorCtr="0">
            <a:spAutoFit/>
          </a:bodyPr>
          <a:lstStyle/>
          <a:p>
            <a:pPr marL="0" lvl="0" indent="0" algn="l" rtl="0">
              <a:lnSpc>
                <a:spcPct val="115000"/>
              </a:lnSpc>
              <a:spcBef>
                <a:spcPts val="0"/>
              </a:spcBef>
              <a:spcAft>
                <a:spcPts val="0"/>
              </a:spcAft>
              <a:buClr>
                <a:schemeClr val="dk1"/>
              </a:buClr>
              <a:buSzPts val="1100"/>
              <a:buFont typeface="Arial"/>
              <a:buNone/>
            </a:pPr>
            <a:r>
              <a:rPr lang="en" sz="3000" b="1">
                <a:solidFill>
                  <a:schemeClr val="lt1"/>
                </a:solidFill>
                <a:latin typeface="Georgia"/>
                <a:ea typeface="Georgia"/>
                <a:cs typeface="Georgia"/>
                <a:sym typeface="Georgia"/>
              </a:rPr>
              <a:t>Day 9: Co-designing Culturally Appropriate Spaces in Humanitarian Settings</a:t>
            </a:r>
            <a:endParaRPr sz="3000" b="1">
              <a:solidFill>
                <a:schemeClr val="lt1"/>
              </a:solidFill>
              <a:latin typeface="Georgia"/>
              <a:ea typeface="Georgia"/>
              <a:cs typeface="Georgia"/>
              <a:sym typeface="Georgia"/>
            </a:endParaRPr>
          </a:p>
        </p:txBody>
      </p:sp>
      <p:sp>
        <p:nvSpPr>
          <p:cNvPr id="101" name="Google Shape;101;p14"/>
          <p:cNvSpPr/>
          <p:nvPr/>
        </p:nvSpPr>
        <p:spPr>
          <a:xfrm>
            <a:off x="4438950" y="2949113"/>
            <a:ext cx="266100" cy="266100"/>
          </a:xfrm>
          <a:prstGeom prst="ellipse">
            <a:avLst/>
          </a:prstGeom>
          <a:solidFill>
            <a:schemeClr val="accent2"/>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02" name="Google Shape;102;p14"/>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302050" y="23519"/>
            <a:ext cx="1731617" cy="897075"/>
          </a:xfrm>
          <a:prstGeom prst="rect">
            <a:avLst/>
          </a:prstGeom>
          <a:noFill/>
          <a:ln>
            <a:noFill/>
          </a:ln>
        </p:spPr>
      </p:pic>
      <p:pic>
        <p:nvPicPr>
          <p:cNvPr id="103" name="Google Shape;103;p14" descr="BRAC: Creating opportunities for people to realise potential"/>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2275415" y="221089"/>
            <a:ext cx="1095097" cy="574910"/>
          </a:xfrm>
          <a:prstGeom prst="rect">
            <a:avLst/>
          </a:prstGeom>
          <a:noFill/>
          <a:ln>
            <a:noFill/>
          </a:ln>
        </p:spPr>
      </p:pic>
      <p:pic>
        <p:nvPicPr>
          <p:cNvPr id="104" name="Google Shape;104;p14" descr="A close up of a logo&#10;&#10;Description automatically generated"/>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6380574" y="135636"/>
            <a:ext cx="2556931" cy="784955"/>
          </a:xfrm>
          <a:prstGeom prst="rect">
            <a:avLst/>
          </a:prstGeom>
          <a:noFill/>
          <a:ln>
            <a:noFill/>
          </a:ln>
        </p:spPr>
      </p:pic>
      <p:pic>
        <p:nvPicPr>
          <p:cNvPr id="2" name="1. Welcome note">
            <a:hlinkClick r:id="" action="ppaction://media"/>
            <a:extLst>
              <a:ext uri="{FF2B5EF4-FFF2-40B4-BE49-F238E27FC236}">
                <a16:creationId xmlns:a16="http://schemas.microsoft.com/office/drawing/2014/main" id="{77B63CFF-BE0F-44F3-B86C-DCB02364298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800" y="453257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49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1000"/>
                                        <p:tgtEl>
                                          <p:spTgt spid="97"/>
                                        </p:tgtEl>
                                      </p:cBhvr>
                                    </p:animEffect>
                                    <p:set>
                                      <p:cBhvr>
                                        <p:cTn id="11" dur="1" fill="hold">
                                          <p:stCondLst>
                                            <p:cond delay="1000"/>
                                          </p:stCondLst>
                                        </p:cTn>
                                        <p:tgtEl>
                                          <p:spTgt spid="97"/>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1000"/>
                                        <p:tgtEl>
                                          <p:spTgt spid="98"/>
                                        </p:tgtEl>
                                      </p:cBhvr>
                                    </p:animEffect>
                                    <p:set>
                                      <p:cBhvr>
                                        <p:cTn id="14" dur="1" fill="hold">
                                          <p:stCondLst>
                                            <p:cond delay="1000"/>
                                          </p:stCondLst>
                                        </p:cTn>
                                        <p:tgtEl>
                                          <p:spTgt spid="98"/>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1000"/>
                                        <p:tgtEl>
                                          <p:spTgt spid="99"/>
                                        </p:tgtEl>
                                      </p:cBhvr>
                                    </p:animEffect>
                                    <p:set>
                                      <p:cBhvr>
                                        <p:cTn id="17" dur="1" fill="hold">
                                          <p:stCondLst>
                                            <p:cond delay="1000"/>
                                          </p:stCondLst>
                                        </p:cTn>
                                        <p:tgtEl>
                                          <p:spTgt spid="99"/>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1000"/>
                                        <p:tgtEl>
                                          <p:spTgt spid="102"/>
                                        </p:tgtEl>
                                      </p:cBhvr>
                                    </p:animEffect>
                                    <p:set>
                                      <p:cBhvr>
                                        <p:cTn id="20" dur="1" fill="hold">
                                          <p:stCondLst>
                                            <p:cond delay="1000"/>
                                          </p:stCondLst>
                                        </p:cTn>
                                        <p:tgtEl>
                                          <p:spTgt spid="102"/>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1000"/>
                                        <p:tgtEl>
                                          <p:spTgt spid="103"/>
                                        </p:tgtEl>
                                      </p:cBhvr>
                                    </p:animEffect>
                                    <p:set>
                                      <p:cBhvr>
                                        <p:cTn id="23" dur="1" fill="hold">
                                          <p:stCondLst>
                                            <p:cond delay="1000"/>
                                          </p:stCondLst>
                                        </p:cTn>
                                        <p:tgtEl>
                                          <p:spTgt spid="103"/>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1000"/>
                                        <p:tgtEl>
                                          <p:spTgt spid="104"/>
                                        </p:tgtEl>
                                      </p:cBhvr>
                                    </p:animEffect>
                                    <p:set>
                                      <p:cBhvr>
                                        <p:cTn id="26" dur="1" fill="hold">
                                          <p:stCondLst>
                                            <p:cond delay="1000"/>
                                          </p:stCondLst>
                                        </p:cTn>
                                        <p:tgtEl>
                                          <p:spTgt spid="104"/>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1000"/>
                                        <p:tgtEl>
                                          <p:spTgt spid="96"/>
                                        </p:tgtEl>
                                      </p:cBhvr>
                                    </p:animEffect>
                                    <p:set>
                                      <p:cBhvr>
                                        <p:cTn id="29" dur="1" fill="hold">
                                          <p:stCondLst>
                                            <p:cond delay="1000"/>
                                          </p:stCondLst>
                                        </p:cTn>
                                        <p:tgtEl>
                                          <p:spTgt spid="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23"/>
          <p:cNvPicPr preferRelativeResize="0"/>
          <p:nvPr/>
        </p:nvPicPr>
        <p:blipFill>
          <a:blip r:embed="rId5">
            <a:alphaModFix/>
          </a:blip>
          <a:stretch>
            <a:fillRect/>
          </a:stretch>
        </p:blipFill>
        <p:spPr>
          <a:xfrm>
            <a:off x="0" y="0"/>
            <a:ext cx="9164372" cy="5143500"/>
          </a:xfrm>
          <a:prstGeom prst="rect">
            <a:avLst/>
          </a:prstGeom>
          <a:noFill/>
          <a:ln>
            <a:noFill/>
          </a:ln>
        </p:spPr>
      </p:pic>
      <p:sp>
        <p:nvSpPr>
          <p:cNvPr id="239" name="Google Shape;239;p23"/>
          <p:cNvSpPr txBox="1"/>
          <p:nvPr/>
        </p:nvSpPr>
        <p:spPr>
          <a:xfrm>
            <a:off x="6880800" y="3513050"/>
            <a:ext cx="2263200" cy="12468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b="1">
                <a:solidFill>
                  <a:srgbClr val="434343"/>
                </a:solidFill>
                <a:latin typeface="Calibri"/>
                <a:ea typeface="Calibri"/>
                <a:cs typeface="Calibri"/>
                <a:sym typeface="Calibri"/>
              </a:rPr>
              <a:t>Answer</a:t>
            </a:r>
            <a:endParaRPr b="1">
              <a:solidFill>
                <a:srgbClr val="434343"/>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endParaRPr sz="1100" b="1">
              <a:solidFill>
                <a:srgbClr val="434343"/>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 sz="1100" b="1">
                <a:solidFill>
                  <a:srgbClr val="434343"/>
                </a:solidFill>
                <a:latin typeface="Calibri"/>
                <a:ea typeface="Calibri"/>
                <a:cs typeface="Calibri"/>
                <a:sym typeface="Calibri"/>
              </a:rPr>
              <a:t> ________________________</a:t>
            </a:r>
            <a:endParaRPr sz="1100" b="1">
              <a:solidFill>
                <a:srgbClr val="434343"/>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endParaRPr sz="1100" b="1">
              <a:solidFill>
                <a:srgbClr val="434343"/>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100" b="1">
              <a:solidFill>
                <a:srgbClr val="434343"/>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endParaRPr sz="1100" b="1">
              <a:solidFill>
                <a:srgbClr val="434343"/>
              </a:solidFill>
              <a:latin typeface="Calibri"/>
              <a:ea typeface="Calibri"/>
              <a:cs typeface="Calibri"/>
              <a:sym typeface="Calibri"/>
            </a:endParaRPr>
          </a:p>
        </p:txBody>
      </p:sp>
      <p:sp>
        <p:nvSpPr>
          <p:cNvPr id="240" name="Google Shape;240;p23"/>
          <p:cNvSpPr txBox="1"/>
          <p:nvPr/>
        </p:nvSpPr>
        <p:spPr>
          <a:xfrm>
            <a:off x="-31200" y="316338"/>
            <a:ext cx="9206400" cy="492600"/>
          </a:xfrm>
          <a:prstGeom prst="rect">
            <a:avLst/>
          </a:prstGeom>
          <a:solidFill>
            <a:srgbClr val="FFFFFF">
              <a:alpha val="64780"/>
            </a:srgbClr>
          </a:solid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2000" b="1" dirty="0">
                <a:solidFill>
                  <a:srgbClr val="434343"/>
                </a:solidFill>
                <a:latin typeface="Georgia"/>
                <a:ea typeface="Georgia"/>
                <a:cs typeface="Georgia"/>
                <a:sym typeface="Georgia"/>
              </a:rPr>
              <a:t>What do  you observe about the settlement through this picture?</a:t>
            </a:r>
            <a:endParaRPr sz="2000" b="1" dirty="0">
              <a:solidFill>
                <a:srgbClr val="434343"/>
              </a:solidFill>
              <a:latin typeface="Georgia"/>
              <a:ea typeface="Georgia"/>
              <a:cs typeface="Georgia"/>
              <a:sym typeface="Georgia"/>
            </a:endParaRPr>
          </a:p>
        </p:txBody>
      </p:sp>
      <p:sp>
        <p:nvSpPr>
          <p:cNvPr id="242" name="Google Shape;242;p23"/>
          <p:cNvSpPr txBox="1"/>
          <p:nvPr/>
        </p:nvSpPr>
        <p:spPr>
          <a:xfrm>
            <a:off x="6880800" y="3513050"/>
            <a:ext cx="2294400" cy="12468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b="1" dirty="0">
                <a:solidFill>
                  <a:srgbClr val="434343"/>
                </a:solidFill>
                <a:latin typeface="Calibri"/>
                <a:ea typeface="Calibri"/>
                <a:cs typeface="Calibri"/>
                <a:sym typeface="Calibri"/>
              </a:rPr>
              <a:t>Answer</a:t>
            </a:r>
            <a:endParaRPr b="1" dirty="0">
              <a:solidFill>
                <a:srgbClr val="434343"/>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endParaRPr sz="1100" b="1" dirty="0">
              <a:solidFill>
                <a:srgbClr val="434343"/>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endParaRPr lang="en-US" sz="1100" b="1" dirty="0">
              <a:solidFill>
                <a:srgbClr val="434343"/>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endParaRPr sz="1100" b="1" dirty="0">
              <a:solidFill>
                <a:srgbClr val="434343"/>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100" b="1" dirty="0">
              <a:solidFill>
                <a:srgbClr val="434343"/>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endParaRPr sz="1100" b="1" dirty="0">
              <a:solidFill>
                <a:srgbClr val="434343"/>
              </a:solidFill>
              <a:latin typeface="Calibri"/>
              <a:ea typeface="Calibri"/>
              <a:cs typeface="Calibri"/>
              <a:sym typeface="Calibri"/>
            </a:endParaRPr>
          </a:p>
        </p:txBody>
      </p:sp>
      <p:pic>
        <p:nvPicPr>
          <p:cNvPr id="2" name="10. 3rd Observation">
            <a:hlinkClick r:id="" action="ppaction://media"/>
            <a:extLst>
              <a:ext uri="{FF2B5EF4-FFF2-40B4-BE49-F238E27FC236}">
                <a16:creationId xmlns:a16="http://schemas.microsoft.com/office/drawing/2014/main" id="{AF6DE337-7C3F-4EA8-8C6D-24BCE0DB33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4533900"/>
            <a:ext cx="609600" cy="609600"/>
          </a:xfrm>
          <a:prstGeom prst="rect">
            <a:avLst/>
          </a:prstGeom>
        </p:spPr>
      </p:pic>
      <p:sp>
        <p:nvSpPr>
          <p:cNvPr id="9" name="Google Shape;243;p23">
            <a:extLst>
              <a:ext uri="{FF2B5EF4-FFF2-40B4-BE49-F238E27FC236}">
                <a16:creationId xmlns:a16="http://schemas.microsoft.com/office/drawing/2014/main" id="{35D64FF0-4FB8-47B9-9936-39C8BC2C44D2}"/>
              </a:ext>
            </a:extLst>
          </p:cNvPr>
          <p:cNvSpPr txBox="1"/>
          <p:nvPr/>
        </p:nvSpPr>
        <p:spPr>
          <a:xfrm>
            <a:off x="6880800" y="3513050"/>
            <a:ext cx="2294400" cy="1262100"/>
          </a:xfrm>
          <a:prstGeom prst="rect">
            <a:avLst/>
          </a:prstGeom>
          <a:solidFill>
            <a:srgbClr val="FF8100"/>
          </a:solid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dirty="0">
                <a:solidFill>
                  <a:schemeClr val="lt1"/>
                </a:solidFill>
                <a:latin typeface="Georgia"/>
                <a:ea typeface="Georgia"/>
                <a:cs typeface="Georgia"/>
                <a:sym typeface="Georgia"/>
              </a:rPr>
              <a:t>Space constraint, dense housing but lack of roads and other systematic infrastructure</a:t>
            </a:r>
            <a:endParaRPr dirty="0">
              <a:solidFill>
                <a:schemeClr val="lt1"/>
              </a:solidFill>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endParaRPr dirty="0">
              <a:solidFill>
                <a:schemeClr val="lt1"/>
              </a:solidFill>
              <a:latin typeface="Georgia"/>
              <a:ea typeface="Georgia"/>
              <a:cs typeface="Georgia"/>
              <a:sym typeface="Georgi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6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33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24"/>
          <p:cNvPicPr preferRelativeResize="0"/>
          <p:nvPr/>
        </p:nvPicPr>
        <p:blipFill>
          <a:blip r:embed="rId5">
            <a:alphaModFix/>
          </a:blip>
          <a:stretch>
            <a:fillRect/>
          </a:stretch>
        </p:blipFill>
        <p:spPr>
          <a:xfrm>
            <a:off x="1" y="-660772"/>
            <a:ext cx="9144000" cy="5804273"/>
          </a:xfrm>
          <a:prstGeom prst="rect">
            <a:avLst/>
          </a:prstGeom>
          <a:noFill/>
          <a:ln>
            <a:noFill/>
          </a:ln>
        </p:spPr>
      </p:pic>
      <p:sp>
        <p:nvSpPr>
          <p:cNvPr id="249" name="Google Shape;249;p24"/>
          <p:cNvSpPr txBox="1"/>
          <p:nvPr/>
        </p:nvSpPr>
        <p:spPr>
          <a:xfrm>
            <a:off x="6880800" y="3513050"/>
            <a:ext cx="2263200" cy="1246465"/>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b="1" dirty="0">
                <a:solidFill>
                  <a:srgbClr val="434343"/>
                </a:solidFill>
                <a:latin typeface="Calibri"/>
                <a:ea typeface="Calibri"/>
                <a:cs typeface="Calibri"/>
                <a:sym typeface="Calibri"/>
              </a:rPr>
              <a:t>Answer</a:t>
            </a:r>
            <a:endParaRPr b="1" dirty="0">
              <a:solidFill>
                <a:srgbClr val="434343"/>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endParaRPr sz="1100" b="1" dirty="0">
              <a:solidFill>
                <a:srgbClr val="434343"/>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endParaRPr lang="en-US" sz="1100" b="1" dirty="0">
              <a:solidFill>
                <a:srgbClr val="434343"/>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endParaRPr sz="1100" b="1" dirty="0">
              <a:solidFill>
                <a:srgbClr val="434343"/>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100" b="1" dirty="0">
              <a:solidFill>
                <a:srgbClr val="434343"/>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endParaRPr sz="1100" b="1" dirty="0">
              <a:solidFill>
                <a:srgbClr val="434343"/>
              </a:solidFill>
              <a:latin typeface="Calibri"/>
              <a:ea typeface="Calibri"/>
              <a:cs typeface="Calibri"/>
              <a:sym typeface="Calibri"/>
            </a:endParaRPr>
          </a:p>
        </p:txBody>
      </p:sp>
      <p:sp>
        <p:nvSpPr>
          <p:cNvPr id="250" name="Google Shape;250;p24"/>
          <p:cNvSpPr txBox="1"/>
          <p:nvPr/>
        </p:nvSpPr>
        <p:spPr>
          <a:xfrm>
            <a:off x="-31200" y="316338"/>
            <a:ext cx="9206400" cy="492600"/>
          </a:xfrm>
          <a:prstGeom prst="rect">
            <a:avLst/>
          </a:prstGeom>
          <a:solidFill>
            <a:srgbClr val="FFFFFF">
              <a:alpha val="64780"/>
            </a:srgbClr>
          </a:solid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2000" b="1">
                <a:solidFill>
                  <a:srgbClr val="434343"/>
                </a:solidFill>
                <a:latin typeface="Georgia"/>
                <a:ea typeface="Georgia"/>
                <a:cs typeface="Georgia"/>
                <a:sym typeface="Georgia"/>
              </a:rPr>
              <a:t>What do you observe in the space provided here?</a:t>
            </a:r>
            <a:endParaRPr sz="2000" b="1">
              <a:solidFill>
                <a:srgbClr val="434343"/>
              </a:solidFill>
              <a:latin typeface="Georgia"/>
              <a:ea typeface="Georgia"/>
              <a:cs typeface="Georgia"/>
              <a:sym typeface="Georgia"/>
            </a:endParaRPr>
          </a:p>
        </p:txBody>
      </p:sp>
      <p:pic>
        <p:nvPicPr>
          <p:cNvPr id="2" name="11. 4th Observation">
            <a:hlinkClick r:id="" action="ppaction://media"/>
            <a:extLst>
              <a:ext uri="{FF2B5EF4-FFF2-40B4-BE49-F238E27FC236}">
                <a16:creationId xmlns:a16="http://schemas.microsoft.com/office/drawing/2014/main" id="{92289D6F-A446-4AF7-9F06-9336D42B79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4470350"/>
            <a:ext cx="609600" cy="609600"/>
          </a:xfrm>
          <a:prstGeom prst="rect">
            <a:avLst/>
          </a:prstGeom>
        </p:spPr>
      </p:pic>
      <p:sp>
        <p:nvSpPr>
          <p:cNvPr id="8" name="Google Shape;251;p24">
            <a:extLst>
              <a:ext uri="{FF2B5EF4-FFF2-40B4-BE49-F238E27FC236}">
                <a16:creationId xmlns:a16="http://schemas.microsoft.com/office/drawing/2014/main" id="{C5AB10A4-31EA-43D8-905F-C62806D11C7F}"/>
              </a:ext>
            </a:extLst>
          </p:cNvPr>
          <p:cNvSpPr txBox="1"/>
          <p:nvPr/>
        </p:nvSpPr>
        <p:spPr>
          <a:xfrm>
            <a:off x="6880800" y="3513050"/>
            <a:ext cx="2263200" cy="1262100"/>
          </a:xfrm>
          <a:prstGeom prst="rect">
            <a:avLst/>
          </a:prstGeom>
          <a:solidFill>
            <a:srgbClr val="FF8100"/>
          </a:solid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dirty="0">
                <a:solidFill>
                  <a:schemeClr val="lt1"/>
                </a:solidFill>
                <a:latin typeface="Georgia"/>
                <a:ea typeface="Georgia"/>
                <a:cs typeface="Georgia"/>
                <a:sym typeface="Georgia"/>
              </a:rPr>
              <a:t>Infrastructure: road, sewerage system</a:t>
            </a:r>
            <a:endParaRPr dirty="0">
              <a:solidFill>
                <a:schemeClr val="lt1"/>
              </a:solidFill>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endParaRPr dirty="0">
              <a:solidFill>
                <a:schemeClr val="lt1"/>
              </a:solidFill>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endParaRPr dirty="0">
              <a:solidFill>
                <a:schemeClr val="lt1"/>
              </a:solidFill>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endParaRPr dirty="0">
              <a:solidFill>
                <a:schemeClr val="lt1"/>
              </a:solidFill>
              <a:latin typeface="Georgia"/>
              <a:ea typeface="Georgia"/>
              <a:cs typeface="Georgia"/>
              <a:sym typeface="Georgi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77" fill="hold"/>
                                        <p:tgtEl>
                                          <p:spTgt spid="2"/>
                                        </p:tgtEl>
                                      </p:cBhvr>
                                    </p:cmd>
                                  </p:childTnLst>
                                </p:cTn>
                              </p:par>
                            </p:childTnLst>
                          </p:cTn>
                        </p:par>
                        <p:par>
                          <p:cTn id="7" fill="hold">
                            <p:stCondLst>
                              <p:cond delay="3177"/>
                            </p:stCondLst>
                            <p:childTnLst>
                              <p:par>
                                <p:cTn id="8" presetID="10" presetClass="entr" presetSubtype="0" fill="hold" nodeType="afterEffect">
                                  <p:stCondLst>
                                    <p:cond delay="50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25"/>
          <p:cNvPicPr preferRelativeResize="0"/>
          <p:nvPr/>
        </p:nvPicPr>
        <p:blipFill>
          <a:blip r:embed="rId5">
            <a:alphaModFix/>
          </a:blip>
          <a:stretch>
            <a:fillRect/>
          </a:stretch>
        </p:blipFill>
        <p:spPr>
          <a:xfrm>
            <a:off x="1" y="-660772"/>
            <a:ext cx="9144000" cy="5804273"/>
          </a:xfrm>
          <a:prstGeom prst="rect">
            <a:avLst/>
          </a:prstGeom>
          <a:noFill/>
          <a:ln>
            <a:noFill/>
          </a:ln>
        </p:spPr>
      </p:pic>
      <p:sp>
        <p:nvSpPr>
          <p:cNvPr id="258" name="Google Shape;258;p25"/>
          <p:cNvSpPr txBox="1"/>
          <p:nvPr/>
        </p:nvSpPr>
        <p:spPr>
          <a:xfrm>
            <a:off x="6880800" y="3513050"/>
            <a:ext cx="2263200" cy="1246465"/>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b="1" dirty="0">
                <a:solidFill>
                  <a:srgbClr val="434343"/>
                </a:solidFill>
                <a:latin typeface="Calibri"/>
                <a:ea typeface="Calibri"/>
                <a:cs typeface="Calibri"/>
                <a:sym typeface="Calibri"/>
              </a:rPr>
              <a:t>Answer</a:t>
            </a:r>
            <a:endParaRPr b="1" dirty="0">
              <a:solidFill>
                <a:srgbClr val="434343"/>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endParaRPr sz="1100" b="1" dirty="0">
              <a:solidFill>
                <a:srgbClr val="434343"/>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br>
              <a:rPr lang="en-US" sz="1100" b="1" dirty="0">
                <a:solidFill>
                  <a:srgbClr val="434343"/>
                </a:solidFill>
                <a:latin typeface="Calibri"/>
                <a:ea typeface="Calibri"/>
                <a:cs typeface="Calibri"/>
                <a:sym typeface="Calibri"/>
              </a:rPr>
            </a:br>
            <a:endParaRPr sz="1100" b="1" dirty="0">
              <a:solidFill>
                <a:srgbClr val="434343"/>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100" b="1" dirty="0">
              <a:solidFill>
                <a:srgbClr val="434343"/>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endParaRPr sz="1100" b="1" dirty="0">
              <a:solidFill>
                <a:srgbClr val="434343"/>
              </a:solidFill>
              <a:latin typeface="Calibri"/>
              <a:ea typeface="Calibri"/>
              <a:cs typeface="Calibri"/>
              <a:sym typeface="Calibri"/>
            </a:endParaRPr>
          </a:p>
        </p:txBody>
      </p:sp>
      <p:sp>
        <p:nvSpPr>
          <p:cNvPr id="259" name="Google Shape;259;p25"/>
          <p:cNvSpPr txBox="1"/>
          <p:nvPr/>
        </p:nvSpPr>
        <p:spPr>
          <a:xfrm>
            <a:off x="-31200" y="316338"/>
            <a:ext cx="9206400" cy="492600"/>
          </a:xfrm>
          <a:prstGeom prst="rect">
            <a:avLst/>
          </a:prstGeom>
          <a:solidFill>
            <a:srgbClr val="FFFFFF">
              <a:alpha val="64780"/>
            </a:srgbClr>
          </a:solid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2000" b="1" dirty="0">
                <a:solidFill>
                  <a:srgbClr val="434343"/>
                </a:solidFill>
                <a:latin typeface="Georgia"/>
                <a:ea typeface="Georgia"/>
                <a:cs typeface="Georgia"/>
                <a:sym typeface="Georgia"/>
              </a:rPr>
              <a:t>What do you think is still missing?</a:t>
            </a:r>
            <a:endParaRPr sz="2000" b="1" dirty="0">
              <a:solidFill>
                <a:srgbClr val="434343"/>
              </a:solidFill>
              <a:latin typeface="Georgia"/>
              <a:ea typeface="Georgia"/>
              <a:cs typeface="Georgia"/>
              <a:sym typeface="Georgia"/>
            </a:endParaRPr>
          </a:p>
        </p:txBody>
      </p:sp>
      <p:pic>
        <p:nvPicPr>
          <p:cNvPr id="2" name="12. 5th Observation">
            <a:hlinkClick r:id="" action="ppaction://media"/>
            <a:extLst>
              <a:ext uri="{FF2B5EF4-FFF2-40B4-BE49-F238E27FC236}">
                <a16:creationId xmlns:a16="http://schemas.microsoft.com/office/drawing/2014/main" id="{8BE967A2-A655-44C8-A92D-E4E6A714F9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4533900"/>
            <a:ext cx="609600" cy="609600"/>
          </a:xfrm>
          <a:prstGeom prst="rect">
            <a:avLst/>
          </a:prstGeom>
        </p:spPr>
      </p:pic>
      <p:sp>
        <p:nvSpPr>
          <p:cNvPr id="8" name="Google Shape;260;p25">
            <a:extLst>
              <a:ext uri="{FF2B5EF4-FFF2-40B4-BE49-F238E27FC236}">
                <a16:creationId xmlns:a16="http://schemas.microsoft.com/office/drawing/2014/main" id="{EA11B85C-B564-43F1-B45E-24D92FA1CD0A}"/>
              </a:ext>
            </a:extLst>
          </p:cNvPr>
          <p:cNvSpPr txBox="1"/>
          <p:nvPr/>
        </p:nvSpPr>
        <p:spPr>
          <a:xfrm>
            <a:off x="6880800" y="3513050"/>
            <a:ext cx="2263200" cy="1262100"/>
          </a:xfrm>
          <a:prstGeom prst="rect">
            <a:avLst/>
          </a:prstGeom>
          <a:solidFill>
            <a:srgbClr val="FF8100"/>
          </a:solid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a:solidFill>
                  <a:schemeClr val="lt1"/>
                </a:solidFill>
                <a:latin typeface="Georgia"/>
                <a:ea typeface="Georgia"/>
                <a:cs typeface="Georgia"/>
                <a:sym typeface="Georgia"/>
              </a:rPr>
              <a:t>Cultural appropriation, Personalization and Comfort.</a:t>
            </a:r>
            <a:endParaRPr>
              <a:solidFill>
                <a:schemeClr val="lt1"/>
              </a:solidFill>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endParaRPr>
              <a:solidFill>
                <a:schemeClr val="lt1"/>
              </a:solidFill>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endParaRPr>
              <a:solidFill>
                <a:schemeClr val="lt1"/>
              </a:solidFill>
              <a:latin typeface="Georgia"/>
              <a:ea typeface="Georgia"/>
              <a:cs typeface="Georgia"/>
              <a:sym typeface="Georgi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4" fill="hold"/>
                                        <p:tgtEl>
                                          <p:spTgt spid="2"/>
                                        </p:tgtEl>
                                      </p:cBhvr>
                                    </p:cmd>
                                  </p:childTnLst>
                                </p:cTn>
                              </p:par>
                              <p:par>
                                <p:cTn id="7" presetID="10" presetClass="entr" presetSubtype="0" fill="hold" nodeType="withEffect">
                                  <p:stCondLst>
                                    <p:cond delay="500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2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26"/>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0" y="-341450"/>
            <a:ext cx="9144000" cy="5484950"/>
          </a:xfrm>
          <a:prstGeom prst="rect">
            <a:avLst/>
          </a:prstGeom>
          <a:noFill/>
          <a:ln>
            <a:noFill/>
          </a:ln>
        </p:spPr>
      </p:pic>
      <p:grpSp>
        <p:nvGrpSpPr>
          <p:cNvPr id="267" name="Google Shape;267;p26"/>
          <p:cNvGrpSpPr/>
          <p:nvPr/>
        </p:nvGrpSpPr>
        <p:grpSpPr>
          <a:xfrm>
            <a:off x="5962647" y="3308849"/>
            <a:ext cx="3181224" cy="1203524"/>
            <a:chOff x="152400" y="1346825"/>
            <a:chExt cx="1897199" cy="717750"/>
          </a:xfrm>
        </p:grpSpPr>
        <p:pic>
          <p:nvPicPr>
            <p:cNvPr id="268" name="Google Shape;268;p26"/>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152400" y="1346825"/>
              <a:ext cx="1897199" cy="717750"/>
            </a:xfrm>
            <a:prstGeom prst="rect">
              <a:avLst/>
            </a:prstGeom>
            <a:noFill/>
            <a:ln>
              <a:noFill/>
            </a:ln>
          </p:spPr>
        </p:pic>
        <p:sp>
          <p:nvSpPr>
            <p:cNvPr id="269" name="Google Shape;269;p26"/>
            <p:cNvSpPr/>
            <p:nvPr/>
          </p:nvSpPr>
          <p:spPr>
            <a:xfrm>
              <a:off x="1114092" y="1402213"/>
              <a:ext cx="103800" cy="207600"/>
            </a:xfrm>
            <a:prstGeom prst="downArrow">
              <a:avLst>
                <a:gd name="adj1" fmla="val 50000"/>
                <a:gd name="adj2" fmla="val 5000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270" name="Google Shape;270;p26"/>
          <p:cNvSpPr txBox="1"/>
          <p:nvPr/>
        </p:nvSpPr>
        <p:spPr>
          <a:xfrm>
            <a:off x="0" y="316350"/>
            <a:ext cx="9175200" cy="492600"/>
          </a:xfrm>
          <a:prstGeom prst="rect">
            <a:avLst/>
          </a:prstGeom>
          <a:solidFill>
            <a:srgbClr val="FFFFFF">
              <a:alpha val="64780"/>
            </a:srgbClr>
          </a:solid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2000" b="1">
                <a:solidFill>
                  <a:srgbClr val="434343"/>
                </a:solidFill>
                <a:latin typeface="Georgia"/>
                <a:ea typeface="Georgia"/>
                <a:cs typeface="Georgia"/>
                <a:sym typeface="Georgia"/>
              </a:rPr>
              <a:t>In the next stage Cultural incorporation starts in full swing</a:t>
            </a:r>
            <a:endParaRPr sz="2000" b="1">
              <a:solidFill>
                <a:srgbClr val="434343"/>
              </a:solidFill>
              <a:latin typeface="Georgia"/>
              <a:ea typeface="Georgia"/>
              <a:cs typeface="Georgia"/>
              <a:sym typeface="Georgia"/>
            </a:endParaRPr>
          </a:p>
        </p:txBody>
      </p:sp>
      <p:pic>
        <p:nvPicPr>
          <p:cNvPr id="2" name="13. intro to cultural appropriation">
            <a:hlinkClick r:id="" action="ppaction://media"/>
            <a:extLst>
              <a:ext uri="{FF2B5EF4-FFF2-40B4-BE49-F238E27FC236}">
                <a16:creationId xmlns:a16="http://schemas.microsoft.com/office/drawing/2014/main" id="{8AEC403B-CA77-4FAF-B3ED-ECD18801968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45339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91" fill="hold"/>
                                        <p:tgtEl>
                                          <p:spTgt spid="2"/>
                                        </p:tgtEl>
                                      </p:cBhvr>
                                    </p:cmd>
                                  </p:childTnLst>
                                </p:cTn>
                              </p:par>
                              <p:par>
                                <p:cTn id="7" presetID="10" presetClass="entr" presetSubtype="0" fill="hold" nodeType="withEffect">
                                  <p:stCondLst>
                                    <p:cond delay="5000"/>
                                  </p:stCondLst>
                                  <p:childTnLst>
                                    <p:set>
                                      <p:cBhvr>
                                        <p:cTn id="8" dur="1" fill="hold">
                                          <p:stCondLst>
                                            <p:cond delay="0"/>
                                          </p:stCondLst>
                                        </p:cTn>
                                        <p:tgtEl>
                                          <p:spTgt spid="267"/>
                                        </p:tgtEl>
                                        <p:attrNameLst>
                                          <p:attrName>style.visibility</p:attrName>
                                        </p:attrNameLst>
                                      </p:cBhvr>
                                      <p:to>
                                        <p:strVal val="visible"/>
                                      </p:to>
                                    </p:set>
                                    <p:animEffect transition="in" filter="fade">
                                      <p:cBhvr>
                                        <p:cTn id="9" dur="2000"/>
                                        <p:tgtEl>
                                          <p:spTgt spid="26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27"/>
          <p:cNvSpPr/>
          <p:nvPr/>
        </p:nvSpPr>
        <p:spPr>
          <a:xfrm>
            <a:off x="613450" y="1101050"/>
            <a:ext cx="7526400" cy="3712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 name="Google Shape;277;p27"/>
          <p:cNvSpPr txBox="1">
            <a:spLocks noGrp="1"/>
          </p:cNvSpPr>
          <p:nvPr>
            <p:ph type="body" idx="4294967295"/>
          </p:nvPr>
        </p:nvSpPr>
        <p:spPr>
          <a:xfrm>
            <a:off x="840646" y="2071275"/>
            <a:ext cx="7448700" cy="346200"/>
          </a:xfrm>
          <a:prstGeom prst="rect">
            <a:avLst/>
          </a:prstGeom>
        </p:spPr>
        <p:txBody>
          <a:bodyPr spcFirstLastPara="1" wrap="square" lIns="68575" tIns="34275" rIns="68575" bIns="34275" anchor="t" anchorCtr="0">
            <a:spAutoFit/>
          </a:bodyPr>
          <a:lstStyle/>
          <a:p>
            <a:pPr marL="0" lvl="0" indent="0" algn="l" rtl="0">
              <a:spcBef>
                <a:spcPts val="800"/>
              </a:spcBef>
              <a:spcAft>
                <a:spcPts val="0"/>
              </a:spcAft>
              <a:buNone/>
            </a:pPr>
            <a:r>
              <a:rPr lang="en" sz="2000">
                <a:latin typeface="Georgia"/>
                <a:ea typeface="Georgia"/>
                <a:cs typeface="Georgia"/>
                <a:sym typeface="Georgia"/>
              </a:rPr>
              <a:t>Let’s look at the case of</a:t>
            </a:r>
            <a:r>
              <a:rPr lang="en" sz="2000">
                <a:solidFill>
                  <a:srgbClr val="FF8100"/>
                </a:solidFill>
                <a:latin typeface="Georgia"/>
                <a:ea typeface="Georgia"/>
                <a:cs typeface="Georgia"/>
                <a:sym typeface="Georgia"/>
              </a:rPr>
              <a:t>  </a:t>
            </a:r>
            <a:r>
              <a:rPr lang="en" sz="2000" b="1">
                <a:latin typeface="Georgia"/>
                <a:ea typeface="Georgia"/>
                <a:cs typeface="Georgia"/>
                <a:sym typeface="Georgia"/>
              </a:rPr>
              <a:t>AL-ZATAARI CAMP</a:t>
            </a:r>
            <a:endParaRPr sz="2000" b="1">
              <a:latin typeface="Georgia"/>
              <a:ea typeface="Georgia"/>
              <a:cs typeface="Georgia"/>
              <a:sym typeface="Georgia"/>
            </a:endParaRPr>
          </a:p>
        </p:txBody>
      </p:sp>
      <p:sp>
        <p:nvSpPr>
          <p:cNvPr id="278" name="Google Shape;278;p27"/>
          <p:cNvSpPr txBox="1"/>
          <p:nvPr/>
        </p:nvSpPr>
        <p:spPr>
          <a:xfrm>
            <a:off x="840646" y="2384875"/>
            <a:ext cx="4242900" cy="415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800"/>
              </a:spcBef>
              <a:spcAft>
                <a:spcPts val="0"/>
              </a:spcAft>
              <a:buNone/>
            </a:pPr>
            <a:r>
              <a:rPr lang="en" sz="1500">
                <a:solidFill>
                  <a:schemeClr val="dk1"/>
                </a:solidFill>
                <a:latin typeface="Georgia"/>
                <a:ea typeface="Georgia"/>
                <a:cs typeface="Georgia"/>
                <a:sym typeface="Georgia"/>
              </a:rPr>
              <a:t>Prioritizing Efficiency and Standardization</a:t>
            </a:r>
            <a:endParaRPr sz="1500">
              <a:solidFill>
                <a:schemeClr val="dk1"/>
              </a:solidFill>
              <a:latin typeface="Georgia"/>
              <a:ea typeface="Georgia"/>
              <a:cs typeface="Georgia"/>
              <a:sym typeface="Georgia"/>
            </a:endParaRPr>
          </a:p>
        </p:txBody>
      </p:sp>
      <p:sp>
        <p:nvSpPr>
          <p:cNvPr id="279" name="Google Shape;279;p27"/>
          <p:cNvSpPr/>
          <p:nvPr/>
        </p:nvSpPr>
        <p:spPr>
          <a:xfrm>
            <a:off x="948050" y="2949150"/>
            <a:ext cx="4030200" cy="1591800"/>
          </a:xfrm>
          <a:prstGeom prst="rect">
            <a:avLst/>
          </a:prstGeom>
          <a:solidFill>
            <a:srgbClr val="88888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80" name="Google Shape;280;p27"/>
          <p:cNvPicPr preferRelativeResize="0"/>
          <p:nvPr/>
        </p:nvPicPr>
        <p:blipFill rotWithShape="1">
          <a:blip r:embed="rId5" cstate="print">
            <a:alphaModFix/>
            <a:extLst>
              <a:ext uri="{28A0092B-C50C-407E-A947-70E740481C1C}">
                <a14:useLocalDpi xmlns:a14="http://schemas.microsoft.com/office/drawing/2010/main"/>
              </a:ext>
            </a:extLst>
          </a:blip>
          <a:srcRect t="10229" b="11024"/>
          <a:stretch/>
        </p:blipFill>
        <p:spPr>
          <a:xfrm>
            <a:off x="1166771" y="3193225"/>
            <a:ext cx="1275958" cy="1103650"/>
          </a:xfrm>
          <a:prstGeom prst="rect">
            <a:avLst/>
          </a:prstGeom>
          <a:noFill/>
          <a:ln>
            <a:noFill/>
          </a:ln>
        </p:spPr>
      </p:pic>
      <p:sp>
        <p:nvSpPr>
          <p:cNvPr id="281" name="Google Shape;281;p27"/>
          <p:cNvSpPr txBox="1"/>
          <p:nvPr/>
        </p:nvSpPr>
        <p:spPr>
          <a:xfrm>
            <a:off x="2510225" y="3594950"/>
            <a:ext cx="4242900" cy="7491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800"/>
              </a:spcBef>
              <a:spcAft>
                <a:spcPts val="0"/>
              </a:spcAft>
              <a:buNone/>
            </a:pPr>
            <a:r>
              <a:rPr lang="en" sz="1500" b="1">
                <a:solidFill>
                  <a:schemeClr val="lt1"/>
                </a:solidFill>
                <a:latin typeface="Georgia"/>
                <a:ea typeface="Georgia"/>
                <a:cs typeface="Georgia"/>
                <a:sym typeface="Georgia"/>
              </a:rPr>
              <a:t>ISOLATION </a:t>
            </a:r>
            <a:endParaRPr sz="1500" b="1">
              <a:solidFill>
                <a:schemeClr val="lt1"/>
              </a:solidFill>
              <a:latin typeface="Georgia"/>
              <a:ea typeface="Georgia"/>
              <a:cs typeface="Georgia"/>
              <a:sym typeface="Georgia"/>
            </a:endParaRPr>
          </a:p>
          <a:p>
            <a:pPr marL="0" lvl="0" indent="0" algn="l" rtl="0">
              <a:lnSpc>
                <a:spcPct val="100000"/>
              </a:lnSpc>
              <a:spcBef>
                <a:spcPts val="800"/>
              </a:spcBef>
              <a:spcAft>
                <a:spcPts val="0"/>
              </a:spcAft>
              <a:buNone/>
            </a:pPr>
            <a:r>
              <a:rPr lang="en" sz="1500" b="1">
                <a:solidFill>
                  <a:schemeClr val="lt1"/>
                </a:solidFill>
                <a:latin typeface="Georgia"/>
                <a:ea typeface="Georgia"/>
                <a:cs typeface="Georgia"/>
                <a:sym typeface="Georgia"/>
              </a:rPr>
              <a:t>AND FRUSTRATION</a:t>
            </a:r>
            <a:endParaRPr sz="1500" b="1">
              <a:solidFill>
                <a:schemeClr val="lt1"/>
              </a:solidFill>
              <a:latin typeface="Georgia"/>
              <a:ea typeface="Georgia"/>
              <a:cs typeface="Georgia"/>
              <a:sym typeface="Georgia"/>
            </a:endParaRPr>
          </a:p>
        </p:txBody>
      </p:sp>
      <p:sp>
        <p:nvSpPr>
          <p:cNvPr id="283" name="Google Shape;283;p27"/>
          <p:cNvSpPr txBox="1">
            <a:spLocks noGrp="1"/>
          </p:cNvSpPr>
          <p:nvPr>
            <p:ph type="title" idx="4294967295"/>
          </p:nvPr>
        </p:nvSpPr>
        <p:spPr>
          <a:xfrm>
            <a:off x="574125" y="249625"/>
            <a:ext cx="85698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200" b="1">
                <a:latin typeface="Georgia"/>
                <a:ea typeface="Georgia"/>
                <a:cs typeface="Georgia"/>
                <a:sym typeface="Georgia"/>
              </a:rPr>
              <a:t>CULTURAL APPROPRIATENESS</a:t>
            </a:r>
            <a:endParaRPr sz="2200" b="1">
              <a:latin typeface="Georgia"/>
              <a:ea typeface="Georgia"/>
              <a:cs typeface="Georgia"/>
              <a:sym typeface="Georgia"/>
            </a:endParaRPr>
          </a:p>
        </p:txBody>
      </p:sp>
      <p:sp>
        <p:nvSpPr>
          <p:cNvPr id="284" name="Google Shape;284;p27"/>
          <p:cNvSpPr/>
          <p:nvPr/>
        </p:nvSpPr>
        <p:spPr>
          <a:xfrm>
            <a:off x="623400" y="822325"/>
            <a:ext cx="809700" cy="60600"/>
          </a:xfrm>
          <a:prstGeom prst="rect">
            <a:avLst/>
          </a:prstGeom>
          <a:solidFill>
            <a:srgbClr val="FF81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5" name="Google Shape;285;p27"/>
          <p:cNvSpPr txBox="1"/>
          <p:nvPr/>
        </p:nvSpPr>
        <p:spPr>
          <a:xfrm>
            <a:off x="771275" y="1265175"/>
            <a:ext cx="70935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800"/>
              </a:spcBef>
              <a:spcAft>
                <a:spcPts val="0"/>
              </a:spcAft>
              <a:buNone/>
            </a:pPr>
            <a:r>
              <a:rPr lang="en">
                <a:solidFill>
                  <a:schemeClr val="dk1"/>
                </a:solidFill>
                <a:latin typeface="Georgia"/>
                <a:ea typeface="Georgia"/>
                <a:cs typeface="Georgia"/>
                <a:sym typeface="Georgia"/>
              </a:rPr>
              <a:t>Designing solutions that respect and align with the cultural norms, values, and practices of the affected community.</a:t>
            </a:r>
            <a:endParaRPr>
              <a:solidFill>
                <a:schemeClr val="dk1"/>
              </a:solidFill>
              <a:latin typeface="Georgia"/>
              <a:ea typeface="Georgia"/>
              <a:cs typeface="Georgia"/>
              <a:sym typeface="Georgia"/>
            </a:endParaRPr>
          </a:p>
        </p:txBody>
      </p:sp>
      <p:pic>
        <p:nvPicPr>
          <p:cNvPr id="2" name="14. Cultural Appropriateness">
            <a:hlinkClick r:id="" action="ppaction://media"/>
            <a:extLst>
              <a:ext uri="{FF2B5EF4-FFF2-40B4-BE49-F238E27FC236}">
                <a16:creationId xmlns:a16="http://schemas.microsoft.com/office/drawing/2014/main" id="{D580D64C-8638-48E8-ADE0-7D08DD96BE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5475" y="45409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240" fill="hold"/>
                                        <p:tgtEl>
                                          <p:spTgt spid="2"/>
                                        </p:tgtEl>
                                      </p:cBhvr>
                                    </p:cmd>
                                  </p:childTnLst>
                                </p:cTn>
                              </p:par>
                              <p:par>
                                <p:cTn id="7" presetID="10" presetClass="entr" presetSubtype="0" fill="hold" nodeType="withEffect">
                                  <p:stCondLst>
                                    <p:cond delay="14800"/>
                                  </p:stCondLst>
                                  <p:childTnLst>
                                    <p:set>
                                      <p:cBhvr>
                                        <p:cTn id="8" dur="1" fill="hold">
                                          <p:stCondLst>
                                            <p:cond delay="0"/>
                                          </p:stCondLst>
                                        </p:cTn>
                                        <p:tgtEl>
                                          <p:spTgt spid="277"/>
                                        </p:tgtEl>
                                        <p:attrNameLst>
                                          <p:attrName>style.visibility</p:attrName>
                                        </p:attrNameLst>
                                      </p:cBhvr>
                                      <p:to>
                                        <p:strVal val="visible"/>
                                      </p:to>
                                    </p:set>
                                    <p:animEffect transition="in" filter="fade">
                                      <p:cBhvr>
                                        <p:cTn id="9" dur="2000"/>
                                        <p:tgtEl>
                                          <p:spTgt spid="277"/>
                                        </p:tgtEl>
                                      </p:cBhvr>
                                    </p:animEffect>
                                  </p:childTnLst>
                                </p:cTn>
                              </p:par>
                              <p:par>
                                <p:cTn id="10" presetID="10" presetClass="entr" presetSubtype="0" fill="hold" nodeType="withEffect">
                                  <p:stCondLst>
                                    <p:cond delay="16700"/>
                                  </p:stCondLst>
                                  <p:childTnLst>
                                    <p:set>
                                      <p:cBhvr>
                                        <p:cTn id="11" dur="1" fill="hold">
                                          <p:stCondLst>
                                            <p:cond delay="0"/>
                                          </p:stCondLst>
                                        </p:cTn>
                                        <p:tgtEl>
                                          <p:spTgt spid="278"/>
                                        </p:tgtEl>
                                        <p:attrNameLst>
                                          <p:attrName>style.visibility</p:attrName>
                                        </p:attrNameLst>
                                      </p:cBhvr>
                                      <p:to>
                                        <p:strVal val="visible"/>
                                      </p:to>
                                    </p:set>
                                    <p:animEffect transition="in" filter="fade">
                                      <p:cBhvr>
                                        <p:cTn id="12" dur="2000"/>
                                        <p:tgtEl>
                                          <p:spTgt spid="27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28"/>
          <p:cNvSpPr/>
          <p:nvPr/>
        </p:nvSpPr>
        <p:spPr>
          <a:xfrm>
            <a:off x="0" y="0"/>
            <a:ext cx="9144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292" name="Google Shape;292;p28"/>
          <p:cNvGrpSpPr/>
          <p:nvPr/>
        </p:nvGrpSpPr>
        <p:grpSpPr>
          <a:xfrm>
            <a:off x="6248481" y="526358"/>
            <a:ext cx="2445628" cy="925232"/>
            <a:chOff x="6424344" y="1005619"/>
            <a:chExt cx="2485900" cy="940468"/>
          </a:xfrm>
        </p:grpSpPr>
        <p:pic>
          <p:nvPicPr>
            <p:cNvPr id="293" name="Google Shape;293;p28"/>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424344" y="1005619"/>
              <a:ext cx="2485900" cy="940468"/>
            </a:xfrm>
            <a:prstGeom prst="rect">
              <a:avLst/>
            </a:prstGeom>
            <a:noFill/>
            <a:ln>
              <a:noFill/>
            </a:ln>
          </p:spPr>
        </p:pic>
        <p:sp>
          <p:nvSpPr>
            <p:cNvPr id="294" name="Google Shape;294;p28"/>
            <p:cNvSpPr/>
            <p:nvPr/>
          </p:nvSpPr>
          <p:spPr>
            <a:xfrm>
              <a:off x="8201345" y="1122039"/>
              <a:ext cx="135900" cy="272100"/>
            </a:xfrm>
            <a:prstGeom prst="downArrow">
              <a:avLst>
                <a:gd name="adj1" fmla="val 50000"/>
                <a:gd name="adj2" fmla="val 5000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nvGrpSpPr>
          <p:cNvPr id="295" name="Google Shape;295;p28"/>
          <p:cNvGrpSpPr/>
          <p:nvPr/>
        </p:nvGrpSpPr>
        <p:grpSpPr>
          <a:xfrm>
            <a:off x="462661" y="366521"/>
            <a:ext cx="2445679" cy="1057334"/>
            <a:chOff x="36091" y="1152614"/>
            <a:chExt cx="1897199" cy="820211"/>
          </a:xfrm>
        </p:grpSpPr>
        <p:pic>
          <p:nvPicPr>
            <p:cNvPr id="296" name="Google Shape;296;p28"/>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36091" y="1255075"/>
              <a:ext cx="1897199" cy="717750"/>
            </a:xfrm>
            <a:prstGeom prst="rect">
              <a:avLst/>
            </a:prstGeom>
            <a:noFill/>
            <a:ln>
              <a:noFill/>
            </a:ln>
          </p:spPr>
        </p:pic>
        <p:sp>
          <p:nvSpPr>
            <p:cNvPr id="297" name="Google Shape;297;p28"/>
            <p:cNvSpPr/>
            <p:nvPr/>
          </p:nvSpPr>
          <p:spPr>
            <a:xfrm>
              <a:off x="353977" y="1152614"/>
              <a:ext cx="103800" cy="207600"/>
            </a:xfrm>
            <a:prstGeom prst="downArrow">
              <a:avLst>
                <a:gd name="adj1" fmla="val 50000"/>
                <a:gd name="adj2" fmla="val 5000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cxnSp>
        <p:nvCxnSpPr>
          <p:cNvPr id="298" name="Google Shape;298;p28"/>
          <p:cNvCxnSpPr/>
          <p:nvPr/>
        </p:nvCxnSpPr>
        <p:spPr>
          <a:xfrm>
            <a:off x="2794289" y="989020"/>
            <a:ext cx="457800" cy="0"/>
          </a:xfrm>
          <a:prstGeom prst="straightConnector1">
            <a:avLst/>
          </a:prstGeom>
          <a:noFill/>
          <a:ln w="9525" cap="flat" cmpd="sng">
            <a:solidFill>
              <a:schemeClr val="dk2"/>
            </a:solidFill>
            <a:prstDash val="solid"/>
            <a:round/>
            <a:headEnd type="none" w="med" len="med"/>
            <a:tailEnd type="triangle" w="med" len="med"/>
          </a:ln>
        </p:spPr>
      </p:cxnSp>
      <p:grpSp>
        <p:nvGrpSpPr>
          <p:cNvPr id="299" name="Google Shape;299;p28"/>
          <p:cNvGrpSpPr/>
          <p:nvPr/>
        </p:nvGrpSpPr>
        <p:grpSpPr>
          <a:xfrm>
            <a:off x="3327035" y="526354"/>
            <a:ext cx="2445679" cy="925252"/>
            <a:chOff x="152400" y="1255075"/>
            <a:chExt cx="1897199" cy="717750"/>
          </a:xfrm>
        </p:grpSpPr>
        <p:pic>
          <p:nvPicPr>
            <p:cNvPr id="300" name="Google Shape;300;p28"/>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152400" y="1255075"/>
              <a:ext cx="1897199" cy="717750"/>
            </a:xfrm>
            <a:prstGeom prst="rect">
              <a:avLst/>
            </a:prstGeom>
            <a:noFill/>
            <a:ln>
              <a:noFill/>
            </a:ln>
          </p:spPr>
        </p:pic>
        <p:sp>
          <p:nvSpPr>
            <p:cNvPr id="301" name="Google Shape;301;p28"/>
            <p:cNvSpPr/>
            <p:nvPr/>
          </p:nvSpPr>
          <p:spPr>
            <a:xfrm>
              <a:off x="972900" y="1343925"/>
              <a:ext cx="103800" cy="207600"/>
            </a:xfrm>
            <a:prstGeom prst="downArrow">
              <a:avLst>
                <a:gd name="adj1" fmla="val 50000"/>
                <a:gd name="adj2" fmla="val 5000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cxnSp>
        <p:nvCxnSpPr>
          <p:cNvPr id="302" name="Google Shape;302;p28"/>
          <p:cNvCxnSpPr/>
          <p:nvPr/>
        </p:nvCxnSpPr>
        <p:spPr>
          <a:xfrm>
            <a:off x="5781700" y="1036392"/>
            <a:ext cx="457800" cy="0"/>
          </a:xfrm>
          <a:prstGeom prst="straightConnector1">
            <a:avLst/>
          </a:prstGeom>
          <a:noFill/>
          <a:ln w="9525" cap="flat" cmpd="sng">
            <a:solidFill>
              <a:schemeClr val="dk2"/>
            </a:solidFill>
            <a:prstDash val="solid"/>
            <a:round/>
            <a:headEnd type="none" w="med" len="med"/>
            <a:tailEnd type="triangle" w="med" len="med"/>
          </a:ln>
        </p:spPr>
      </p:cxnSp>
      <p:cxnSp>
        <p:nvCxnSpPr>
          <p:cNvPr id="303" name="Google Shape;303;p28"/>
          <p:cNvCxnSpPr/>
          <p:nvPr/>
        </p:nvCxnSpPr>
        <p:spPr>
          <a:xfrm rot="10800000">
            <a:off x="1685512" y="1430752"/>
            <a:ext cx="0" cy="1726500"/>
          </a:xfrm>
          <a:prstGeom prst="straightConnector1">
            <a:avLst/>
          </a:prstGeom>
          <a:noFill/>
          <a:ln w="9525" cap="flat" cmpd="sng">
            <a:solidFill>
              <a:schemeClr val="dk2"/>
            </a:solidFill>
            <a:prstDash val="dash"/>
            <a:round/>
            <a:headEnd type="none" w="med" len="med"/>
            <a:tailEnd type="none" w="med" len="med"/>
          </a:ln>
        </p:spPr>
      </p:cxnSp>
      <p:cxnSp>
        <p:nvCxnSpPr>
          <p:cNvPr id="305" name="Google Shape;305;p28"/>
          <p:cNvCxnSpPr/>
          <p:nvPr/>
        </p:nvCxnSpPr>
        <p:spPr>
          <a:xfrm rot="10800000">
            <a:off x="6239512" y="1613027"/>
            <a:ext cx="0" cy="1726500"/>
          </a:xfrm>
          <a:prstGeom prst="straightConnector1">
            <a:avLst/>
          </a:prstGeom>
          <a:noFill/>
          <a:ln w="9525" cap="flat" cmpd="sng">
            <a:solidFill>
              <a:schemeClr val="dk2"/>
            </a:solidFill>
            <a:prstDash val="dash"/>
            <a:round/>
            <a:headEnd type="none" w="med" len="med"/>
            <a:tailEnd type="none" w="med" len="med"/>
          </a:ln>
        </p:spPr>
      </p:cxnSp>
      <p:pic>
        <p:nvPicPr>
          <p:cNvPr id="2" name="15. Al Zataari camp example">
            <a:hlinkClick r:id="" action="ppaction://media"/>
            <a:extLst>
              <a:ext uri="{FF2B5EF4-FFF2-40B4-BE49-F238E27FC236}">
                <a16:creationId xmlns:a16="http://schemas.microsoft.com/office/drawing/2014/main" id="{6871F7F7-1486-4832-8CC4-DE6707213D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771" y="4521702"/>
            <a:ext cx="609600" cy="609600"/>
          </a:xfrm>
          <a:prstGeom prst="rect">
            <a:avLst/>
          </a:prstGeom>
        </p:spPr>
      </p:pic>
      <p:pic>
        <p:nvPicPr>
          <p:cNvPr id="1026" name="Picture 2">
            <a:extLst>
              <a:ext uri="{FF2B5EF4-FFF2-40B4-BE49-F238E27FC236}">
                <a16:creationId xmlns:a16="http://schemas.microsoft.com/office/drawing/2014/main" id="{D256E3FC-E93C-4669-A9BE-A812AA6C6B5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90" t="3086" r="5036" b="-3086"/>
          <a:stretch/>
        </p:blipFill>
        <p:spPr bwMode="auto">
          <a:xfrm>
            <a:off x="449891" y="1950209"/>
            <a:ext cx="8244218" cy="27146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5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29"/>
          <p:cNvSpPr/>
          <p:nvPr/>
        </p:nvSpPr>
        <p:spPr>
          <a:xfrm>
            <a:off x="5710200" y="1870225"/>
            <a:ext cx="2105100" cy="2105100"/>
          </a:xfrm>
          <a:prstGeom prst="ellipse">
            <a:avLst/>
          </a:prstGeom>
          <a:solidFill>
            <a:srgbClr val="FF81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1" name="Google Shape;311;p29"/>
          <p:cNvSpPr/>
          <p:nvPr/>
        </p:nvSpPr>
        <p:spPr>
          <a:xfrm>
            <a:off x="3138450" y="1870225"/>
            <a:ext cx="2105100" cy="2105100"/>
          </a:xfrm>
          <a:prstGeom prst="ellipse">
            <a:avLst/>
          </a:prstGeom>
          <a:solidFill>
            <a:srgbClr val="88888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2" name="Google Shape;312;p29"/>
          <p:cNvSpPr/>
          <p:nvPr/>
        </p:nvSpPr>
        <p:spPr>
          <a:xfrm>
            <a:off x="623400" y="1870225"/>
            <a:ext cx="2105100" cy="2105100"/>
          </a:xfrm>
          <a:prstGeom prst="ellipse">
            <a:avLst/>
          </a:prstGeom>
          <a:solidFill>
            <a:srgbClr val="02AD5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3" name="Google Shape;313;p29"/>
          <p:cNvSpPr txBox="1"/>
          <p:nvPr/>
        </p:nvSpPr>
        <p:spPr>
          <a:xfrm>
            <a:off x="6012000" y="3160325"/>
            <a:ext cx="15015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1"/>
                </a:solidFill>
                <a:latin typeface="Georgia"/>
                <a:ea typeface="Georgia"/>
                <a:cs typeface="Georgia"/>
                <a:sym typeface="Georgia"/>
              </a:rPr>
              <a:t>Security considerations</a:t>
            </a:r>
            <a:endParaRPr>
              <a:solidFill>
                <a:schemeClr val="lt1"/>
              </a:solidFill>
              <a:latin typeface="Georgia"/>
              <a:ea typeface="Georgia"/>
              <a:cs typeface="Georgia"/>
              <a:sym typeface="Georgia"/>
            </a:endParaRPr>
          </a:p>
        </p:txBody>
      </p:sp>
      <p:sp>
        <p:nvSpPr>
          <p:cNvPr id="314" name="Google Shape;314;p29"/>
          <p:cNvSpPr txBox="1"/>
          <p:nvPr/>
        </p:nvSpPr>
        <p:spPr>
          <a:xfrm>
            <a:off x="925200" y="3160325"/>
            <a:ext cx="15015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1"/>
                </a:solidFill>
                <a:latin typeface="Georgia"/>
                <a:ea typeface="Georgia"/>
                <a:cs typeface="Georgia"/>
                <a:sym typeface="Georgia"/>
              </a:rPr>
              <a:t>Physical characteristics</a:t>
            </a:r>
            <a:endParaRPr>
              <a:solidFill>
                <a:schemeClr val="lt1"/>
              </a:solidFill>
              <a:latin typeface="Georgia"/>
              <a:ea typeface="Georgia"/>
              <a:cs typeface="Georgia"/>
              <a:sym typeface="Georgia"/>
            </a:endParaRPr>
          </a:p>
        </p:txBody>
      </p:sp>
      <p:pic>
        <p:nvPicPr>
          <p:cNvPr id="315" name="Google Shape;315;p29"/>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6317287" y="2076375"/>
            <a:ext cx="890926" cy="890950"/>
          </a:xfrm>
          <a:prstGeom prst="rect">
            <a:avLst/>
          </a:prstGeom>
          <a:noFill/>
          <a:ln>
            <a:noFill/>
          </a:ln>
        </p:spPr>
      </p:pic>
      <p:pic>
        <p:nvPicPr>
          <p:cNvPr id="316" name="Google Shape;316;p29"/>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1084200" y="1947750"/>
            <a:ext cx="1183500" cy="1183500"/>
          </a:xfrm>
          <a:prstGeom prst="rect">
            <a:avLst/>
          </a:prstGeom>
          <a:noFill/>
          <a:ln>
            <a:noFill/>
          </a:ln>
        </p:spPr>
      </p:pic>
      <p:sp>
        <p:nvSpPr>
          <p:cNvPr id="317" name="Google Shape;317;p29"/>
          <p:cNvSpPr txBox="1"/>
          <p:nvPr/>
        </p:nvSpPr>
        <p:spPr>
          <a:xfrm>
            <a:off x="3440250" y="3160325"/>
            <a:ext cx="15015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1"/>
                </a:solidFill>
                <a:latin typeface="Georgia"/>
                <a:ea typeface="Georgia"/>
                <a:cs typeface="Georgia"/>
                <a:sym typeface="Georgia"/>
              </a:rPr>
              <a:t>Social </a:t>
            </a:r>
            <a:endParaRPr>
              <a:solidFill>
                <a:schemeClr val="lt1"/>
              </a:solidFill>
              <a:latin typeface="Georgia"/>
              <a:ea typeface="Georgia"/>
              <a:cs typeface="Georgia"/>
              <a:sym typeface="Georgia"/>
            </a:endParaRPr>
          </a:p>
          <a:p>
            <a:pPr marL="0" lvl="0" indent="0" algn="ctr" rtl="0">
              <a:spcBef>
                <a:spcPts val="0"/>
              </a:spcBef>
              <a:spcAft>
                <a:spcPts val="0"/>
              </a:spcAft>
              <a:buNone/>
            </a:pPr>
            <a:r>
              <a:rPr lang="en">
                <a:solidFill>
                  <a:schemeClr val="lt1"/>
                </a:solidFill>
                <a:latin typeface="Georgia"/>
                <a:ea typeface="Georgia"/>
                <a:cs typeface="Georgia"/>
                <a:sym typeface="Georgia"/>
              </a:rPr>
              <a:t>Dynamics</a:t>
            </a:r>
            <a:endParaRPr>
              <a:solidFill>
                <a:schemeClr val="lt1"/>
              </a:solidFill>
              <a:latin typeface="Georgia"/>
              <a:ea typeface="Georgia"/>
              <a:cs typeface="Georgia"/>
              <a:sym typeface="Georgia"/>
            </a:endParaRPr>
          </a:p>
        </p:txBody>
      </p:sp>
      <p:pic>
        <p:nvPicPr>
          <p:cNvPr id="318" name="Google Shape;318;p29"/>
          <p:cNvPicPr preferRelativeResize="0"/>
          <p:nvPr/>
        </p:nvPicPr>
        <p:blipFill>
          <a:blip r:embed="rId7" cstate="print">
            <a:alphaModFix/>
            <a:extLst>
              <a:ext uri="{28A0092B-C50C-407E-A947-70E740481C1C}">
                <a14:useLocalDpi xmlns:a14="http://schemas.microsoft.com/office/drawing/2010/main"/>
              </a:ext>
            </a:extLst>
          </a:blip>
          <a:stretch>
            <a:fillRect/>
          </a:stretch>
        </p:blipFill>
        <p:spPr>
          <a:xfrm>
            <a:off x="3697100" y="2124450"/>
            <a:ext cx="987800" cy="987800"/>
          </a:xfrm>
          <a:prstGeom prst="rect">
            <a:avLst/>
          </a:prstGeom>
          <a:noFill/>
          <a:ln>
            <a:noFill/>
          </a:ln>
        </p:spPr>
      </p:pic>
      <p:sp>
        <p:nvSpPr>
          <p:cNvPr id="320" name="Google Shape;320;p29"/>
          <p:cNvSpPr txBox="1">
            <a:spLocks noGrp="1"/>
          </p:cNvSpPr>
          <p:nvPr>
            <p:ph type="title"/>
          </p:nvPr>
        </p:nvSpPr>
        <p:spPr>
          <a:xfrm>
            <a:off x="574125" y="249625"/>
            <a:ext cx="8569800" cy="572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SzPts val="990"/>
              <a:buNone/>
            </a:pPr>
            <a:r>
              <a:rPr lang="en" sz="1679">
                <a:latin typeface="Georgia"/>
                <a:ea typeface="Georgia"/>
                <a:cs typeface="Georgia"/>
                <a:sym typeface="Georgia"/>
              </a:rPr>
              <a:t>What does the</a:t>
            </a:r>
            <a:r>
              <a:rPr lang="en" sz="1679" b="1">
                <a:latin typeface="Georgia"/>
                <a:ea typeface="Georgia"/>
                <a:cs typeface="Georgia"/>
                <a:sym typeface="Georgia"/>
              </a:rPr>
              <a:t> SPATIAL CONTEXT </a:t>
            </a:r>
            <a:r>
              <a:rPr lang="en" sz="1679">
                <a:latin typeface="Georgia"/>
                <a:ea typeface="Georgia"/>
                <a:cs typeface="Georgia"/>
                <a:sym typeface="Georgia"/>
              </a:rPr>
              <a:t>in a Humanitarian Crisis consist of?</a:t>
            </a:r>
            <a:endParaRPr sz="1679">
              <a:latin typeface="Georgia"/>
              <a:ea typeface="Georgia"/>
              <a:cs typeface="Georgia"/>
              <a:sym typeface="Georgia"/>
            </a:endParaRPr>
          </a:p>
        </p:txBody>
      </p:sp>
      <p:sp>
        <p:nvSpPr>
          <p:cNvPr id="321" name="Google Shape;321;p29"/>
          <p:cNvSpPr/>
          <p:nvPr/>
        </p:nvSpPr>
        <p:spPr>
          <a:xfrm>
            <a:off x="623400" y="822325"/>
            <a:ext cx="809700" cy="60600"/>
          </a:xfrm>
          <a:prstGeom prst="rect">
            <a:avLst/>
          </a:prstGeom>
          <a:solidFill>
            <a:srgbClr val="FF81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 name="16. spatial context">
            <a:hlinkClick r:id="" action="ppaction://media"/>
            <a:extLst>
              <a:ext uri="{FF2B5EF4-FFF2-40B4-BE49-F238E27FC236}">
                <a16:creationId xmlns:a16="http://schemas.microsoft.com/office/drawing/2014/main" id="{49DC3D86-8B57-4FD7-AC86-9E6AFE5BF6F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800" y="45339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8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30"/>
          <p:cNvSpPr/>
          <p:nvPr/>
        </p:nvSpPr>
        <p:spPr>
          <a:xfrm>
            <a:off x="5683298" y="3130275"/>
            <a:ext cx="1380600" cy="1380600"/>
          </a:xfrm>
          <a:prstGeom prst="ellipse">
            <a:avLst/>
          </a:prstGeom>
          <a:solidFill>
            <a:srgbClr val="88888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27" name="Google Shape;327;p30"/>
          <p:cNvSpPr/>
          <p:nvPr/>
        </p:nvSpPr>
        <p:spPr>
          <a:xfrm>
            <a:off x="5683298" y="1399750"/>
            <a:ext cx="1380600" cy="1380600"/>
          </a:xfrm>
          <a:prstGeom prst="ellipse">
            <a:avLst/>
          </a:prstGeom>
          <a:solidFill>
            <a:srgbClr val="88888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28" name="Google Shape;328;p30"/>
          <p:cNvSpPr/>
          <p:nvPr/>
        </p:nvSpPr>
        <p:spPr>
          <a:xfrm>
            <a:off x="3914061" y="3130275"/>
            <a:ext cx="1380600" cy="1380600"/>
          </a:xfrm>
          <a:prstGeom prst="ellipse">
            <a:avLst/>
          </a:prstGeom>
          <a:solidFill>
            <a:srgbClr val="88888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29" name="Google Shape;329;p30"/>
          <p:cNvSpPr/>
          <p:nvPr/>
        </p:nvSpPr>
        <p:spPr>
          <a:xfrm>
            <a:off x="3914061" y="1399750"/>
            <a:ext cx="1380600" cy="1380600"/>
          </a:xfrm>
          <a:prstGeom prst="ellipse">
            <a:avLst/>
          </a:prstGeom>
          <a:solidFill>
            <a:srgbClr val="88888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30" name="Google Shape;330;p30"/>
          <p:cNvSpPr/>
          <p:nvPr/>
        </p:nvSpPr>
        <p:spPr>
          <a:xfrm>
            <a:off x="2205298" y="3130275"/>
            <a:ext cx="1380600" cy="1380600"/>
          </a:xfrm>
          <a:prstGeom prst="ellipse">
            <a:avLst/>
          </a:prstGeom>
          <a:solidFill>
            <a:srgbClr val="88888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31" name="Google Shape;331;p30"/>
          <p:cNvSpPr/>
          <p:nvPr/>
        </p:nvSpPr>
        <p:spPr>
          <a:xfrm>
            <a:off x="2205298" y="1399750"/>
            <a:ext cx="1380600" cy="1380600"/>
          </a:xfrm>
          <a:prstGeom prst="ellipse">
            <a:avLst/>
          </a:prstGeom>
          <a:solidFill>
            <a:srgbClr val="88888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32" name="Google Shape;332;p30"/>
          <p:cNvSpPr/>
          <p:nvPr/>
        </p:nvSpPr>
        <p:spPr>
          <a:xfrm>
            <a:off x="556973" y="3130275"/>
            <a:ext cx="1380600" cy="1380600"/>
          </a:xfrm>
          <a:prstGeom prst="ellipse">
            <a:avLst/>
          </a:prstGeom>
          <a:solidFill>
            <a:srgbClr val="88888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33" name="Google Shape;333;p30"/>
          <p:cNvSpPr/>
          <p:nvPr/>
        </p:nvSpPr>
        <p:spPr>
          <a:xfrm>
            <a:off x="556973" y="1399750"/>
            <a:ext cx="1380600" cy="1380600"/>
          </a:xfrm>
          <a:prstGeom prst="ellipse">
            <a:avLst/>
          </a:prstGeom>
          <a:solidFill>
            <a:srgbClr val="88888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34" name="Google Shape;334;p30"/>
          <p:cNvSpPr txBox="1"/>
          <p:nvPr/>
        </p:nvSpPr>
        <p:spPr>
          <a:xfrm>
            <a:off x="496523" y="1782138"/>
            <a:ext cx="15015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chemeClr val="lt1"/>
                </a:solidFill>
                <a:latin typeface="Georgia"/>
                <a:ea typeface="Georgia"/>
                <a:cs typeface="Georgia"/>
                <a:sym typeface="Georgia"/>
              </a:rPr>
              <a:t>Food </a:t>
            </a:r>
            <a:endParaRPr sz="1200" b="1">
              <a:solidFill>
                <a:schemeClr val="lt1"/>
              </a:solidFill>
              <a:latin typeface="Georgia"/>
              <a:ea typeface="Georgia"/>
              <a:cs typeface="Georgia"/>
              <a:sym typeface="Georgia"/>
            </a:endParaRPr>
          </a:p>
          <a:p>
            <a:pPr marL="0" lvl="0" indent="0" algn="ctr" rtl="0">
              <a:spcBef>
                <a:spcPts val="0"/>
              </a:spcBef>
              <a:spcAft>
                <a:spcPts val="0"/>
              </a:spcAft>
              <a:buNone/>
            </a:pPr>
            <a:r>
              <a:rPr lang="en" sz="1200" b="1">
                <a:solidFill>
                  <a:schemeClr val="lt1"/>
                </a:solidFill>
                <a:latin typeface="Georgia"/>
                <a:ea typeface="Georgia"/>
                <a:cs typeface="Georgia"/>
                <a:sym typeface="Georgia"/>
              </a:rPr>
              <a:t>Security</a:t>
            </a:r>
            <a:endParaRPr sz="1200" b="1">
              <a:solidFill>
                <a:schemeClr val="lt1"/>
              </a:solidFill>
              <a:latin typeface="Georgia"/>
              <a:ea typeface="Georgia"/>
              <a:cs typeface="Georgia"/>
              <a:sym typeface="Georgia"/>
            </a:endParaRPr>
          </a:p>
        </p:txBody>
      </p:sp>
      <p:sp>
        <p:nvSpPr>
          <p:cNvPr id="335" name="Google Shape;335;p30"/>
          <p:cNvSpPr txBox="1"/>
          <p:nvPr/>
        </p:nvSpPr>
        <p:spPr>
          <a:xfrm>
            <a:off x="2144848" y="1905500"/>
            <a:ext cx="15015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chemeClr val="lt1"/>
                </a:solidFill>
                <a:latin typeface="Georgia"/>
                <a:ea typeface="Georgia"/>
                <a:cs typeface="Georgia"/>
                <a:sym typeface="Georgia"/>
              </a:rPr>
              <a:t>Shelter</a:t>
            </a:r>
            <a:endParaRPr sz="1200" b="1">
              <a:solidFill>
                <a:schemeClr val="lt1"/>
              </a:solidFill>
              <a:latin typeface="Georgia"/>
              <a:ea typeface="Georgia"/>
              <a:cs typeface="Georgia"/>
              <a:sym typeface="Georgia"/>
            </a:endParaRPr>
          </a:p>
        </p:txBody>
      </p:sp>
      <p:sp>
        <p:nvSpPr>
          <p:cNvPr id="336" name="Google Shape;336;p30"/>
          <p:cNvSpPr txBox="1"/>
          <p:nvPr/>
        </p:nvSpPr>
        <p:spPr>
          <a:xfrm>
            <a:off x="3853611" y="1905500"/>
            <a:ext cx="1501500" cy="554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lt1"/>
                </a:solidFill>
                <a:latin typeface="Georgia"/>
                <a:ea typeface="Georgia"/>
                <a:cs typeface="Georgia"/>
                <a:sym typeface="Georgia"/>
              </a:rPr>
              <a:t>Water, Sanitation and hygiene</a:t>
            </a:r>
            <a:endParaRPr sz="1200" b="1">
              <a:solidFill>
                <a:schemeClr val="lt1"/>
              </a:solidFill>
              <a:latin typeface="Georgia"/>
              <a:ea typeface="Georgia"/>
              <a:cs typeface="Georgia"/>
              <a:sym typeface="Georgia"/>
            </a:endParaRPr>
          </a:p>
        </p:txBody>
      </p:sp>
      <p:sp>
        <p:nvSpPr>
          <p:cNvPr id="337" name="Google Shape;337;p30"/>
          <p:cNvSpPr txBox="1"/>
          <p:nvPr/>
        </p:nvSpPr>
        <p:spPr>
          <a:xfrm>
            <a:off x="5622848" y="1905500"/>
            <a:ext cx="15015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chemeClr val="lt1"/>
                </a:solidFill>
                <a:latin typeface="Georgia"/>
                <a:ea typeface="Georgia"/>
                <a:cs typeface="Georgia"/>
                <a:sym typeface="Georgia"/>
              </a:rPr>
              <a:t>Health</a:t>
            </a:r>
            <a:endParaRPr sz="1200" b="1">
              <a:solidFill>
                <a:schemeClr val="lt1"/>
              </a:solidFill>
              <a:latin typeface="Georgia"/>
              <a:ea typeface="Georgia"/>
              <a:cs typeface="Georgia"/>
              <a:sym typeface="Georgia"/>
            </a:endParaRPr>
          </a:p>
        </p:txBody>
      </p:sp>
      <p:sp>
        <p:nvSpPr>
          <p:cNvPr id="338" name="Google Shape;338;p30"/>
          <p:cNvSpPr txBox="1"/>
          <p:nvPr/>
        </p:nvSpPr>
        <p:spPr>
          <a:xfrm>
            <a:off x="496523" y="3700950"/>
            <a:ext cx="15015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chemeClr val="lt1"/>
                </a:solidFill>
                <a:latin typeface="Georgia"/>
                <a:ea typeface="Georgia"/>
                <a:cs typeface="Georgia"/>
                <a:sym typeface="Georgia"/>
              </a:rPr>
              <a:t>Nutrition</a:t>
            </a:r>
            <a:endParaRPr sz="1200" b="1">
              <a:solidFill>
                <a:schemeClr val="lt1"/>
              </a:solidFill>
              <a:latin typeface="Georgia"/>
              <a:ea typeface="Georgia"/>
              <a:cs typeface="Georgia"/>
              <a:sym typeface="Georgia"/>
            </a:endParaRPr>
          </a:p>
        </p:txBody>
      </p:sp>
      <p:sp>
        <p:nvSpPr>
          <p:cNvPr id="339" name="Google Shape;339;p30"/>
          <p:cNvSpPr txBox="1"/>
          <p:nvPr/>
        </p:nvSpPr>
        <p:spPr>
          <a:xfrm>
            <a:off x="2144848" y="3700950"/>
            <a:ext cx="15015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chemeClr val="lt1"/>
                </a:solidFill>
                <a:latin typeface="Georgia"/>
                <a:ea typeface="Georgia"/>
                <a:cs typeface="Georgia"/>
                <a:sym typeface="Georgia"/>
              </a:rPr>
              <a:t>Protection</a:t>
            </a:r>
            <a:endParaRPr sz="1200" b="1">
              <a:solidFill>
                <a:schemeClr val="lt1"/>
              </a:solidFill>
              <a:latin typeface="Georgia"/>
              <a:ea typeface="Georgia"/>
              <a:cs typeface="Georgia"/>
              <a:sym typeface="Georgia"/>
            </a:endParaRPr>
          </a:p>
        </p:txBody>
      </p:sp>
      <p:sp>
        <p:nvSpPr>
          <p:cNvPr id="340" name="Google Shape;340;p30"/>
          <p:cNvSpPr txBox="1"/>
          <p:nvPr/>
        </p:nvSpPr>
        <p:spPr>
          <a:xfrm>
            <a:off x="3853611" y="3700950"/>
            <a:ext cx="15015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lt1"/>
                </a:solidFill>
                <a:latin typeface="Georgia"/>
                <a:ea typeface="Georgia"/>
                <a:cs typeface="Georgia"/>
                <a:sym typeface="Georgia"/>
              </a:rPr>
              <a:t>Education</a:t>
            </a:r>
            <a:endParaRPr sz="1200" b="1">
              <a:solidFill>
                <a:schemeClr val="lt1"/>
              </a:solidFill>
              <a:latin typeface="Georgia"/>
              <a:ea typeface="Georgia"/>
              <a:cs typeface="Georgia"/>
              <a:sym typeface="Georgia"/>
            </a:endParaRPr>
          </a:p>
        </p:txBody>
      </p:sp>
      <p:sp>
        <p:nvSpPr>
          <p:cNvPr id="341" name="Google Shape;341;p30"/>
          <p:cNvSpPr txBox="1"/>
          <p:nvPr/>
        </p:nvSpPr>
        <p:spPr>
          <a:xfrm>
            <a:off x="5622848" y="3680650"/>
            <a:ext cx="15015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chemeClr val="lt1"/>
                </a:solidFill>
                <a:latin typeface="Georgia"/>
                <a:ea typeface="Georgia"/>
                <a:cs typeface="Georgia"/>
                <a:sym typeface="Georgia"/>
              </a:rPr>
              <a:t>Livelihoods</a:t>
            </a:r>
            <a:endParaRPr sz="1200" b="1">
              <a:solidFill>
                <a:schemeClr val="lt1"/>
              </a:solidFill>
              <a:latin typeface="Georgia"/>
              <a:ea typeface="Georgia"/>
              <a:cs typeface="Georgia"/>
              <a:sym typeface="Georgia"/>
            </a:endParaRPr>
          </a:p>
        </p:txBody>
      </p:sp>
      <p:sp>
        <p:nvSpPr>
          <p:cNvPr id="343" name="Google Shape;343;p30"/>
          <p:cNvSpPr txBox="1">
            <a:spLocks noGrp="1"/>
          </p:cNvSpPr>
          <p:nvPr>
            <p:ph type="title" idx="4294967295"/>
          </p:nvPr>
        </p:nvSpPr>
        <p:spPr>
          <a:xfrm>
            <a:off x="574125" y="249625"/>
            <a:ext cx="8569800" cy="5727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Clr>
                <a:schemeClr val="dk1"/>
              </a:buClr>
              <a:buSzPts val="1100"/>
              <a:buFont typeface="Arial"/>
              <a:buNone/>
            </a:pPr>
            <a:r>
              <a:rPr lang="en" sz="1679">
                <a:latin typeface="Georgia"/>
                <a:ea typeface="Georgia"/>
                <a:cs typeface="Georgia"/>
                <a:sym typeface="Georgia"/>
              </a:rPr>
              <a:t>Humanitarian intervention is primarily </a:t>
            </a:r>
            <a:r>
              <a:rPr lang="en" sz="1679" b="1">
                <a:latin typeface="Georgia"/>
                <a:ea typeface="Georgia"/>
                <a:cs typeface="Georgia"/>
                <a:sym typeface="Georgia"/>
              </a:rPr>
              <a:t>MULTI-SECTORAL. </a:t>
            </a:r>
            <a:endParaRPr sz="1679" b="1">
              <a:latin typeface="Georgia"/>
              <a:ea typeface="Georgia"/>
              <a:cs typeface="Georgia"/>
              <a:sym typeface="Georgia"/>
            </a:endParaRPr>
          </a:p>
          <a:p>
            <a:pPr marL="0" lvl="0" indent="0" algn="l" rtl="0">
              <a:lnSpc>
                <a:spcPct val="115000"/>
              </a:lnSpc>
              <a:spcBef>
                <a:spcPts val="0"/>
              </a:spcBef>
              <a:spcAft>
                <a:spcPts val="0"/>
              </a:spcAft>
              <a:buSzPts val="1100"/>
              <a:buNone/>
            </a:pPr>
            <a:r>
              <a:rPr lang="en" sz="1480">
                <a:latin typeface="Georgia"/>
                <a:ea typeface="Georgia"/>
                <a:cs typeface="Georgia"/>
                <a:sym typeface="Georgia"/>
              </a:rPr>
              <a:t>It involves addressing various needs simultaneously</a:t>
            </a:r>
            <a:endParaRPr sz="1480">
              <a:latin typeface="Georgia"/>
              <a:ea typeface="Georgia"/>
              <a:cs typeface="Georgia"/>
              <a:sym typeface="Georgia"/>
            </a:endParaRPr>
          </a:p>
        </p:txBody>
      </p:sp>
      <p:sp>
        <p:nvSpPr>
          <p:cNvPr id="344" name="Google Shape;344;p30"/>
          <p:cNvSpPr/>
          <p:nvPr/>
        </p:nvSpPr>
        <p:spPr>
          <a:xfrm>
            <a:off x="620950" y="927525"/>
            <a:ext cx="809700" cy="60600"/>
          </a:xfrm>
          <a:prstGeom prst="rect">
            <a:avLst/>
          </a:prstGeom>
          <a:solidFill>
            <a:srgbClr val="FF81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 name="17. Multi sectoral and settlement">
            <a:hlinkClick r:id="" action="ppaction://media"/>
            <a:extLst>
              <a:ext uri="{FF2B5EF4-FFF2-40B4-BE49-F238E27FC236}">
                <a16:creationId xmlns:a16="http://schemas.microsoft.com/office/drawing/2014/main" id="{6CF911DE-1806-418C-90C0-E9D21FD1AA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450954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148" fill="hold"/>
                                        <p:tgtEl>
                                          <p:spTgt spid="2"/>
                                        </p:tgtEl>
                                      </p:cBhvr>
                                    </p:cmd>
                                  </p:childTnLst>
                                </p:cTn>
                              </p:par>
                              <p:par>
                                <p:cTn id="7" presetID="10" presetClass="entr" presetSubtype="0" fill="hold" nodeType="withEffect">
                                  <p:stCondLst>
                                    <p:cond delay="5000"/>
                                  </p:stCondLst>
                                  <p:childTnLst>
                                    <p:set>
                                      <p:cBhvr>
                                        <p:cTn id="8" dur="1" fill="hold">
                                          <p:stCondLst>
                                            <p:cond delay="0"/>
                                          </p:stCondLst>
                                        </p:cTn>
                                        <p:tgtEl>
                                          <p:spTgt spid="334"/>
                                        </p:tgtEl>
                                        <p:attrNameLst>
                                          <p:attrName>style.visibility</p:attrName>
                                        </p:attrNameLst>
                                      </p:cBhvr>
                                      <p:to>
                                        <p:strVal val="visible"/>
                                      </p:to>
                                    </p:set>
                                    <p:animEffect transition="in" filter="fade">
                                      <p:cBhvr>
                                        <p:cTn id="9" dur="2000"/>
                                        <p:tgtEl>
                                          <p:spTgt spid="334"/>
                                        </p:tgtEl>
                                      </p:cBhvr>
                                    </p:animEffect>
                                  </p:childTnLst>
                                </p:cTn>
                              </p:par>
                              <p:par>
                                <p:cTn id="10" presetID="10" presetClass="entr" presetSubtype="0" fill="hold" nodeType="withEffect">
                                  <p:stCondLst>
                                    <p:cond delay="6000"/>
                                  </p:stCondLst>
                                  <p:childTnLst>
                                    <p:set>
                                      <p:cBhvr>
                                        <p:cTn id="11" dur="1" fill="hold">
                                          <p:stCondLst>
                                            <p:cond delay="0"/>
                                          </p:stCondLst>
                                        </p:cTn>
                                        <p:tgtEl>
                                          <p:spTgt spid="335"/>
                                        </p:tgtEl>
                                        <p:attrNameLst>
                                          <p:attrName>style.visibility</p:attrName>
                                        </p:attrNameLst>
                                      </p:cBhvr>
                                      <p:to>
                                        <p:strVal val="visible"/>
                                      </p:to>
                                    </p:set>
                                    <p:animEffect transition="in" filter="fade">
                                      <p:cBhvr>
                                        <p:cTn id="12" dur="2000"/>
                                        <p:tgtEl>
                                          <p:spTgt spid="335"/>
                                        </p:tgtEl>
                                      </p:cBhvr>
                                    </p:animEffect>
                                  </p:childTnLst>
                                </p:cTn>
                              </p:par>
                              <p:par>
                                <p:cTn id="13" presetID="10" presetClass="entr" presetSubtype="0" fill="hold" nodeType="withEffect">
                                  <p:stCondLst>
                                    <p:cond delay="7000"/>
                                  </p:stCondLst>
                                  <p:childTnLst>
                                    <p:set>
                                      <p:cBhvr>
                                        <p:cTn id="14" dur="1" fill="hold">
                                          <p:stCondLst>
                                            <p:cond delay="0"/>
                                          </p:stCondLst>
                                        </p:cTn>
                                        <p:tgtEl>
                                          <p:spTgt spid="336"/>
                                        </p:tgtEl>
                                        <p:attrNameLst>
                                          <p:attrName>style.visibility</p:attrName>
                                        </p:attrNameLst>
                                      </p:cBhvr>
                                      <p:to>
                                        <p:strVal val="visible"/>
                                      </p:to>
                                    </p:set>
                                    <p:animEffect transition="in" filter="fade">
                                      <p:cBhvr>
                                        <p:cTn id="15" dur="2000"/>
                                        <p:tgtEl>
                                          <p:spTgt spid="336"/>
                                        </p:tgtEl>
                                      </p:cBhvr>
                                    </p:animEffect>
                                  </p:childTnLst>
                                </p:cTn>
                              </p:par>
                              <p:par>
                                <p:cTn id="16" presetID="10" presetClass="entr" presetSubtype="0" fill="hold" nodeType="withEffect">
                                  <p:stCondLst>
                                    <p:cond delay="8000"/>
                                  </p:stCondLst>
                                  <p:childTnLst>
                                    <p:set>
                                      <p:cBhvr>
                                        <p:cTn id="17" dur="1" fill="hold">
                                          <p:stCondLst>
                                            <p:cond delay="0"/>
                                          </p:stCondLst>
                                        </p:cTn>
                                        <p:tgtEl>
                                          <p:spTgt spid="337"/>
                                        </p:tgtEl>
                                        <p:attrNameLst>
                                          <p:attrName>style.visibility</p:attrName>
                                        </p:attrNameLst>
                                      </p:cBhvr>
                                      <p:to>
                                        <p:strVal val="visible"/>
                                      </p:to>
                                    </p:set>
                                    <p:animEffect transition="in" filter="fade">
                                      <p:cBhvr>
                                        <p:cTn id="18" dur="2000"/>
                                        <p:tgtEl>
                                          <p:spTgt spid="337"/>
                                        </p:tgtEl>
                                      </p:cBhvr>
                                    </p:animEffect>
                                  </p:childTnLst>
                                </p:cTn>
                              </p:par>
                              <p:par>
                                <p:cTn id="19" presetID="10" presetClass="entr" presetSubtype="0" fill="hold" nodeType="withEffect">
                                  <p:stCondLst>
                                    <p:cond delay="9000"/>
                                  </p:stCondLst>
                                  <p:childTnLst>
                                    <p:set>
                                      <p:cBhvr>
                                        <p:cTn id="20" dur="1" fill="hold">
                                          <p:stCondLst>
                                            <p:cond delay="0"/>
                                          </p:stCondLst>
                                        </p:cTn>
                                        <p:tgtEl>
                                          <p:spTgt spid="338"/>
                                        </p:tgtEl>
                                        <p:attrNameLst>
                                          <p:attrName>style.visibility</p:attrName>
                                        </p:attrNameLst>
                                      </p:cBhvr>
                                      <p:to>
                                        <p:strVal val="visible"/>
                                      </p:to>
                                    </p:set>
                                    <p:animEffect transition="in" filter="fade">
                                      <p:cBhvr>
                                        <p:cTn id="21" dur="2000"/>
                                        <p:tgtEl>
                                          <p:spTgt spid="338"/>
                                        </p:tgtEl>
                                      </p:cBhvr>
                                    </p:animEffect>
                                  </p:childTnLst>
                                </p:cTn>
                              </p:par>
                              <p:par>
                                <p:cTn id="22" presetID="10" presetClass="entr" presetSubtype="0" fill="hold" nodeType="withEffect">
                                  <p:stCondLst>
                                    <p:cond delay="10000"/>
                                  </p:stCondLst>
                                  <p:childTnLst>
                                    <p:set>
                                      <p:cBhvr>
                                        <p:cTn id="23" dur="1" fill="hold">
                                          <p:stCondLst>
                                            <p:cond delay="0"/>
                                          </p:stCondLst>
                                        </p:cTn>
                                        <p:tgtEl>
                                          <p:spTgt spid="339"/>
                                        </p:tgtEl>
                                        <p:attrNameLst>
                                          <p:attrName>style.visibility</p:attrName>
                                        </p:attrNameLst>
                                      </p:cBhvr>
                                      <p:to>
                                        <p:strVal val="visible"/>
                                      </p:to>
                                    </p:set>
                                    <p:animEffect transition="in" filter="fade">
                                      <p:cBhvr>
                                        <p:cTn id="24" dur="2000"/>
                                        <p:tgtEl>
                                          <p:spTgt spid="339"/>
                                        </p:tgtEl>
                                      </p:cBhvr>
                                    </p:animEffect>
                                  </p:childTnLst>
                                </p:cTn>
                              </p:par>
                              <p:par>
                                <p:cTn id="25" presetID="10" presetClass="entr" presetSubtype="0" fill="hold" nodeType="withEffect">
                                  <p:stCondLst>
                                    <p:cond delay="11000"/>
                                  </p:stCondLst>
                                  <p:childTnLst>
                                    <p:set>
                                      <p:cBhvr>
                                        <p:cTn id="26" dur="1" fill="hold">
                                          <p:stCondLst>
                                            <p:cond delay="0"/>
                                          </p:stCondLst>
                                        </p:cTn>
                                        <p:tgtEl>
                                          <p:spTgt spid="340"/>
                                        </p:tgtEl>
                                        <p:attrNameLst>
                                          <p:attrName>style.visibility</p:attrName>
                                        </p:attrNameLst>
                                      </p:cBhvr>
                                      <p:to>
                                        <p:strVal val="visible"/>
                                      </p:to>
                                    </p:set>
                                    <p:animEffect transition="in" filter="fade">
                                      <p:cBhvr>
                                        <p:cTn id="27" dur="2000"/>
                                        <p:tgtEl>
                                          <p:spTgt spid="340"/>
                                        </p:tgtEl>
                                      </p:cBhvr>
                                    </p:animEffect>
                                  </p:childTnLst>
                                </p:cTn>
                              </p:par>
                              <p:par>
                                <p:cTn id="28" presetID="10" presetClass="entr" presetSubtype="0" fill="hold" nodeType="withEffect">
                                  <p:stCondLst>
                                    <p:cond delay="12000"/>
                                  </p:stCondLst>
                                  <p:childTnLst>
                                    <p:set>
                                      <p:cBhvr>
                                        <p:cTn id="29" dur="1" fill="hold">
                                          <p:stCondLst>
                                            <p:cond delay="0"/>
                                          </p:stCondLst>
                                        </p:cTn>
                                        <p:tgtEl>
                                          <p:spTgt spid="341"/>
                                        </p:tgtEl>
                                        <p:attrNameLst>
                                          <p:attrName>style.visibility</p:attrName>
                                        </p:attrNameLst>
                                      </p:cBhvr>
                                      <p:to>
                                        <p:strVal val="visible"/>
                                      </p:to>
                                    </p:set>
                                    <p:animEffect transition="in" filter="fade">
                                      <p:cBhvr>
                                        <p:cTn id="30" dur="2000"/>
                                        <p:tgtEl>
                                          <p:spTgt spid="34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1"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31"/>
          <p:cNvSpPr/>
          <p:nvPr/>
        </p:nvSpPr>
        <p:spPr>
          <a:xfrm>
            <a:off x="644900" y="1162625"/>
            <a:ext cx="1407300" cy="1621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50" name="Google Shape;350;p31"/>
          <p:cNvSpPr/>
          <p:nvPr/>
        </p:nvSpPr>
        <p:spPr>
          <a:xfrm>
            <a:off x="2379850" y="1162625"/>
            <a:ext cx="1407300" cy="1621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51" name="Google Shape;351;p31"/>
          <p:cNvSpPr/>
          <p:nvPr/>
        </p:nvSpPr>
        <p:spPr>
          <a:xfrm>
            <a:off x="644900" y="2999150"/>
            <a:ext cx="1407300" cy="1621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52" name="Google Shape;352;p31"/>
          <p:cNvSpPr/>
          <p:nvPr/>
        </p:nvSpPr>
        <p:spPr>
          <a:xfrm>
            <a:off x="2379850" y="2999150"/>
            <a:ext cx="1407300" cy="1621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53" name="Google Shape;353;p31"/>
          <p:cNvSpPr txBox="1"/>
          <p:nvPr/>
        </p:nvSpPr>
        <p:spPr>
          <a:xfrm>
            <a:off x="657274" y="2153825"/>
            <a:ext cx="14073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1E293B"/>
                </a:solidFill>
                <a:latin typeface="Georgia"/>
                <a:ea typeface="Georgia"/>
                <a:cs typeface="Georgia"/>
                <a:sym typeface="Georgia"/>
              </a:rPr>
              <a:t>Space </a:t>
            </a:r>
            <a:endParaRPr sz="1200">
              <a:solidFill>
                <a:srgbClr val="1E293B"/>
              </a:solidFill>
              <a:latin typeface="Georgia"/>
              <a:ea typeface="Georgia"/>
              <a:cs typeface="Georgia"/>
              <a:sym typeface="Georgia"/>
            </a:endParaRPr>
          </a:p>
          <a:p>
            <a:pPr marL="0" lvl="0" indent="0" algn="ctr" rtl="0">
              <a:spcBef>
                <a:spcPts val="0"/>
              </a:spcBef>
              <a:spcAft>
                <a:spcPts val="0"/>
              </a:spcAft>
              <a:buNone/>
            </a:pPr>
            <a:r>
              <a:rPr lang="en" sz="1200">
                <a:solidFill>
                  <a:srgbClr val="1E293B"/>
                </a:solidFill>
                <a:latin typeface="Georgia"/>
                <a:ea typeface="Georgia"/>
                <a:cs typeface="Georgia"/>
                <a:sym typeface="Georgia"/>
              </a:rPr>
              <a:t>Optimization</a:t>
            </a:r>
            <a:endParaRPr sz="1200">
              <a:solidFill>
                <a:srgbClr val="1E293B"/>
              </a:solidFill>
              <a:latin typeface="Georgia"/>
              <a:ea typeface="Georgia"/>
              <a:cs typeface="Georgia"/>
              <a:sym typeface="Georgia"/>
            </a:endParaRPr>
          </a:p>
        </p:txBody>
      </p:sp>
      <p:pic>
        <p:nvPicPr>
          <p:cNvPr id="354" name="Google Shape;354;p31"/>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964025" y="1339097"/>
            <a:ext cx="769050" cy="769050"/>
          </a:xfrm>
          <a:prstGeom prst="rect">
            <a:avLst/>
          </a:prstGeom>
          <a:noFill/>
          <a:ln>
            <a:noFill/>
          </a:ln>
        </p:spPr>
      </p:pic>
      <p:sp>
        <p:nvSpPr>
          <p:cNvPr id="355" name="Google Shape;355;p31"/>
          <p:cNvSpPr txBox="1"/>
          <p:nvPr/>
        </p:nvSpPr>
        <p:spPr>
          <a:xfrm>
            <a:off x="2609476" y="2090250"/>
            <a:ext cx="949236" cy="55411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2D2D2D"/>
                </a:solidFill>
                <a:latin typeface="Georgia"/>
                <a:ea typeface="Georgia"/>
                <a:cs typeface="Georgia"/>
                <a:sym typeface="Georgia"/>
              </a:rPr>
              <a:t>Adaptive</a:t>
            </a:r>
            <a:endParaRPr sz="1200">
              <a:solidFill>
                <a:srgbClr val="2D2D2D"/>
              </a:solidFill>
              <a:latin typeface="Georgia"/>
              <a:ea typeface="Georgia"/>
              <a:cs typeface="Georgia"/>
              <a:sym typeface="Georgia"/>
            </a:endParaRPr>
          </a:p>
          <a:p>
            <a:pPr marL="0" lvl="0" indent="0" algn="ctr" rtl="0">
              <a:spcBef>
                <a:spcPts val="0"/>
              </a:spcBef>
              <a:spcAft>
                <a:spcPts val="0"/>
              </a:spcAft>
              <a:buNone/>
            </a:pPr>
            <a:r>
              <a:rPr lang="en" sz="1200">
                <a:solidFill>
                  <a:srgbClr val="2D2D2D"/>
                </a:solidFill>
                <a:latin typeface="Georgia"/>
                <a:ea typeface="Georgia"/>
                <a:cs typeface="Georgia"/>
                <a:sym typeface="Georgia"/>
              </a:rPr>
              <a:t>Furniture</a:t>
            </a:r>
            <a:endParaRPr sz="1200">
              <a:solidFill>
                <a:srgbClr val="2D2D2D"/>
              </a:solidFill>
              <a:latin typeface="Georgia"/>
              <a:ea typeface="Georgia"/>
              <a:cs typeface="Georgia"/>
              <a:sym typeface="Georgia"/>
            </a:endParaRPr>
          </a:p>
        </p:txBody>
      </p:sp>
      <p:pic>
        <p:nvPicPr>
          <p:cNvPr id="356" name="Google Shape;356;p31"/>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2754773" y="1378594"/>
            <a:ext cx="646237" cy="646253"/>
          </a:xfrm>
          <a:prstGeom prst="rect">
            <a:avLst/>
          </a:prstGeom>
          <a:noFill/>
          <a:ln>
            <a:noFill/>
          </a:ln>
        </p:spPr>
      </p:pic>
      <p:pic>
        <p:nvPicPr>
          <p:cNvPr id="357" name="Google Shape;357;p31"/>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2698736" y="3216941"/>
            <a:ext cx="770713" cy="728002"/>
          </a:xfrm>
          <a:prstGeom prst="rect">
            <a:avLst/>
          </a:prstGeom>
          <a:noFill/>
          <a:ln>
            <a:noFill/>
          </a:ln>
        </p:spPr>
      </p:pic>
      <p:sp>
        <p:nvSpPr>
          <p:cNvPr id="358" name="Google Shape;358;p31"/>
          <p:cNvSpPr txBox="1"/>
          <p:nvPr/>
        </p:nvSpPr>
        <p:spPr>
          <a:xfrm>
            <a:off x="2380475" y="3944963"/>
            <a:ext cx="14073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2D2D2D"/>
                </a:solidFill>
                <a:latin typeface="Georgia"/>
                <a:ea typeface="Georgia"/>
                <a:cs typeface="Georgia"/>
                <a:sym typeface="Georgia"/>
              </a:rPr>
              <a:t>Community driven Planning</a:t>
            </a:r>
            <a:endParaRPr sz="1200">
              <a:solidFill>
                <a:srgbClr val="2D2D2D"/>
              </a:solidFill>
              <a:latin typeface="Georgia"/>
              <a:ea typeface="Georgia"/>
              <a:cs typeface="Georgia"/>
              <a:sym typeface="Georgia"/>
            </a:endParaRPr>
          </a:p>
        </p:txBody>
      </p:sp>
      <p:sp>
        <p:nvSpPr>
          <p:cNvPr id="359" name="Google Shape;359;p31"/>
          <p:cNvSpPr txBox="1"/>
          <p:nvPr/>
        </p:nvSpPr>
        <p:spPr>
          <a:xfrm>
            <a:off x="782825" y="3890950"/>
            <a:ext cx="11562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2D2D2D"/>
                </a:solidFill>
              </a:rPr>
              <a:t>Flexible Infrastructure</a:t>
            </a:r>
            <a:endParaRPr sz="1200">
              <a:solidFill>
                <a:srgbClr val="2D2D2D"/>
              </a:solidFill>
            </a:endParaRPr>
          </a:p>
        </p:txBody>
      </p:sp>
      <p:pic>
        <p:nvPicPr>
          <p:cNvPr id="360" name="Google Shape;360;p31"/>
          <p:cNvPicPr preferRelativeResize="0"/>
          <p:nvPr/>
        </p:nvPicPr>
        <p:blipFill>
          <a:blip r:embed="rId8" cstate="print">
            <a:alphaModFix/>
            <a:extLst>
              <a:ext uri="{28A0092B-C50C-407E-A947-70E740481C1C}">
                <a14:useLocalDpi xmlns:a14="http://schemas.microsoft.com/office/drawing/2010/main"/>
              </a:ext>
            </a:extLst>
          </a:blip>
          <a:stretch>
            <a:fillRect/>
          </a:stretch>
        </p:blipFill>
        <p:spPr>
          <a:xfrm>
            <a:off x="1015988" y="3246890"/>
            <a:ext cx="610564" cy="610564"/>
          </a:xfrm>
          <a:prstGeom prst="rect">
            <a:avLst/>
          </a:prstGeom>
          <a:noFill/>
          <a:ln>
            <a:noFill/>
          </a:ln>
        </p:spPr>
      </p:pic>
      <p:grpSp>
        <p:nvGrpSpPr>
          <p:cNvPr id="361" name="Google Shape;361;p31"/>
          <p:cNvGrpSpPr/>
          <p:nvPr/>
        </p:nvGrpSpPr>
        <p:grpSpPr>
          <a:xfrm>
            <a:off x="4038600" y="1162625"/>
            <a:ext cx="4633951" cy="3878518"/>
            <a:chOff x="3944735" y="1166370"/>
            <a:chExt cx="5014555" cy="4197076"/>
          </a:xfrm>
        </p:grpSpPr>
        <p:pic>
          <p:nvPicPr>
            <p:cNvPr id="362" name="Google Shape;362;p31"/>
            <p:cNvPicPr preferRelativeResize="0"/>
            <p:nvPr/>
          </p:nvPicPr>
          <p:blipFill>
            <a:blip r:embed="rId9" cstate="print">
              <a:alphaModFix/>
              <a:extLst>
                <a:ext uri="{28A0092B-C50C-407E-A947-70E740481C1C}">
                  <a14:useLocalDpi xmlns:a14="http://schemas.microsoft.com/office/drawing/2010/main"/>
                </a:ext>
              </a:extLst>
            </a:blip>
            <a:stretch>
              <a:fillRect/>
            </a:stretch>
          </p:blipFill>
          <p:spPr>
            <a:xfrm>
              <a:off x="4027193" y="1166370"/>
              <a:ext cx="4932097" cy="3779631"/>
            </a:xfrm>
            <a:prstGeom prst="rect">
              <a:avLst/>
            </a:prstGeom>
            <a:noFill/>
            <a:ln>
              <a:noFill/>
            </a:ln>
          </p:spPr>
        </p:pic>
        <p:sp>
          <p:nvSpPr>
            <p:cNvPr id="363" name="Google Shape;363;p31"/>
            <p:cNvSpPr txBox="1"/>
            <p:nvPr/>
          </p:nvSpPr>
          <p:spPr>
            <a:xfrm>
              <a:off x="3944735" y="4896946"/>
              <a:ext cx="4971300" cy="46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666666"/>
                  </a:solidFill>
                  <a:latin typeface="Georgia"/>
                  <a:ea typeface="Georgia"/>
                  <a:cs typeface="Georgia"/>
                  <a:sym typeface="Georgia"/>
                </a:rPr>
                <a:t>Image:Aga Khan Award winning safe space for women and children in Rohingya Camp, Cox’s Bazar, Bangladesh.Aga Khan Trust for Culture/Asif Salman (November, 2022)</a:t>
              </a:r>
              <a:endParaRPr sz="800">
                <a:solidFill>
                  <a:srgbClr val="666666"/>
                </a:solidFill>
                <a:latin typeface="Georgia"/>
                <a:ea typeface="Georgia"/>
                <a:cs typeface="Georgia"/>
                <a:sym typeface="Georgia"/>
              </a:endParaRPr>
            </a:p>
          </p:txBody>
        </p:sp>
      </p:grpSp>
      <p:sp>
        <p:nvSpPr>
          <p:cNvPr id="365" name="Google Shape;365;p31"/>
          <p:cNvSpPr txBox="1">
            <a:spLocks noGrp="1"/>
          </p:cNvSpPr>
          <p:nvPr>
            <p:ph type="title"/>
          </p:nvPr>
        </p:nvSpPr>
        <p:spPr>
          <a:xfrm>
            <a:off x="574125" y="249625"/>
            <a:ext cx="85698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200" b="1">
                <a:latin typeface="Georgia"/>
                <a:ea typeface="Georgia"/>
                <a:cs typeface="Georgia"/>
                <a:sym typeface="Georgia"/>
              </a:rPr>
              <a:t>MULTI-Purpose Spaces</a:t>
            </a:r>
            <a:endParaRPr sz="2200" b="1">
              <a:latin typeface="Georgia"/>
              <a:ea typeface="Georgia"/>
              <a:cs typeface="Georgia"/>
              <a:sym typeface="Georgia"/>
            </a:endParaRPr>
          </a:p>
        </p:txBody>
      </p:sp>
      <p:sp>
        <p:nvSpPr>
          <p:cNvPr id="366" name="Google Shape;366;p31"/>
          <p:cNvSpPr/>
          <p:nvPr/>
        </p:nvSpPr>
        <p:spPr>
          <a:xfrm>
            <a:off x="623400" y="822325"/>
            <a:ext cx="809700" cy="60600"/>
          </a:xfrm>
          <a:prstGeom prst="rect">
            <a:avLst/>
          </a:prstGeom>
          <a:solidFill>
            <a:srgbClr val="FF81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 name="18. Multi purpose space">
            <a:hlinkClick r:id="" action="ppaction://media"/>
            <a:extLst>
              <a:ext uri="{FF2B5EF4-FFF2-40B4-BE49-F238E27FC236}">
                <a16:creationId xmlns:a16="http://schemas.microsoft.com/office/drawing/2014/main" id="{05A9C1E1-5672-4540-ABA9-E77A737BDEB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5475" y="452079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26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61"/>
                                        </p:tgtEl>
                                        <p:attrNameLst>
                                          <p:attrName>style.visibility</p:attrName>
                                        </p:attrNameLst>
                                      </p:cBhvr>
                                      <p:to>
                                        <p:strVal val="visible"/>
                                      </p:to>
                                    </p:set>
                                    <p:animEffect transition="in" filter="fade">
                                      <p:cBhvr>
                                        <p:cTn id="11" dur="500"/>
                                        <p:tgtEl>
                                          <p:spTgt spid="36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32"/>
          <p:cNvSpPr/>
          <p:nvPr/>
        </p:nvSpPr>
        <p:spPr>
          <a:xfrm>
            <a:off x="7346115" y="1249275"/>
            <a:ext cx="1546500" cy="15348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2" name="Google Shape;372;p32"/>
          <p:cNvSpPr/>
          <p:nvPr/>
        </p:nvSpPr>
        <p:spPr>
          <a:xfrm>
            <a:off x="5547600" y="3050900"/>
            <a:ext cx="1546500" cy="15348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3" name="Google Shape;373;p32"/>
          <p:cNvSpPr/>
          <p:nvPr/>
        </p:nvSpPr>
        <p:spPr>
          <a:xfrm>
            <a:off x="7272475" y="3050900"/>
            <a:ext cx="1546500" cy="15348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4" name="Google Shape;374;p32"/>
          <p:cNvSpPr/>
          <p:nvPr/>
        </p:nvSpPr>
        <p:spPr>
          <a:xfrm>
            <a:off x="5547600" y="1249275"/>
            <a:ext cx="1546500" cy="15348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75" name="Google Shape;375;p32"/>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5885713" y="1454275"/>
            <a:ext cx="801940" cy="801962"/>
          </a:xfrm>
          <a:prstGeom prst="rect">
            <a:avLst/>
          </a:prstGeom>
          <a:noFill/>
          <a:ln>
            <a:noFill/>
          </a:ln>
        </p:spPr>
      </p:pic>
      <p:sp>
        <p:nvSpPr>
          <p:cNvPr id="376" name="Google Shape;376;p32"/>
          <p:cNvSpPr txBox="1"/>
          <p:nvPr/>
        </p:nvSpPr>
        <p:spPr>
          <a:xfrm>
            <a:off x="5563200" y="2350925"/>
            <a:ext cx="15465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1E293B"/>
                </a:solidFill>
                <a:latin typeface="Georgia"/>
                <a:ea typeface="Georgia"/>
                <a:cs typeface="Georgia"/>
                <a:sym typeface="Georgia"/>
              </a:rPr>
              <a:t>1. Engagement</a:t>
            </a:r>
            <a:endParaRPr sz="1200">
              <a:solidFill>
                <a:srgbClr val="1E293B"/>
              </a:solidFill>
              <a:latin typeface="Georgia"/>
              <a:ea typeface="Georgia"/>
              <a:cs typeface="Georgia"/>
              <a:sym typeface="Georgia"/>
            </a:endParaRPr>
          </a:p>
        </p:txBody>
      </p:sp>
      <p:sp>
        <p:nvSpPr>
          <p:cNvPr id="377" name="Google Shape;377;p32"/>
          <p:cNvSpPr txBox="1"/>
          <p:nvPr/>
        </p:nvSpPr>
        <p:spPr>
          <a:xfrm>
            <a:off x="7272465" y="2364000"/>
            <a:ext cx="16938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1E293B"/>
                </a:solidFill>
                <a:latin typeface="Georgia"/>
                <a:ea typeface="Georgia"/>
                <a:cs typeface="Georgia"/>
                <a:sym typeface="Georgia"/>
              </a:rPr>
              <a:t>2. Ideation</a:t>
            </a:r>
            <a:endParaRPr sz="1200">
              <a:solidFill>
                <a:srgbClr val="1E293B"/>
              </a:solidFill>
              <a:latin typeface="Georgia"/>
              <a:ea typeface="Georgia"/>
              <a:cs typeface="Georgia"/>
              <a:sym typeface="Georgia"/>
            </a:endParaRPr>
          </a:p>
        </p:txBody>
      </p:sp>
      <p:pic>
        <p:nvPicPr>
          <p:cNvPr id="378" name="Google Shape;378;p32"/>
          <p:cNvPicPr preferRelativeResize="0"/>
          <p:nvPr/>
        </p:nvPicPr>
        <p:blipFill>
          <a:blip r:embed="rId6">
            <a:alphaModFix/>
          </a:blip>
          <a:stretch>
            <a:fillRect/>
          </a:stretch>
        </p:blipFill>
        <p:spPr>
          <a:xfrm>
            <a:off x="7623711" y="1359587"/>
            <a:ext cx="991309" cy="991335"/>
          </a:xfrm>
          <a:prstGeom prst="rect">
            <a:avLst/>
          </a:prstGeom>
          <a:noFill/>
          <a:ln>
            <a:noFill/>
          </a:ln>
        </p:spPr>
      </p:pic>
      <p:sp>
        <p:nvSpPr>
          <p:cNvPr id="379" name="Google Shape;379;p32"/>
          <p:cNvSpPr txBox="1"/>
          <p:nvPr/>
        </p:nvSpPr>
        <p:spPr>
          <a:xfrm>
            <a:off x="5547750" y="4105975"/>
            <a:ext cx="15465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1E293B"/>
                </a:solidFill>
                <a:latin typeface="Georgia"/>
                <a:ea typeface="Georgia"/>
                <a:cs typeface="Georgia"/>
                <a:sym typeface="Georgia"/>
              </a:rPr>
              <a:t>3. Prototyping</a:t>
            </a:r>
            <a:endParaRPr sz="1200">
              <a:solidFill>
                <a:srgbClr val="1E293B"/>
              </a:solidFill>
              <a:latin typeface="Georgia"/>
              <a:ea typeface="Georgia"/>
              <a:cs typeface="Georgia"/>
              <a:sym typeface="Georgia"/>
            </a:endParaRPr>
          </a:p>
        </p:txBody>
      </p:sp>
      <p:pic>
        <p:nvPicPr>
          <p:cNvPr id="380" name="Google Shape;380;p32"/>
          <p:cNvPicPr preferRelativeResize="0"/>
          <p:nvPr/>
        </p:nvPicPr>
        <p:blipFill>
          <a:blip r:embed="rId7" cstate="print">
            <a:alphaModFix/>
            <a:extLst>
              <a:ext uri="{28A0092B-C50C-407E-A947-70E740481C1C}">
                <a14:useLocalDpi xmlns:a14="http://schemas.microsoft.com/office/drawing/2010/main"/>
              </a:ext>
            </a:extLst>
          </a:blip>
          <a:stretch>
            <a:fillRect/>
          </a:stretch>
        </p:blipFill>
        <p:spPr>
          <a:xfrm>
            <a:off x="5755582" y="2986634"/>
            <a:ext cx="991311" cy="991338"/>
          </a:xfrm>
          <a:prstGeom prst="rect">
            <a:avLst/>
          </a:prstGeom>
          <a:noFill/>
          <a:ln>
            <a:noFill/>
          </a:ln>
        </p:spPr>
      </p:pic>
      <p:sp>
        <p:nvSpPr>
          <p:cNvPr id="381" name="Google Shape;381;p32"/>
          <p:cNvSpPr txBox="1"/>
          <p:nvPr/>
        </p:nvSpPr>
        <p:spPr>
          <a:xfrm>
            <a:off x="7272350" y="4105975"/>
            <a:ext cx="15465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1E293B"/>
                </a:solidFill>
                <a:latin typeface="Georgia"/>
                <a:ea typeface="Georgia"/>
                <a:cs typeface="Georgia"/>
                <a:sym typeface="Georgia"/>
              </a:rPr>
              <a:t>4. Evaluation</a:t>
            </a:r>
            <a:endParaRPr sz="1200">
              <a:solidFill>
                <a:srgbClr val="1E293B"/>
              </a:solidFill>
              <a:latin typeface="Georgia"/>
              <a:ea typeface="Georgia"/>
              <a:cs typeface="Georgia"/>
              <a:sym typeface="Georgia"/>
            </a:endParaRPr>
          </a:p>
        </p:txBody>
      </p:sp>
      <p:pic>
        <p:nvPicPr>
          <p:cNvPr id="382" name="Google Shape;382;p32"/>
          <p:cNvPicPr preferRelativeResize="0"/>
          <p:nvPr/>
        </p:nvPicPr>
        <p:blipFill>
          <a:blip r:embed="rId8" cstate="print">
            <a:alphaModFix/>
            <a:extLst>
              <a:ext uri="{28A0092B-C50C-407E-A947-70E740481C1C}">
                <a14:useLocalDpi xmlns:a14="http://schemas.microsoft.com/office/drawing/2010/main"/>
              </a:ext>
            </a:extLst>
          </a:blip>
          <a:stretch>
            <a:fillRect/>
          </a:stretch>
        </p:blipFill>
        <p:spPr>
          <a:xfrm>
            <a:off x="7661375" y="3190062"/>
            <a:ext cx="768451" cy="768451"/>
          </a:xfrm>
          <a:prstGeom prst="rect">
            <a:avLst/>
          </a:prstGeom>
          <a:noFill/>
          <a:ln>
            <a:noFill/>
          </a:ln>
        </p:spPr>
      </p:pic>
      <p:pic>
        <p:nvPicPr>
          <p:cNvPr id="383" name="Google Shape;383;p32"/>
          <p:cNvPicPr preferRelativeResize="0"/>
          <p:nvPr/>
        </p:nvPicPr>
        <p:blipFill rotWithShape="1">
          <a:blip r:embed="rId9" cstate="print">
            <a:alphaModFix/>
            <a:extLst>
              <a:ext uri="{28A0092B-C50C-407E-A947-70E740481C1C}">
                <a14:useLocalDpi xmlns:a14="http://schemas.microsoft.com/office/drawing/2010/main"/>
              </a:ext>
            </a:extLst>
          </a:blip>
          <a:srcRect t="-462"/>
          <a:stretch/>
        </p:blipFill>
        <p:spPr>
          <a:xfrm>
            <a:off x="589400" y="1208800"/>
            <a:ext cx="4640601" cy="3364300"/>
          </a:xfrm>
          <a:prstGeom prst="rect">
            <a:avLst/>
          </a:prstGeom>
          <a:noFill/>
          <a:ln>
            <a:noFill/>
          </a:ln>
        </p:spPr>
      </p:pic>
      <p:sp>
        <p:nvSpPr>
          <p:cNvPr id="384" name="Google Shape;384;p32"/>
          <p:cNvSpPr txBox="1"/>
          <p:nvPr/>
        </p:nvSpPr>
        <p:spPr>
          <a:xfrm>
            <a:off x="490925" y="4585700"/>
            <a:ext cx="8328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666666"/>
                </a:solidFill>
                <a:latin typeface="Georgia"/>
                <a:ea typeface="Georgia"/>
                <a:cs typeface="Georgia"/>
                <a:sym typeface="Georgia"/>
              </a:rPr>
              <a:t>Image:South Sudanese children from World Vision’s Child-Friendly Space in the Bidi Bidi refugee settlement acting silly after drawing their dreams inside the classroom. Oscar Durand for World Vision (2017)</a:t>
            </a:r>
            <a:endParaRPr sz="800">
              <a:solidFill>
                <a:srgbClr val="666666"/>
              </a:solidFill>
              <a:latin typeface="Georgia"/>
              <a:ea typeface="Georgia"/>
              <a:cs typeface="Georgia"/>
              <a:sym typeface="Georgia"/>
            </a:endParaRPr>
          </a:p>
        </p:txBody>
      </p:sp>
      <p:sp>
        <p:nvSpPr>
          <p:cNvPr id="385" name="Google Shape;385;p32"/>
          <p:cNvSpPr txBox="1">
            <a:spLocks noGrp="1"/>
          </p:cNvSpPr>
          <p:nvPr>
            <p:ph type="title" idx="4294967295"/>
          </p:nvPr>
        </p:nvSpPr>
        <p:spPr>
          <a:xfrm>
            <a:off x="5563200" y="773800"/>
            <a:ext cx="85698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1500">
                <a:latin typeface="Georgia"/>
                <a:ea typeface="Georgia"/>
                <a:cs typeface="Georgia"/>
                <a:sym typeface="Georgia"/>
              </a:rPr>
              <a:t>The </a:t>
            </a:r>
            <a:r>
              <a:rPr lang="en" sz="1500" b="1">
                <a:latin typeface="Georgia"/>
                <a:ea typeface="Georgia"/>
                <a:cs typeface="Georgia"/>
                <a:sym typeface="Georgia"/>
              </a:rPr>
              <a:t>PROCESS </a:t>
            </a:r>
            <a:r>
              <a:rPr lang="en" sz="1500">
                <a:latin typeface="Georgia"/>
                <a:ea typeface="Georgia"/>
                <a:cs typeface="Georgia"/>
                <a:sym typeface="Georgia"/>
              </a:rPr>
              <a:t>of Co-designing Spaces </a:t>
            </a:r>
            <a:endParaRPr sz="1500">
              <a:latin typeface="Georgia"/>
              <a:ea typeface="Georgia"/>
              <a:cs typeface="Georgia"/>
              <a:sym typeface="Georgia"/>
            </a:endParaRPr>
          </a:p>
        </p:txBody>
      </p:sp>
      <p:sp>
        <p:nvSpPr>
          <p:cNvPr id="386" name="Google Shape;386;p32"/>
          <p:cNvSpPr/>
          <p:nvPr/>
        </p:nvSpPr>
        <p:spPr>
          <a:xfrm>
            <a:off x="623400" y="822325"/>
            <a:ext cx="809700" cy="60600"/>
          </a:xfrm>
          <a:prstGeom prst="rect">
            <a:avLst/>
          </a:prstGeom>
          <a:solidFill>
            <a:srgbClr val="FF81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87" name="Google Shape;387;p32"/>
          <p:cNvSpPr txBox="1">
            <a:spLocks noGrp="1"/>
          </p:cNvSpPr>
          <p:nvPr>
            <p:ph type="title" idx="4294967295"/>
          </p:nvPr>
        </p:nvSpPr>
        <p:spPr>
          <a:xfrm>
            <a:off x="530250" y="249625"/>
            <a:ext cx="85698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200" b="1">
                <a:latin typeface="Georgia"/>
                <a:ea typeface="Georgia"/>
                <a:cs typeface="Georgia"/>
                <a:sym typeface="Georgia"/>
              </a:rPr>
              <a:t>CO-DESIGN: </a:t>
            </a:r>
            <a:r>
              <a:rPr lang="en" sz="2200">
                <a:latin typeface="Georgia"/>
                <a:ea typeface="Georgia"/>
                <a:cs typeface="Georgia"/>
                <a:sym typeface="Georgia"/>
              </a:rPr>
              <a:t>A Path to Cultural Appropriateness</a:t>
            </a:r>
            <a:endParaRPr sz="2200">
              <a:latin typeface="Georgia"/>
              <a:ea typeface="Georgia"/>
              <a:cs typeface="Georgia"/>
              <a:sym typeface="Georgia"/>
            </a:endParaRPr>
          </a:p>
        </p:txBody>
      </p:sp>
      <p:pic>
        <p:nvPicPr>
          <p:cNvPr id="2" name="19. CO-DESIGN A Path to Cultural Appropriateness">
            <a:hlinkClick r:id="" action="ppaction://media"/>
            <a:extLst>
              <a:ext uri="{FF2B5EF4-FFF2-40B4-BE49-F238E27FC236}">
                <a16:creationId xmlns:a16="http://schemas.microsoft.com/office/drawing/2014/main" id="{A4A77A69-B76A-4BE5-932E-6A28255C746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2999" y="453559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4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5"/>
          <p:cNvSpPr/>
          <p:nvPr/>
        </p:nvSpPr>
        <p:spPr>
          <a:xfrm>
            <a:off x="701700" y="1753025"/>
            <a:ext cx="3784500" cy="2351400"/>
          </a:xfrm>
          <a:prstGeom prst="rect">
            <a:avLst/>
          </a:prstGeom>
          <a:solidFill>
            <a:srgbClr val="73737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0" name="Google Shape;110;p15"/>
          <p:cNvSpPr txBox="1">
            <a:spLocks noGrp="1"/>
          </p:cNvSpPr>
          <p:nvPr>
            <p:ph type="body" idx="1"/>
          </p:nvPr>
        </p:nvSpPr>
        <p:spPr>
          <a:xfrm>
            <a:off x="828675" y="1866900"/>
            <a:ext cx="3579900" cy="2275800"/>
          </a:xfrm>
          <a:prstGeom prst="rect">
            <a:avLst/>
          </a:prstGeom>
        </p:spPr>
        <p:txBody>
          <a:bodyPr spcFirstLastPara="1" wrap="square" lIns="68575" tIns="34275" rIns="68575" bIns="34275" anchor="t" anchorCtr="0">
            <a:normAutofit/>
          </a:bodyPr>
          <a:lstStyle/>
          <a:p>
            <a:pPr marL="0" lvl="0" indent="0" algn="l" rtl="0">
              <a:lnSpc>
                <a:spcPct val="115000"/>
              </a:lnSpc>
              <a:spcBef>
                <a:spcPts val="800"/>
              </a:spcBef>
              <a:spcAft>
                <a:spcPts val="0"/>
              </a:spcAft>
              <a:buNone/>
            </a:pPr>
            <a:r>
              <a:rPr lang="en" sz="1500">
                <a:solidFill>
                  <a:schemeClr val="lt1"/>
                </a:solidFill>
                <a:latin typeface="Georgia"/>
                <a:ea typeface="Georgia"/>
                <a:cs typeface="Georgia"/>
                <a:sym typeface="Georgia"/>
              </a:rPr>
              <a:t>Imagine you won a lottery and went out of the country on a vacation with your family. You came back from the vacation and saw there has been an earthquake in the country and many houses and other facilities are demolished. Your house has also collapsed and your bank account is frozen. </a:t>
            </a:r>
            <a:endParaRPr sz="1500">
              <a:solidFill>
                <a:schemeClr val="lt1"/>
              </a:solidFill>
              <a:latin typeface="Georgia"/>
              <a:ea typeface="Georgia"/>
              <a:cs typeface="Georgia"/>
              <a:sym typeface="Georgia"/>
            </a:endParaRPr>
          </a:p>
        </p:txBody>
      </p:sp>
      <p:pic>
        <p:nvPicPr>
          <p:cNvPr id="111" name="Google Shape;111;p15"/>
          <p:cNvPicPr preferRelativeResize="0"/>
          <p:nvPr/>
        </p:nvPicPr>
        <p:blipFill rotWithShape="1">
          <a:blip r:embed="rId5" cstate="print">
            <a:alphaModFix/>
            <a:extLst>
              <a:ext uri="{28A0092B-C50C-407E-A947-70E740481C1C}">
                <a14:useLocalDpi xmlns:a14="http://schemas.microsoft.com/office/drawing/2010/main"/>
              </a:ext>
            </a:extLst>
          </a:blip>
          <a:srcRect l="12042" r="14524"/>
          <a:stretch/>
        </p:blipFill>
        <p:spPr>
          <a:xfrm>
            <a:off x="4797450" y="1753025"/>
            <a:ext cx="3813151" cy="2351400"/>
          </a:xfrm>
          <a:prstGeom prst="rect">
            <a:avLst/>
          </a:prstGeom>
          <a:noFill/>
          <a:ln>
            <a:noFill/>
          </a:ln>
        </p:spPr>
      </p:pic>
      <p:sp>
        <p:nvSpPr>
          <p:cNvPr id="113" name="Google Shape;113;p15"/>
          <p:cNvSpPr txBox="1">
            <a:spLocks noGrp="1"/>
          </p:cNvSpPr>
          <p:nvPr>
            <p:ph type="title"/>
          </p:nvPr>
        </p:nvSpPr>
        <p:spPr>
          <a:xfrm>
            <a:off x="623400" y="4401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200" b="1">
                <a:latin typeface="Georgia"/>
                <a:ea typeface="Georgia"/>
                <a:cs typeface="Georgia"/>
                <a:sym typeface="Georgia"/>
              </a:rPr>
              <a:t>A Situation-based case </a:t>
            </a:r>
            <a:endParaRPr sz="3200" b="1">
              <a:latin typeface="Georgia"/>
              <a:ea typeface="Georgia"/>
              <a:cs typeface="Georgia"/>
              <a:sym typeface="Georgia"/>
            </a:endParaRPr>
          </a:p>
        </p:txBody>
      </p:sp>
      <p:sp>
        <p:nvSpPr>
          <p:cNvPr id="114" name="Google Shape;114;p15"/>
          <p:cNvSpPr/>
          <p:nvPr/>
        </p:nvSpPr>
        <p:spPr>
          <a:xfrm>
            <a:off x="699600" y="1089025"/>
            <a:ext cx="809700" cy="60600"/>
          </a:xfrm>
          <a:prstGeom prst="rect">
            <a:avLst/>
          </a:prstGeom>
          <a:solidFill>
            <a:srgbClr val="FF81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 name="2. Scenario-based case">
            <a:hlinkClick r:id="" action="ppaction://media"/>
            <a:extLst>
              <a:ext uri="{FF2B5EF4-FFF2-40B4-BE49-F238E27FC236}">
                <a16:creationId xmlns:a16="http://schemas.microsoft.com/office/drawing/2014/main" id="{7BAB2BFD-7E41-4491-BE4D-4B0E88C689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800" y="45339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33"/>
          <p:cNvSpPr/>
          <p:nvPr/>
        </p:nvSpPr>
        <p:spPr>
          <a:xfrm>
            <a:off x="623400" y="1168500"/>
            <a:ext cx="3206700" cy="3418800"/>
          </a:xfrm>
          <a:prstGeom prst="rect">
            <a:avLst/>
          </a:prstGeom>
          <a:solidFill>
            <a:srgbClr val="88888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94" name="Google Shape;394;p33"/>
          <p:cNvSpPr txBox="1"/>
          <p:nvPr/>
        </p:nvSpPr>
        <p:spPr>
          <a:xfrm>
            <a:off x="729300" y="1486425"/>
            <a:ext cx="2948400" cy="2901900"/>
          </a:xfrm>
          <a:prstGeom prst="rect">
            <a:avLst/>
          </a:prstGeom>
          <a:noFill/>
          <a:ln>
            <a:noFill/>
          </a:ln>
        </p:spPr>
        <p:txBody>
          <a:bodyPr spcFirstLastPara="1" wrap="square" lIns="91425" tIns="91425" rIns="91425" bIns="91425" anchor="t" anchorCtr="0">
            <a:spAutoFit/>
          </a:bodyPr>
          <a:lstStyle/>
          <a:p>
            <a:pPr marL="457200" lvl="0" indent="-330200" algn="l" rtl="0">
              <a:lnSpc>
                <a:spcPct val="115000"/>
              </a:lnSpc>
              <a:spcBef>
                <a:spcPts val="0"/>
              </a:spcBef>
              <a:spcAft>
                <a:spcPts val="0"/>
              </a:spcAft>
              <a:buClr>
                <a:schemeClr val="lt1"/>
              </a:buClr>
              <a:buSzPts val="1600"/>
              <a:buFont typeface="Georgia"/>
              <a:buAutoNum type="arabicPeriod"/>
            </a:pPr>
            <a:r>
              <a:rPr lang="en" sz="1600">
                <a:solidFill>
                  <a:schemeClr val="lt1"/>
                </a:solidFill>
                <a:latin typeface="Georgia"/>
                <a:ea typeface="Georgia"/>
                <a:cs typeface="Georgia"/>
                <a:sym typeface="Georgia"/>
              </a:rPr>
              <a:t>Informal Focus Group Discussions and Interviews </a:t>
            </a:r>
            <a:endParaRPr sz="1600">
              <a:solidFill>
                <a:schemeClr val="lt1"/>
              </a:solidFill>
              <a:latin typeface="Georgia"/>
              <a:ea typeface="Georgia"/>
              <a:cs typeface="Georgia"/>
              <a:sym typeface="Georgia"/>
            </a:endParaRPr>
          </a:p>
          <a:p>
            <a:pPr marL="457200" lvl="0" indent="-330200" algn="l" rtl="0">
              <a:lnSpc>
                <a:spcPct val="150000"/>
              </a:lnSpc>
              <a:spcBef>
                <a:spcPts val="1000"/>
              </a:spcBef>
              <a:spcAft>
                <a:spcPts val="0"/>
              </a:spcAft>
              <a:buClr>
                <a:schemeClr val="lt1"/>
              </a:buClr>
              <a:buSzPts val="1600"/>
              <a:buFont typeface="Georgia"/>
              <a:buAutoNum type="arabicPeriod"/>
            </a:pPr>
            <a:r>
              <a:rPr lang="en" sz="1600">
                <a:solidFill>
                  <a:schemeClr val="lt1"/>
                </a:solidFill>
                <a:latin typeface="Georgia"/>
                <a:ea typeface="Georgia"/>
                <a:cs typeface="Georgia"/>
                <a:sym typeface="Georgia"/>
              </a:rPr>
              <a:t>Empathy Mapping</a:t>
            </a:r>
            <a:endParaRPr sz="1600">
              <a:solidFill>
                <a:schemeClr val="lt1"/>
              </a:solidFill>
              <a:latin typeface="Georgia"/>
              <a:ea typeface="Georgia"/>
              <a:cs typeface="Georgia"/>
              <a:sym typeface="Georgia"/>
            </a:endParaRPr>
          </a:p>
          <a:p>
            <a:pPr marL="457200" lvl="0" indent="-330200" algn="l" rtl="0">
              <a:lnSpc>
                <a:spcPct val="150000"/>
              </a:lnSpc>
              <a:spcBef>
                <a:spcPts val="1000"/>
              </a:spcBef>
              <a:spcAft>
                <a:spcPts val="0"/>
              </a:spcAft>
              <a:buClr>
                <a:schemeClr val="lt1"/>
              </a:buClr>
              <a:buSzPts val="1600"/>
              <a:buFont typeface="Georgia"/>
              <a:buAutoNum type="arabicPeriod"/>
            </a:pPr>
            <a:r>
              <a:rPr lang="en" sz="1600">
                <a:solidFill>
                  <a:schemeClr val="lt1"/>
                </a:solidFill>
                <a:latin typeface="Georgia"/>
                <a:ea typeface="Georgia"/>
                <a:cs typeface="Georgia"/>
                <a:sym typeface="Georgia"/>
              </a:rPr>
              <a:t>Community Mapping</a:t>
            </a:r>
            <a:endParaRPr sz="1600">
              <a:solidFill>
                <a:schemeClr val="lt1"/>
              </a:solidFill>
              <a:latin typeface="Georgia"/>
              <a:ea typeface="Georgia"/>
              <a:cs typeface="Georgia"/>
              <a:sym typeface="Georgia"/>
            </a:endParaRPr>
          </a:p>
          <a:p>
            <a:pPr marL="457200" lvl="0" indent="-330200" algn="l" rtl="0">
              <a:lnSpc>
                <a:spcPct val="150000"/>
              </a:lnSpc>
              <a:spcBef>
                <a:spcPts val="1000"/>
              </a:spcBef>
              <a:spcAft>
                <a:spcPts val="0"/>
              </a:spcAft>
              <a:buClr>
                <a:schemeClr val="lt1"/>
              </a:buClr>
              <a:buSzPts val="1600"/>
              <a:buFont typeface="Georgia"/>
              <a:buAutoNum type="arabicPeriod"/>
            </a:pPr>
            <a:r>
              <a:rPr lang="en" sz="1600">
                <a:solidFill>
                  <a:schemeClr val="lt1"/>
                </a:solidFill>
                <a:latin typeface="Georgia"/>
                <a:ea typeface="Georgia"/>
                <a:cs typeface="Georgia"/>
                <a:sym typeface="Georgia"/>
              </a:rPr>
              <a:t>Model Making </a:t>
            </a:r>
            <a:endParaRPr sz="1600">
              <a:solidFill>
                <a:schemeClr val="lt1"/>
              </a:solidFill>
              <a:latin typeface="Georgia"/>
              <a:ea typeface="Georgia"/>
              <a:cs typeface="Georgia"/>
              <a:sym typeface="Georgia"/>
            </a:endParaRPr>
          </a:p>
          <a:p>
            <a:pPr marL="457200" lvl="0" indent="-330200" algn="l" rtl="0">
              <a:lnSpc>
                <a:spcPct val="150000"/>
              </a:lnSpc>
              <a:spcBef>
                <a:spcPts val="1000"/>
              </a:spcBef>
              <a:spcAft>
                <a:spcPts val="1000"/>
              </a:spcAft>
              <a:buClr>
                <a:schemeClr val="lt1"/>
              </a:buClr>
              <a:buSzPts val="1600"/>
              <a:buFont typeface="Georgia"/>
              <a:buAutoNum type="arabicPeriod"/>
            </a:pPr>
            <a:r>
              <a:rPr lang="en" sz="1600">
                <a:solidFill>
                  <a:schemeClr val="lt1"/>
                </a:solidFill>
                <a:latin typeface="Georgia"/>
                <a:ea typeface="Georgia"/>
                <a:cs typeface="Georgia"/>
                <a:sym typeface="Georgia"/>
              </a:rPr>
              <a:t>Drawing and Storytelling </a:t>
            </a:r>
            <a:endParaRPr sz="1600">
              <a:solidFill>
                <a:schemeClr val="lt1"/>
              </a:solidFill>
              <a:latin typeface="Georgia"/>
              <a:ea typeface="Georgia"/>
              <a:cs typeface="Georgia"/>
              <a:sym typeface="Georgia"/>
            </a:endParaRPr>
          </a:p>
        </p:txBody>
      </p:sp>
      <p:pic>
        <p:nvPicPr>
          <p:cNvPr id="395" name="Google Shape;395;p33"/>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4176150" y="1168391"/>
            <a:ext cx="2309336" cy="3418808"/>
          </a:xfrm>
          <a:prstGeom prst="rect">
            <a:avLst/>
          </a:prstGeom>
          <a:noFill/>
          <a:ln>
            <a:noFill/>
          </a:ln>
        </p:spPr>
      </p:pic>
      <p:sp>
        <p:nvSpPr>
          <p:cNvPr id="396" name="Google Shape;396;p33"/>
          <p:cNvSpPr txBox="1"/>
          <p:nvPr/>
        </p:nvSpPr>
        <p:spPr>
          <a:xfrm>
            <a:off x="4099950" y="4574550"/>
            <a:ext cx="2385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666666"/>
                </a:solidFill>
                <a:latin typeface="Georgia"/>
                <a:ea typeface="Georgia"/>
                <a:cs typeface="Georgia"/>
                <a:sym typeface="Georgia"/>
              </a:rPr>
              <a:t>Image:Children designing their preferred playspace in the informal settlement, Korail, Dhaka, Bangladesh. BRAC IED  (2021)</a:t>
            </a:r>
            <a:endParaRPr sz="800">
              <a:solidFill>
                <a:srgbClr val="666666"/>
              </a:solidFill>
              <a:latin typeface="Georgia"/>
              <a:ea typeface="Georgia"/>
              <a:cs typeface="Georgia"/>
              <a:sym typeface="Georgia"/>
            </a:endParaRPr>
          </a:p>
        </p:txBody>
      </p:sp>
      <p:sp>
        <p:nvSpPr>
          <p:cNvPr id="397" name="Google Shape;397;p33"/>
          <p:cNvSpPr txBox="1">
            <a:spLocks noGrp="1"/>
          </p:cNvSpPr>
          <p:nvPr>
            <p:ph type="title" idx="4294967295"/>
          </p:nvPr>
        </p:nvSpPr>
        <p:spPr>
          <a:xfrm>
            <a:off x="530250" y="249625"/>
            <a:ext cx="85698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000">
                <a:latin typeface="Georgia"/>
                <a:ea typeface="Georgia"/>
                <a:cs typeface="Georgia"/>
                <a:sym typeface="Georgia"/>
              </a:rPr>
              <a:t>Methods for</a:t>
            </a:r>
            <a:r>
              <a:rPr lang="en" sz="2000" b="1">
                <a:latin typeface="Georgia"/>
                <a:ea typeface="Georgia"/>
                <a:cs typeface="Georgia"/>
                <a:sym typeface="Georgia"/>
              </a:rPr>
              <a:t> COMMUNITY ENGAGEMENT</a:t>
            </a:r>
            <a:endParaRPr sz="2000" b="1">
              <a:latin typeface="Georgia"/>
              <a:ea typeface="Georgia"/>
              <a:cs typeface="Georgia"/>
              <a:sym typeface="Georgia"/>
            </a:endParaRPr>
          </a:p>
        </p:txBody>
      </p:sp>
      <p:sp>
        <p:nvSpPr>
          <p:cNvPr id="398" name="Google Shape;398;p33"/>
          <p:cNvSpPr/>
          <p:nvPr/>
        </p:nvSpPr>
        <p:spPr>
          <a:xfrm>
            <a:off x="623400" y="822325"/>
            <a:ext cx="809700" cy="60600"/>
          </a:xfrm>
          <a:prstGeom prst="rect">
            <a:avLst/>
          </a:prstGeom>
          <a:solidFill>
            <a:srgbClr val="FF81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99" name="Google Shape;399;p33"/>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6603975" y="1165275"/>
            <a:ext cx="2272148" cy="1710772"/>
          </a:xfrm>
          <a:prstGeom prst="rect">
            <a:avLst/>
          </a:prstGeom>
          <a:noFill/>
          <a:ln>
            <a:noFill/>
          </a:ln>
        </p:spPr>
      </p:pic>
      <p:sp>
        <p:nvSpPr>
          <p:cNvPr id="400" name="Google Shape;400;p33"/>
          <p:cNvSpPr txBox="1"/>
          <p:nvPr/>
        </p:nvSpPr>
        <p:spPr>
          <a:xfrm>
            <a:off x="6585350" y="2876050"/>
            <a:ext cx="2309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666666"/>
                </a:solidFill>
                <a:latin typeface="Georgia"/>
                <a:ea typeface="Georgia"/>
                <a:cs typeface="Georgia"/>
                <a:sym typeface="Georgia"/>
              </a:rPr>
              <a:t>Image: Community planning their garden, BARMM, Philippines. BRAC IED  (2023)</a:t>
            </a:r>
            <a:endParaRPr sz="800">
              <a:solidFill>
                <a:srgbClr val="666666"/>
              </a:solidFill>
              <a:latin typeface="Georgia"/>
              <a:ea typeface="Georgia"/>
              <a:cs typeface="Georgia"/>
              <a:sym typeface="Georgia"/>
            </a:endParaRPr>
          </a:p>
        </p:txBody>
      </p:sp>
      <p:pic>
        <p:nvPicPr>
          <p:cNvPr id="401" name="Google Shape;401;p33"/>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6603975" y="3307150"/>
            <a:ext cx="2272150" cy="1267400"/>
          </a:xfrm>
          <a:prstGeom prst="rect">
            <a:avLst/>
          </a:prstGeom>
          <a:noFill/>
          <a:ln>
            <a:noFill/>
          </a:ln>
        </p:spPr>
      </p:pic>
      <p:sp>
        <p:nvSpPr>
          <p:cNvPr id="402" name="Google Shape;402;p33"/>
          <p:cNvSpPr txBox="1"/>
          <p:nvPr/>
        </p:nvSpPr>
        <p:spPr>
          <a:xfrm>
            <a:off x="6614550" y="4574550"/>
            <a:ext cx="23856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666666"/>
                </a:solidFill>
                <a:latin typeface="Georgia"/>
                <a:ea typeface="Georgia"/>
                <a:cs typeface="Georgia"/>
                <a:sym typeface="Georgia"/>
              </a:rPr>
              <a:t>Image: Design Workshop with the community in Rhino Camp, Uganda. MIT D-Lab (2022)</a:t>
            </a:r>
            <a:endParaRPr sz="800">
              <a:solidFill>
                <a:srgbClr val="666666"/>
              </a:solidFill>
              <a:latin typeface="Georgia"/>
              <a:ea typeface="Georgia"/>
              <a:cs typeface="Georgia"/>
              <a:sym typeface="Georgia"/>
            </a:endParaRPr>
          </a:p>
        </p:txBody>
      </p:sp>
      <p:pic>
        <p:nvPicPr>
          <p:cNvPr id="2" name="20. Methods for COMMUNITY ENGAGEMENT">
            <a:hlinkClick r:id="" action="ppaction://media"/>
            <a:extLst>
              <a:ext uri="{FF2B5EF4-FFF2-40B4-BE49-F238E27FC236}">
                <a16:creationId xmlns:a16="http://schemas.microsoft.com/office/drawing/2014/main" id="{B1F6920E-AE1A-4129-85A4-7E1C63AB319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800" y="45339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34"/>
          <p:cNvSpPr/>
          <p:nvPr/>
        </p:nvSpPr>
        <p:spPr>
          <a:xfrm>
            <a:off x="6110850" y="1017725"/>
            <a:ext cx="2823300" cy="39057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09" name="Google Shape;409;p34"/>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625950" y="1170000"/>
            <a:ext cx="5334001" cy="3359805"/>
          </a:xfrm>
          <a:prstGeom prst="rect">
            <a:avLst/>
          </a:prstGeom>
          <a:noFill/>
          <a:ln>
            <a:noFill/>
          </a:ln>
        </p:spPr>
      </p:pic>
      <p:sp>
        <p:nvSpPr>
          <p:cNvPr id="410" name="Google Shape;410;p34"/>
          <p:cNvSpPr txBox="1"/>
          <p:nvPr/>
        </p:nvSpPr>
        <p:spPr>
          <a:xfrm>
            <a:off x="6267750" y="2699800"/>
            <a:ext cx="2509500" cy="2160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lt1"/>
                </a:solidFill>
                <a:latin typeface="Georgia"/>
                <a:ea typeface="Georgia"/>
                <a:cs typeface="Georgia"/>
                <a:sym typeface="Georgia"/>
              </a:rPr>
              <a:t>PURPOSE</a:t>
            </a:r>
            <a:endParaRPr sz="1200" b="1">
              <a:solidFill>
                <a:schemeClr val="lt1"/>
              </a:solidFill>
              <a:latin typeface="Georgia"/>
              <a:ea typeface="Georgia"/>
              <a:cs typeface="Georgia"/>
              <a:sym typeface="Georgia"/>
            </a:endParaRPr>
          </a:p>
          <a:p>
            <a:pPr marL="0" lvl="0" indent="0" algn="l" rtl="0">
              <a:spcBef>
                <a:spcPts val="0"/>
              </a:spcBef>
              <a:spcAft>
                <a:spcPts val="0"/>
              </a:spcAft>
              <a:buNone/>
            </a:pPr>
            <a:endParaRPr sz="1200">
              <a:solidFill>
                <a:schemeClr val="lt1"/>
              </a:solidFill>
              <a:latin typeface="Georgia"/>
              <a:ea typeface="Georgia"/>
              <a:cs typeface="Georgia"/>
              <a:sym typeface="Georgia"/>
            </a:endParaRPr>
          </a:p>
          <a:p>
            <a:pPr marL="457200" lvl="0" indent="-304800" algn="l" rtl="0">
              <a:spcBef>
                <a:spcPts val="0"/>
              </a:spcBef>
              <a:spcAft>
                <a:spcPts val="0"/>
              </a:spcAft>
              <a:buClr>
                <a:schemeClr val="lt1"/>
              </a:buClr>
              <a:buSzPts val="1200"/>
              <a:buFont typeface="Georgia"/>
              <a:buAutoNum type="arabicPeriod"/>
            </a:pPr>
            <a:r>
              <a:rPr lang="en" sz="1200">
                <a:solidFill>
                  <a:schemeClr val="lt1"/>
                </a:solidFill>
                <a:latin typeface="Georgia"/>
                <a:ea typeface="Georgia"/>
                <a:cs typeface="Georgia"/>
                <a:sym typeface="Georgia"/>
              </a:rPr>
              <a:t>To gather detailed insights from those directly affected by the crisis.</a:t>
            </a:r>
            <a:endParaRPr sz="1200">
              <a:solidFill>
                <a:schemeClr val="lt1"/>
              </a:solidFill>
              <a:latin typeface="Georgia"/>
              <a:ea typeface="Georgia"/>
              <a:cs typeface="Georgia"/>
              <a:sym typeface="Georgia"/>
            </a:endParaRPr>
          </a:p>
          <a:p>
            <a:pPr marL="457200" lvl="0" indent="-304800" algn="l" rtl="0">
              <a:spcBef>
                <a:spcPts val="1000"/>
              </a:spcBef>
              <a:spcAft>
                <a:spcPts val="1000"/>
              </a:spcAft>
              <a:buClr>
                <a:schemeClr val="lt1"/>
              </a:buClr>
              <a:buSzPts val="1200"/>
              <a:buFont typeface="Georgia"/>
              <a:buAutoNum type="arabicPeriod"/>
            </a:pPr>
            <a:r>
              <a:rPr lang="en" sz="1200">
                <a:solidFill>
                  <a:schemeClr val="lt1"/>
                </a:solidFill>
                <a:latin typeface="Georgia"/>
                <a:ea typeface="Georgia"/>
                <a:cs typeface="Georgia"/>
                <a:sym typeface="Georgia"/>
              </a:rPr>
              <a:t>To understand specific needs and cultural norms to inform the design of shelters, communal spaces, and services.</a:t>
            </a:r>
            <a:endParaRPr sz="1200">
              <a:solidFill>
                <a:schemeClr val="lt1"/>
              </a:solidFill>
              <a:latin typeface="Georgia"/>
              <a:ea typeface="Georgia"/>
              <a:cs typeface="Georgia"/>
              <a:sym typeface="Georgia"/>
            </a:endParaRPr>
          </a:p>
        </p:txBody>
      </p:sp>
      <p:sp>
        <p:nvSpPr>
          <p:cNvPr id="411" name="Google Shape;411;p34"/>
          <p:cNvSpPr txBox="1"/>
          <p:nvPr/>
        </p:nvSpPr>
        <p:spPr>
          <a:xfrm>
            <a:off x="6267750" y="1017725"/>
            <a:ext cx="2509500" cy="16008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2200" b="1">
                <a:solidFill>
                  <a:schemeClr val="lt1"/>
                </a:solidFill>
                <a:latin typeface="Georgia"/>
                <a:ea typeface="Georgia"/>
                <a:cs typeface="Georgia"/>
                <a:sym typeface="Georgia"/>
              </a:rPr>
              <a:t>It’s An Organic Process </a:t>
            </a:r>
            <a:endParaRPr sz="2200" b="1">
              <a:solidFill>
                <a:schemeClr val="lt1"/>
              </a:solidFill>
              <a:latin typeface="Georgia"/>
              <a:ea typeface="Georgia"/>
              <a:cs typeface="Georgia"/>
              <a:sym typeface="Georgia"/>
            </a:endParaRPr>
          </a:p>
          <a:p>
            <a:pPr marL="0" lvl="0" indent="0" algn="l" rtl="0">
              <a:lnSpc>
                <a:spcPct val="100000"/>
              </a:lnSpc>
              <a:spcBef>
                <a:spcPts val="0"/>
              </a:spcBef>
              <a:spcAft>
                <a:spcPts val="0"/>
              </a:spcAft>
              <a:buNone/>
            </a:pPr>
            <a:r>
              <a:rPr lang="en" sz="1200">
                <a:solidFill>
                  <a:schemeClr val="lt1"/>
                </a:solidFill>
                <a:latin typeface="Georgia"/>
                <a:ea typeface="Georgia"/>
                <a:cs typeface="Georgia"/>
                <a:sym typeface="Georgia"/>
              </a:rPr>
              <a:t>Essentials:</a:t>
            </a:r>
            <a:endParaRPr sz="1200">
              <a:solidFill>
                <a:schemeClr val="lt1"/>
              </a:solidFill>
              <a:latin typeface="Georgia"/>
              <a:ea typeface="Georgia"/>
              <a:cs typeface="Georgia"/>
              <a:sym typeface="Georgia"/>
            </a:endParaRPr>
          </a:p>
          <a:p>
            <a:pPr marL="0" lvl="0" indent="0" algn="l" rtl="0">
              <a:lnSpc>
                <a:spcPct val="100000"/>
              </a:lnSpc>
              <a:spcBef>
                <a:spcPts val="0"/>
              </a:spcBef>
              <a:spcAft>
                <a:spcPts val="0"/>
              </a:spcAft>
              <a:buNone/>
            </a:pPr>
            <a:r>
              <a:rPr lang="en" sz="1200">
                <a:solidFill>
                  <a:schemeClr val="lt1"/>
                </a:solidFill>
                <a:latin typeface="Georgia"/>
                <a:ea typeface="Georgia"/>
                <a:cs typeface="Georgia"/>
                <a:sym typeface="Georgia"/>
              </a:rPr>
              <a:t>Rapport Building, Trust, Humility, Active Listening, </a:t>
            </a:r>
            <a:endParaRPr sz="1200">
              <a:solidFill>
                <a:schemeClr val="lt1"/>
              </a:solidFill>
              <a:latin typeface="Georgia"/>
              <a:ea typeface="Georgia"/>
              <a:cs typeface="Georgia"/>
              <a:sym typeface="Georgia"/>
            </a:endParaRPr>
          </a:p>
          <a:p>
            <a:pPr marL="0" lvl="0" indent="0" algn="l" rtl="0">
              <a:lnSpc>
                <a:spcPct val="100000"/>
              </a:lnSpc>
              <a:spcBef>
                <a:spcPts val="0"/>
              </a:spcBef>
              <a:spcAft>
                <a:spcPts val="0"/>
              </a:spcAft>
              <a:buNone/>
            </a:pPr>
            <a:r>
              <a:rPr lang="en" sz="1200">
                <a:solidFill>
                  <a:schemeClr val="lt1"/>
                </a:solidFill>
                <a:latin typeface="Georgia"/>
                <a:ea typeface="Georgia"/>
                <a:cs typeface="Georgia"/>
                <a:sym typeface="Georgia"/>
              </a:rPr>
              <a:t>Observations and Collaboration</a:t>
            </a:r>
            <a:endParaRPr sz="1200">
              <a:solidFill>
                <a:schemeClr val="lt1"/>
              </a:solidFill>
              <a:latin typeface="Georgia"/>
              <a:ea typeface="Georgia"/>
              <a:cs typeface="Georgia"/>
              <a:sym typeface="Georgia"/>
            </a:endParaRPr>
          </a:p>
        </p:txBody>
      </p:sp>
      <p:sp>
        <p:nvSpPr>
          <p:cNvPr id="412" name="Google Shape;412;p34"/>
          <p:cNvSpPr txBox="1"/>
          <p:nvPr/>
        </p:nvSpPr>
        <p:spPr>
          <a:xfrm>
            <a:off x="825800" y="4615525"/>
            <a:ext cx="5334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666666"/>
                </a:solidFill>
                <a:latin typeface="Georgia"/>
                <a:ea typeface="Georgia"/>
                <a:cs typeface="Georgia"/>
                <a:sym typeface="Georgia"/>
              </a:rPr>
              <a:t>Image:Focus Group Discussions with Mothers about play in Bhashantek,  Dhaka, Bangladesh. BRAC IED.(2021)</a:t>
            </a:r>
            <a:endParaRPr sz="800">
              <a:solidFill>
                <a:srgbClr val="666666"/>
              </a:solidFill>
              <a:latin typeface="Georgia"/>
              <a:ea typeface="Georgia"/>
              <a:cs typeface="Georgia"/>
              <a:sym typeface="Georgia"/>
            </a:endParaRPr>
          </a:p>
        </p:txBody>
      </p:sp>
      <p:sp>
        <p:nvSpPr>
          <p:cNvPr id="414" name="Google Shape;414;p34"/>
          <p:cNvSpPr txBox="1">
            <a:spLocks noGrp="1"/>
          </p:cNvSpPr>
          <p:nvPr>
            <p:ph type="title" idx="4294967295"/>
          </p:nvPr>
        </p:nvSpPr>
        <p:spPr>
          <a:xfrm>
            <a:off x="530250" y="249625"/>
            <a:ext cx="85698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200" b="1">
                <a:latin typeface="Georgia"/>
                <a:ea typeface="Georgia"/>
                <a:cs typeface="Georgia"/>
                <a:sym typeface="Georgia"/>
              </a:rPr>
              <a:t>Informal Focus Group Discussion and Interview </a:t>
            </a:r>
            <a:endParaRPr sz="2200" b="1">
              <a:latin typeface="Georgia"/>
              <a:ea typeface="Georgia"/>
              <a:cs typeface="Georgia"/>
              <a:sym typeface="Georgia"/>
            </a:endParaRPr>
          </a:p>
        </p:txBody>
      </p:sp>
      <p:sp>
        <p:nvSpPr>
          <p:cNvPr id="415" name="Google Shape;415;p34"/>
          <p:cNvSpPr/>
          <p:nvPr/>
        </p:nvSpPr>
        <p:spPr>
          <a:xfrm>
            <a:off x="623400" y="822325"/>
            <a:ext cx="809700" cy="60600"/>
          </a:xfrm>
          <a:prstGeom prst="rect">
            <a:avLst/>
          </a:prstGeom>
          <a:solidFill>
            <a:srgbClr val="FF81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 name="21. FGD and Interview">
            <a:hlinkClick r:id="" action="ppaction://media"/>
            <a:extLst>
              <a:ext uri="{FF2B5EF4-FFF2-40B4-BE49-F238E27FC236}">
                <a16:creationId xmlns:a16="http://schemas.microsoft.com/office/drawing/2014/main" id="{C84BB040-F299-4CEE-B8FD-D73E4EB387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455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6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35"/>
          <p:cNvPicPr preferRelativeResize="0"/>
          <p:nvPr/>
        </p:nvPicPr>
        <p:blipFill>
          <a:blip r:embed="rId5">
            <a:alphaModFix/>
          </a:blip>
          <a:stretch>
            <a:fillRect/>
          </a:stretch>
        </p:blipFill>
        <p:spPr>
          <a:xfrm>
            <a:off x="623400" y="1057774"/>
            <a:ext cx="3687950" cy="3776991"/>
          </a:xfrm>
          <a:prstGeom prst="rect">
            <a:avLst/>
          </a:prstGeom>
          <a:noFill/>
          <a:ln>
            <a:noFill/>
          </a:ln>
        </p:spPr>
      </p:pic>
      <p:sp>
        <p:nvSpPr>
          <p:cNvPr id="421" name="Google Shape;421;p35"/>
          <p:cNvSpPr txBox="1"/>
          <p:nvPr/>
        </p:nvSpPr>
        <p:spPr>
          <a:xfrm>
            <a:off x="4679475" y="774900"/>
            <a:ext cx="4338900" cy="1364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latin typeface="Georgia"/>
                <a:ea typeface="Georgia"/>
                <a:cs typeface="Georgia"/>
                <a:sym typeface="Georgia"/>
              </a:rPr>
              <a:t>PURPOSE</a:t>
            </a:r>
            <a:endParaRPr sz="1200">
              <a:solidFill>
                <a:srgbClr val="0B5394"/>
              </a:solidFill>
              <a:latin typeface="Georgia"/>
              <a:ea typeface="Georgia"/>
              <a:cs typeface="Georgia"/>
              <a:sym typeface="Georgia"/>
            </a:endParaRPr>
          </a:p>
          <a:p>
            <a:pPr marL="457200" lvl="0" indent="-304800" algn="l" rtl="0">
              <a:spcBef>
                <a:spcPts val="1000"/>
              </a:spcBef>
              <a:spcAft>
                <a:spcPts val="0"/>
              </a:spcAft>
              <a:buClr>
                <a:srgbClr val="434343"/>
              </a:buClr>
              <a:buSzPts val="1200"/>
              <a:buFont typeface="Georgia"/>
              <a:buAutoNum type="arabicPeriod"/>
            </a:pPr>
            <a:r>
              <a:rPr lang="en" sz="1200">
                <a:solidFill>
                  <a:srgbClr val="434343"/>
                </a:solidFill>
                <a:latin typeface="Georgia"/>
                <a:ea typeface="Georgia"/>
                <a:cs typeface="Georgia"/>
                <a:sym typeface="Georgia"/>
              </a:rPr>
              <a:t>To build a deep understanding of the psychological and emotional impact of displacement.</a:t>
            </a:r>
            <a:endParaRPr sz="1200">
              <a:solidFill>
                <a:srgbClr val="434343"/>
              </a:solidFill>
              <a:latin typeface="Georgia"/>
              <a:ea typeface="Georgia"/>
              <a:cs typeface="Georgia"/>
              <a:sym typeface="Georgia"/>
            </a:endParaRPr>
          </a:p>
          <a:p>
            <a:pPr marL="457200" lvl="0" indent="-304800" algn="l" rtl="0">
              <a:spcBef>
                <a:spcPts val="1000"/>
              </a:spcBef>
              <a:spcAft>
                <a:spcPts val="1000"/>
              </a:spcAft>
              <a:buClr>
                <a:srgbClr val="434343"/>
              </a:buClr>
              <a:buSzPts val="1200"/>
              <a:buFont typeface="Georgia"/>
              <a:buAutoNum type="arabicPeriod"/>
            </a:pPr>
            <a:r>
              <a:rPr lang="en" sz="1200">
                <a:solidFill>
                  <a:srgbClr val="434343"/>
                </a:solidFill>
                <a:latin typeface="Georgia"/>
                <a:ea typeface="Georgia"/>
                <a:cs typeface="Georgia"/>
                <a:sym typeface="Georgia"/>
              </a:rPr>
              <a:t>To ensure that the design process meets the real needs, as opposed to perceived needs, of the user.</a:t>
            </a:r>
            <a:endParaRPr sz="1200">
              <a:solidFill>
                <a:srgbClr val="434343"/>
              </a:solidFill>
              <a:latin typeface="Georgia"/>
              <a:ea typeface="Georgia"/>
              <a:cs typeface="Georgia"/>
              <a:sym typeface="Georgia"/>
            </a:endParaRPr>
          </a:p>
        </p:txBody>
      </p:sp>
      <p:pic>
        <p:nvPicPr>
          <p:cNvPr id="422" name="Google Shape;422;p35"/>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4763975" y="2139600"/>
            <a:ext cx="3922817" cy="2592962"/>
          </a:xfrm>
          <a:prstGeom prst="rect">
            <a:avLst/>
          </a:prstGeom>
          <a:noFill/>
          <a:ln>
            <a:noFill/>
          </a:ln>
        </p:spPr>
      </p:pic>
      <p:sp>
        <p:nvSpPr>
          <p:cNvPr id="423" name="Google Shape;423;p35"/>
          <p:cNvSpPr txBox="1"/>
          <p:nvPr/>
        </p:nvSpPr>
        <p:spPr>
          <a:xfrm>
            <a:off x="4677025" y="4732550"/>
            <a:ext cx="4665900" cy="300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50">
                <a:solidFill>
                  <a:srgbClr val="666666"/>
                </a:solidFill>
                <a:latin typeface="Georgia"/>
                <a:ea typeface="Georgia"/>
                <a:cs typeface="Georgia"/>
                <a:sym typeface="Georgia"/>
              </a:rPr>
              <a:t>Image:Mapping with Adolescent Children  in Kallyanpur, Dhaka,Bangladesh. BRAC IED.(2021)</a:t>
            </a:r>
            <a:endParaRPr sz="750">
              <a:solidFill>
                <a:srgbClr val="666666"/>
              </a:solidFill>
              <a:latin typeface="Georgia"/>
              <a:ea typeface="Georgia"/>
              <a:cs typeface="Georgia"/>
              <a:sym typeface="Georgia"/>
            </a:endParaRPr>
          </a:p>
        </p:txBody>
      </p:sp>
      <p:sp>
        <p:nvSpPr>
          <p:cNvPr id="425" name="Google Shape;425;p35"/>
          <p:cNvSpPr txBox="1">
            <a:spLocks noGrp="1"/>
          </p:cNvSpPr>
          <p:nvPr>
            <p:ph type="title" idx="4294967295"/>
          </p:nvPr>
        </p:nvSpPr>
        <p:spPr>
          <a:xfrm>
            <a:off x="530250" y="249625"/>
            <a:ext cx="85698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200" b="1">
                <a:latin typeface="Georgia"/>
                <a:ea typeface="Georgia"/>
                <a:cs typeface="Georgia"/>
                <a:sym typeface="Georgia"/>
              </a:rPr>
              <a:t>Empathy Mapping </a:t>
            </a:r>
            <a:endParaRPr sz="2200" b="1">
              <a:latin typeface="Georgia"/>
              <a:ea typeface="Georgia"/>
              <a:cs typeface="Georgia"/>
              <a:sym typeface="Georgia"/>
            </a:endParaRPr>
          </a:p>
        </p:txBody>
      </p:sp>
      <p:sp>
        <p:nvSpPr>
          <p:cNvPr id="426" name="Google Shape;426;p35"/>
          <p:cNvSpPr/>
          <p:nvPr/>
        </p:nvSpPr>
        <p:spPr>
          <a:xfrm>
            <a:off x="623400" y="822325"/>
            <a:ext cx="809700" cy="60600"/>
          </a:xfrm>
          <a:prstGeom prst="rect">
            <a:avLst/>
          </a:prstGeom>
          <a:solidFill>
            <a:srgbClr val="FF81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 name="22. Empathy Mapping">
            <a:hlinkClick r:id="" action="ppaction://media"/>
            <a:extLst>
              <a:ext uri="{FF2B5EF4-FFF2-40B4-BE49-F238E27FC236}">
                <a16:creationId xmlns:a16="http://schemas.microsoft.com/office/drawing/2014/main" id="{63B8CBC0-BB12-486A-8471-34E51311812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800" y="452996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2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36"/>
          <p:cNvSpPr/>
          <p:nvPr/>
        </p:nvSpPr>
        <p:spPr>
          <a:xfrm>
            <a:off x="5772550" y="1067200"/>
            <a:ext cx="3118200" cy="2532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32" name="Google Shape;432;p36"/>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7779708" y="4788599"/>
            <a:ext cx="1034969" cy="300000"/>
          </a:xfrm>
          <a:prstGeom prst="rect">
            <a:avLst/>
          </a:prstGeom>
          <a:noFill/>
          <a:ln>
            <a:noFill/>
          </a:ln>
        </p:spPr>
      </p:pic>
      <p:sp>
        <p:nvSpPr>
          <p:cNvPr id="433" name="Google Shape;433;p36"/>
          <p:cNvSpPr txBox="1"/>
          <p:nvPr/>
        </p:nvSpPr>
        <p:spPr>
          <a:xfrm>
            <a:off x="7128275" y="4712670"/>
            <a:ext cx="1372500" cy="16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rPr>
              <a:t>Source:</a:t>
            </a:r>
            <a:endParaRPr sz="1000">
              <a:solidFill>
                <a:schemeClr val="dk1"/>
              </a:solidFill>
            </a:endParaRPr>
          </a:p>
        </p:txBody>
      </p:sp>
      <p:pic>
        <p:nvPicPr>
          <p:cNvPr id="434" name="Google Shape;434;p36"/>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623400" y="1067199"/>
            <a:ext cx="2266790" cy="3641601"/>
          </a:xfrm>
          <a:prstGeom prst="rect">
            <a:avLst/>
          </a:prstGeom>
          <a:noFill/>
          <a:ln>
            <a:noFill/>
          </a:ln>
        </p:spPr>
      </p:pic>
      <p:pic>
        <p:nvPicPr>
          <p:cNvPr id="435" name="Google Shape;435;p36"/>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2988433" y="1067199"/>
            <a:ext cx="2600943" cy="3641600"/>
          </a:xfrm>
          <a:prstGeom prst="rect">
            <a:avLst/>
          </a:prstGeom>
          <a:noFill/>
          <a:ln>
            <a:noFill/>
          </a:ln>
        </p:spPr>
      </p:pic>
      <p:sp>
        <p:nvSpPr>
          <p:cNvPr id="436" name="Google Shape;436;p36"/>
          <p:cNvSpPr txBox="1"/>
          <p:nvPr/>
        </p:nvSpPr>
        <p:spPr>
          <a:xfrm>
            <a:off x="5764550" y="2779800"/>
            <a:ext cx="3232800" cy="19908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1000"/>
              </a:spcBef>
              <a:spcAft>
                <a:spcPts val="0"/>
              </a:spcAft>
              <a:buNone/>
            </a:pPr>
            <a:r>
              <a:rPr lang="en" sz="1200">
                <a:solidFill>
                  <a:schemeClr val="dk1"/>
                </a:solidFill>
                <a:latin typeface="Georgia"/>
                <a:ea typeface="Georgia"/>
                <a:cs typeface="Georgia"/>
                <a:sym typeface="Georgia"/>
              </a:rPr>
              <a:t>SOME ELEMENTS TO MAP</a:t>
            </a:r>
            <a:endParaRPr sz="1200">
              <a:solidFill>
                <a:schemeClr val="dk1"/>
              </a:solidFill>
              <a:latin typeface="Georgia"/>
              <a:ea typeface="Georgia"/>
              <a:cs typeface="Georgia"/>
              <a:sym typeface="Georgia"/>
            </a:endParaRPr>
          </a:p>
          <a:p>
            <a:pPr marL="0" lvl="0" indent="0" algn="l" rtl="0">
              <a:lnSpc>
                <a:spcPct val="100000"/>
              </a:lnSpc>
              <a:spcBef>
                <a:spcPts val="1000"/>
              </a:spcBef>
              <a:spcAft>
                <a:spcPts val="0"/>
              </a:spcAft>
              <a:buNone/>
            </a:pPr>
            <a:r>
              <a:rPr lang="en" sz="800" b="1">
                <a:solidFill>
                  <a:schemeClr val="dk1"/>
                </a:solidFill>
                <a:latin typeface="Georgia"/>
                <a:ea typeface="Georgia"/>
                <a:cs typeface="Georgia"/>
                <a:sym typeface="Georgia"/>
              </a:rPr>
              <a:t>Existing Physical Elements:</a:t>
            </a:r>
            <a:r>
              <a:rPr lang="en" sz="800">
                <a:solidFill>
                  <a:schemeClr val="dk1"/>
                </a:solidFill>
                <a:latin typeface="Georgia"/>
                <a:ea typeface="Georgia"/>
                <a:cs typeface="Georgia"/>
                <a:sym typeface="Georgia"/>
              </a:rPr>
              <a:t>Trees, Canals, Open Space, House plots, Streets, Infrastructure, Community spaces and Community boundaries</a:t>
            </a:r>
            <a:endParaRPr sz="800">
              <a:solidFill>
                <a:schemeClr val="dk1"/>
              </a:solidFill>
              <a:latin typeface="Georgia"/>
              <a:ea typeface="Georgia"/>
              <a:cs typeface="Georgia"/>
              <a:sym typeface="Georgia"/>
            </a:endParaRPr>
          </a:p>
          <a:p>
            <a:pPr marL="0" lvl="0" indent="0" algn="l" rtl="0">
              <a:lnSpc>
                <a:spcPct val="100000"/>
              </a:lnSpc>
              <a:spcBef>
                <a:spcPts val="1000"/>
              </a:spcBef>
              <a:spcAft>
                <a:spcPts val="0"/>
              </a:spcAft>
              <a:buNone/>
            </a:pPr>
            <a:r>
              <a:rPr lang="en" sz="800" b="1">
                <a:solidFill>
                  <a:schemeClr val="dk1"/>
                </a:solidFill>
                <a:latin typeface="Georgia"/>
                <a:ea typeface="Georgia"/>
                <a:cs typeface="Georgia"/>
                <a:sym typeface="Georgia"/>
              </a:rPr>
              <a:t>Problems: </a:t>
            </a:r>
            <a:r>
              <a:rPr lang="en" sz="800">
                <a:solidFill>
                  <a:schemeClr val="dk1"/>
                </a:solidFill>
                <a:latin typeface="Georgia"/>
                <a:ea typeface="Georgia"/>
                <a:cs typeface="Georgia"/>
                <a:sym typeface="Georgia"/>
              </a:rPr>
              <a:t>Disaster risks, poor infrastructure (road, sewage, electricity, sanitation), Unclear Tenure, Poor planning</a:t>
            </a:r>
            <a:endParaRPr sz="800">
              <a:solidFill>
                <a:schemeClr val="dk1"/>
              </a:solidFill>
              <a:latin typeface="Georgia"/>
              <a:ea typeface="Georgia"/>
              <a:cs typeface="Georgia"/>
              <a:sym typeface="Georgia"/>
            </a:endParaRPr>
          </a:p>
          <a:p>
            <a:pPr marL="0" lvl="0" indent="0" algn="l" rtl="0">
              <a:lnSpc>
                <a:spcPct val="100000"/>
              </a:lnSpc>
              <a:spcBef>
                <a:spcPts val="1000"/>
              </a:spcBef>
              <a:spcAft>
                <a:spcPts val="0"/>
              </a:spcAft>
              <a:buNone/>
            </a:pPr>
            <a:r>
              <a:rPr lang="en" sz="800" b="1">
                <a:solidFill>
                  <a:schemeClr val="dk1"/>
                </a:solidFill>
                <a:latin typeface="Georgia"/>
                <a:ea typeface="Georgia"/>
                <a:cs typeface="Georgia"/>
                <a:sym typeface="Georgia"/>
              </a:rPr>
              <a:t>Opportunity potential: </a:t>
            </a:r>
            <a:r>
              <a:rPr lang="en" sz="800">
                <a:solidFill>
                  <a:schemeClr val="dk1"/>
                </a:solidFill>
                <a:latin typeface="Georgia"/>
                <a:ea typeface="Georgia"/>
                <a:cs typeface="Georgia"/>
                <a:sym typeface="Georgia"/>
              </a:rPr>
              <a:t>People’s idea, Active people/Group, Cultural and natural heritage </a:t>
            </a:r>
            <a:endParaRPr sz="800">
              <a:solidFill>
                <a:schemeClr val="dk1"/>
              </a:solidFill>
              <a:latin typeface="Georgia"/>
              <a:ea typeface="Georgia"/>
              <a:cs typeface="Georgia"/>
              <a:sym typeface="Georgia"/>
            </a:endParaRPr>
          </a:p>
          <a:p>
            <a:pPr marL="0" lvl="0" indent="0" algn="l" rtl="0">
              <a:lnSpc>
                <a:spcPct val="100000"/>
              </a:lnSpc>
              <a:spcBef>
                <a:spcPts val="1000"/>
              </a:spcBef>
              <a:spcAft>
                <a:spcPts val="0"/>
              </a:spcAft>
              <a:buNone/>
            </a:pPr>
            <a:r>
              <a:rPr lang="en" sz="800" b="1">
                <a:solidFill>
                  <a:schemeClr val="dk1"/>
                </a:solidFill>
                <a:latin typeface="Georgia"/>
                <a:ea typeface="Georgia"/>
                <a:cs typeface="Georgia"/>
                <a:sym typeface="Georgia"/>
              </a:rPr>
              <a:t>Existing Social Groups: </a:t>
            </a:r>
            <a:r>
              <a:rPr lang="en" sz="800">
                <a:solidFill>
                  <a:schemeClr val="dk1"/>
                </a:solidFill>
                <a:latin typeface="Georgia"/>
                <a:ea typeface="Georgia"/>
                <a:cs typeface="Georgia"/>
                <a:sym typeface="Georgia"/>
              </a:rPr>
              <a:t>Saving group, Religious group, Youth group, Kinship/ clan, Local organization (Religious . official)</a:t>
            </a:r>
            <a:endParaRPr sz="800">
              <a:solidFill>
                <a:schemeClr val="dk1"/>
              </a:solidFill>
              <a:latin typeface="Georgia"/>
              <a:ea typeface="Georgia"/>
              <a:cs typeface="Georgia"/>
              <a:sym typeface="Georgia"/>
            </a:endParaRPr>
          </a:p>
        </p:txBody>
      </p:sp>
      <p:sp>
        <p:nvSpPr>
          <p:cNvPr id="437" name="Google Shape;437;p36"/>
          <p:cNvSpPr txBox="1"/>
          <p:nvPr/>
        </p:nvSpPr>
        <p:spPr>
          <a:xfrm>
            <a:off x="530250" y="4712400"/>
            <a:ext cx="5725500" cy="300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50">
                <a:solidFill>
                  <a:srgbClr val="666666"/>
                </a:solidFill>
                <a:latin typeface="Georgia"/>
                <a:ea typeface="Georgia"/>
                <a:cs typeface="Georgia"/>
                <a:sym typeface="Georgia"/>
              </a:rPr>
              <a:t>Image:Mapping spaces with Rohingya Children in the Rohingya Camp, Cox’s Bazar, Bangladesh. BRAC IED (2019)</a:t>
            </a:r>
            <a:endParaRPr sz="750">
              <a:solidFill>
                <a:srgbClr val="666666"/>
              </a:solidFill>
              <a:latin typeface="Georgia"/>
              <a:ea typeface="Georgia"/>
              <a:cs typeface="Georgia"/>
              <a:sym typeface="Georgia"/>
            </a:endParaRPr>
          </a:p>
        </p:txBody>
      </p:sp>
      <p:sp>
        <p:nvSpPr>
          <p:cNvPr id="439" name="Google Shape;439;p36"/>
          <p:cNvSpPr txBox="1">
            <a:spLocks noGrp="1"/>
          </p:cNvSpPr>
          <p:nvPr>
            <p:ph type="title" idx="4294967295"/>
          </p:nvPr>
        </p:nvSpPr>
        <p:spPr>
          <a:xfrm>
            <a:off x="530250" y="249625"/>
            <a:ext cx="85698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200" b="1">
                <a:latin typeface="Georgia"/>
                <a:ea typeface="Georgia"/>
                <a:cs typeface="Georgia"/>
                <a:sym typeface="Georgia"/>
              </a:rPr>
              <a:t>Community Mapping </a:t>
            </a:r>
            <a:endParaRPr sz="2200" b="1">
              <a:latin typeface="Georgia"/>
              <a:ea typeface="Georgia"/>
              <a:cs typeface="Georgia"/>
              <a:sym typeface="Georgia"/>
            </a:endParaRPr>
          </a:p>
        </p:txBody>
      </p:sp>
      <p:sp>
        <p:nvSpPr>
          <p:cNvPr id="440" name="Google Shape;440;p36"/>
          <p:cNvSpPr/>
          <p:nvPr/>
        </p:nvSpPr>
        <p:spPr>
          <a:xfrm>
            <a:off x="623400" y="822325"/>
            <a:ext cx="809700" cy="60600"/>
          </a:xfrm>
          <a:prstGeom prst="rect">
            <a:avLst/>
          </a:prstGeom>
          <a:solidFill>
            <a:srgbClr val="FF81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41" name="Google Shape;441;p36"/>
          <p:cNvSpPr txBox="1"/>
          <p:nvPr/>
        </p:nvSpPr>
        <p:spPr>
          <a:xfrm>
            <a:off x="5743400" y="1022800"/>
            <a:ext cx="3275100" cy="1790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latin typeface="Georgia"/>
                <a:ea typeface="Georgia"/>
                <a:cs typeface="Georgia"/>
                <a:sym typeface="Georgia"/>
              </a:rPr>
              <a:t>PURPOSE</a:t>
            </a:r>
            <a:endParaRPr sz="1200" b="1">
              <a:solidFill>
                <a:schemeClr val="dk1"/>
              </a:solidFill>
              <a:latin typeface="Georgia"/>
              <a:ea typeface="Georgia"/>
              <a:cs typeface="Georgia"/>
              <a:sym typeface="Georgia"/>
            </a:endParaRPr>
          </a:p>
          <a:p>
            <a:pPr marL="0" lvl="0" indent="0" algn="l" rtl="0">
              <a:spcBef>
                <a:spcPts val="0"/>
              </a:spcBef>
              <a:spcAft>
                <a:spcPts val="0"/>
              </a:spcAft>
              <a:buNone/>
            </a:pPr>
            <a:endParaRPr sz="1200">
              <a:solidFill>
                <a:schemeClr val="dk1"/>
              </a:solidFill>
              <a:latin typeface="Georgia"/>
              <a:ea typeface="Georgia"/>
              <a:cs typeface="Georgia"/>
              <a:sym typeface="Georgia"/>
            </a:endParaRPr>
          </a:p>
          <a:p>
            <a:pPr marL="457200" lvl="0" indent="-304800" algn="l" rtl="0">
              <a:spcBef>
                <a:spcPts val="0"/>
              </a:spcBef>
              <a:spcAft>
                <a:spcPts val="0"/>
              </a:spcAft>
              <a:buClr>
                <a:schemeClr val="dk1"/>
              </a:buClr>
              <a:buSzPts val="1200"/>
              <a:buFont typeface="Georgia"/>
              <a:buAutoNum type="arabicPeriod"/>
            </a:pPr>
            <a:r>
              <a:rPr lang="en" sz="1200">
                <a:solidFill>
                  <a:schemeClr val="dk1"/>
                </a:solidFill>
                <a:latin typeface="Georgia"/>
                <a:ea typeface="Georgia"/>
                <a:cs typeface="Georgia"/>
                <a:sym typeface="Georgia"/>
              </a:rPr>
              <a:t>To identify essential resources and areas that need improvement.</a:t>
            </a:r>
            <a:endParaRPr sz="1200">
              <a:solidFill>
                <a:schemeClr val="dk1"/>
              </a:solidFill>
              <a:latin typeface="Georgia"/>
              <a:ea typeface="Georgia"/>
              <a:cs typeface="Georgia"/>
              <a:sym typeface="Georgia"/>
            </a:endParaRPr>
          </a:p>
          <a:p>
            <a:pPr marL="457200" lvl="0" indent="-304800" algn="l" rtl="0">
              <a:spcBef>
                <a:spcPts val="1000"/>
              </a:spcBef>
              <a:spcAft>
                <a:spcPts val="1000"/>
              </a:spcAft>
              <a:buClr>
                <a:schemeClr val="dk1"/>
              </a:buClr>
              <a:buSzPts val="1200"/>
              <a:buFont typeface="Georgia"/>
              <a:buAutoNum type="arabicPeriod"/>
            </a:pPr>
            <a:r>
              <a:rPr lang="en" sz="1200">
                <a:solidFill>
                  <a:schemeClr val="dk1"/>
                </a:solidFill>
                <a:latin typeface="Georgia"/>
                <a:ea typeface="Georgia"/>
                <a:cs typeface="Georgia"/>
                <a:sym typeface="Georgia"/>
              </a:rPr>
              <a:t>To utilize local knowledge for better planning and design of shelters and communal spaces that are safe, accessible, and culturally appropriate.</a:t>
            </a:r>
            <a:endParaRPr sz="1200">
              <a:solidFill>
                <a:schemeClr val="dk1"/>
              </a:solidFill>
              <a:latin typeface="Georgia"/>
              <a:ea typeface="Georgia"/>
              <a:cs typeface="Georgia"/>
              <a:sym typeface="Georgia"/>
            </a:endParaRPr>
          </a:p>
        </p:txBody>
      </p:sp>
      <p:pic>
        <p:nvPicPr>
          <p:cNvPr id="2" name="23. Community Mapping">
            <a:hlinkClick r:id="" action="ppaction://media"/>
            <a:extLst>
              <a:ext uri="{FF2B5EF4-FFF2-40B4-BE49-F238E27FC236}">
                <a16:creationId xmlns:a16="http://schemas.microsoft.com/office/drawing/2014/main" id="{E15BECCE-43A9-44FE-9CB2-51B2ACD35BB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800" y="45339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2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pic>
        <p:nvPicPr>
          <p:cNvPr id="446" name="Google Shape;446;p37"/>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23401" y="2184350"/>
            <a:ext cx="3911574" cy="2365599"/>
          </a:xfrm>
          <a:prstGeom prst="rect">
            <a:avLst/>
          </a:prstGeom>
          <a:noFill/>
          <a:ln>
            <a:noFill/>
          </a:ln>
        </p:spPr>
      </p:pic>
      <p:sp>
        <p:nvSpPr>
          <p:cNvPr id="447" name="Google Shape;447;p37"/>
          <p:cNvSpPr txBox="1"/>
          <p:nvPr/>
        </p:nvSpPr>
        <p:spPr>
          <a:xfrm>
            <a:off x="4995825" y="990700"/>
            <a:ext cx="4022400" cy="145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latin typeface="Georgia"/>
                <a:ea typeface="Georgia"/>
                <a:cs typeface="Georgia"/>
                <a:sym typeface="Georgia"/>
              </a:rPr>
              <a:t>PURPOSE</a:t>
            </a:r>
            <a:endParaRPr sz="1200" b="1">
              <a:solidFill>
                <a:schemeClr val="dk1"/>
              </a:solidFill>
              <a:latin typeface="Georgia"/>
              <a:ea typeface="Georgia"/>
              <a:cs typeface="Georgia"/>
              <a:sym typeface="Georgia"/>
            </a:endParaRPr>
          </a:p>
          <a:p>
            <a:pPr marL="0" lvl="0" indent="0" algn="l" rtl="0">
              <a:spcBef>
                <a:spcPts val="0"/>
              </a:spcBef>
              <a:spcAft>
                <a:spcPts val="0"/>
              </a:spcAft>
              <a:buNone/>
            </a:pPr>
            <a:endParaRPr sz="1200">
              <a:solidFill>
                <a:schemeClr val="dk1"/>
              </a:solidFill>
              <a:latin typeface="Georgia"/>
              <a:ea typeface="Georgia"/>
              <a:cs typeface="Georgia"/>
              <a:sym typeface="Georgia"/>
            </a:endParaRPr>
          </a:p>
          <a:p>
            <a:pPr marL="457200" lvl="0" indent="-292100" algn="l" rtl="0">
              <a:spcBef>
                <a:spcPts val="0"/>
              </a:spcBef>
              <a:spcAft>
                <a:spcPts val="0"/>
              </a:spcAft>
              <a:buClr>
                <a:schemeClr val="dk1"/>
              </a:buClr>
              <a:buSzPts val="1000"/>
              <a:buFont typeface="Georgia"/>
              <a:buAutoNum type="arabicPeriod"/>
            </a:pPr>
            <a:r>
              <a:rPr lang="en" sz="1000">
                <a:solidFill>
                  <a:schemeClr val="dk1"/>
                </a:solidFill>
                <a:latin typeface="Georgia"/>
                <a:ea typeface="Georgia"/>
                <a:cs typeface="Georgia"/>
                <a:sym typeface="Georgia"/>
              </a:rPr>
              <a:t>To visualize ideas and concepts in a tangible form, making it easier for community members to communicate their needs and preferences.</a:t>
            </a:r>
            <a:endParaRPr sz="1000">
              <a:solidFill>
                <a:schemeClr val="dk1"/>
              </a:solidFill>
              <a:latin typeface="Georgia"/>
              <a:ea typeface="Georgia"/>
              <a:cs typeface="Georgia"/>
              <a:sym typeface="Georgia"/>
            </a:endParaRPr>
          </a:p>
          <a:p>
            <a:pPr marL="457200" lvl="0" indent="-292100" algn="l" rtl="0">
              <a:spcBef>
                <a:spcPts val="1000"/>
              </a:spcBef>
              <a:spcAft>
                <a:spcPts val="1000"/>
              </a:spcAft>
              <a:buClr>
                <a:schemeClr val="dk1"/>
              </a:buClr>
              <a:buSzPts val="1000"/>
              <a:buFont typeface="Georgia"/>
              <a:buAutoNum type="arabicPeriod"/>
            </a:pPr>
            <a:r>
              <a:rPr lang="en" sz="1000">
                <a:solidFill>
                  <a:schemeClr val="dk1"/>
                </a:solidFill>
                <a:latin typeface="Georgia"/>
                <a:ea typeface="Georgia"/>
                <a:cs typeface="Georgia"/>
                <a:sym typeface="Georgia"/>
              </a:rPr>
              <a:t>To facilitate innovative thinking and collaborative problem-solving for better-designed humanitarian spaces.</a:t>
            </a:r>
            <a:endParaRPr sz="1000">
              <a:solidFill>
                <a:schemeClr val="dk1"/>
              </a:solidFill>
              <a:latin typeface="Georgia"/>
              <a:ea typeface="Georgia"/>
              <a:cs typeface="Georgia"/>
              <a:sym typeface="Georgia"/>
            </a:endParaRPr>
          </a:p>
        </p:txBody>
      </p:sp>
      <p:sp>
        <p:nvSpPr>
          <p:cNvPr id="448" name="Google Shape;448;p37"/>
          <p:cNvSpPr txBox="1"/>
          <p:nvPr/>
        </p:nvSpPr>
        <p:spPr>
          <a:xfrm>
            <a:off x="530250" y="990700"/>
            <a:ext cx="4022400" cy="14316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Clr>
                <a:schemeClr val="dk1"/>
              </a:buClr>
              <a:buSzPts val="1100"/>
              <a:buFont typeface="Arial"/>
              <a:buNone/>
            </a:pPr>
            <a:r>
              <a:rPr lang="en" sz="900">
                <a:solidFill>
                  <a:schemeClr val="dk1"/>
                </a:solidFill>
                <a:latin typeface="Georgia"/>
                <a:ea typeface="Georgia"/>
                <a:cs typeface="Georgia"/>
                <a:sym typeface="Georgia"/>
              </a:rPr>
              <a:t>“I had a large area back in Burma. It was surrounded by lemon, mango, blackberry and coconut trees. I grew them myself. In the evening, I enjoyed sitting and chatting  with friends and family. There was a wooden staircase connected to the living room upstairs The kitchen was downstairs. Kids room was right beside the living room. We lived in the corner room. There’s was a prayer room where my daughters used to pray.  I used to take rest on the balcony which was uplifted from the ground.”</a:t>
            </a:r>
            <a:endParaRPr sz="900">
              <a:solidFill>
                <a:schemeClr val="dk1"/>
              </a:solidFill>
              <a:latin typeface="Georgia"/>
              <a:ea typeface="Georgia"/>
              <a:cs typeface="Georgia"/>
              <a:sym typeface="Georgia"/>
            </a:endParaRPr>
          </a:p>
          <a:p>
            <a:pPr marL="0" lvl="0" indent="0" algn="just" rtl="0">
              <a:spcBef>
                <a:spcPts val="0"/>
              </a:spcBef>
              <a:spcAft>
                <a:spcPts val="0"/>
              </a:spcAft>
              <a:buClr>
                <a:schemeClr val="dk1"/>
              </a:buClr>
              <a:buSzPts val="1100"/>
              <a:buFont typeface="Arial"/>
              <a:buNone/>
            </a:pPr>
            <a:endParaRPr sz="900">
              <a:solidFill>
                <a:schemeClr val="dk1"/>
              </a:solidFill>
              <a:latin typeface="Georgia"/>
              <a:ea typeface="Georgia"/>
              <a:cs typeface="Georgia"/>
              <a:sym typeface="Georgia"/>
            </a:endParaRPr>
          </a:p>
          <a:p>
            <a:pPr marL="0" lvl="0" indent="0" algn="just" rtl="0">
              <a:spcBef>
                <a:spcPts val="0"/>
              </a:spcBef>
              <a:spcAft>
                <a:spcPts val="0"/>
              </a:spcAft>
              <a:buNone/>
            </a:pPr>
            <a:endParaRPr sz="900">
              <a:solidFill>
                <a:schemeClr val="dk1"/>
              </a:solidFill>
              <a:latin typeface="Georgia"/>
              <a:ea typeface="Georgia"/>
              <a:cs typeface="Georgia"/>
              <a:sym typeface="Georgia"/>
            </a:endParaRPr>
          </a:p>
        </p:txBody>
      </p:sp>
      <p:cxnSp>
        <p:nvCxnSpPr>
          <p:cNvPr id="449" name="Google Shape;449;p37"/>
          <p:cNvCxnSpPr/>
          <p:nvPr/>
        </p:nvCxnSpPr>
        <p:spPr>
          <a:xfrm rot="10800000" flipH="1">
            <a:off x="6236592" y="3595365"/>
            <a:ext cx="1151700" cy="987900"/>
          </a:xfrm>
          <a:prstGeom prst="curvedConnector3">
            <a:avLst>
              <a:gd name="adj1" fmla="val 50000"/>
            </a:avLst>
          </a:prstGeom>
          <a:noFill/>
          <a:ln w="9525" cap="flat" cmpd="sng">
            <a:solidFill>
              <a:schemeClr val="dk2"/>
            </a:solidFill>
            <a:prstDash val="dash"/>
            <a:round/>
            <a:headEnd type="oval" w="med" len="med"/>
            <a:tailEnd type="oval" w="med" len="med"/>
          </a:ln>
        </p:spPr>
      </p:cxnSp>
      <p:pic>
        <p:nvPicPr>
          <p:cNvPr id="450" name="Google Shape;450;p37" descr="C:\Users\archi\Desktop\IMG_6777 edited.jpg"/>
          <p:cNvPicPr preferRelativeResize="0"/>
          <p:nvPr/>
        </p:nvPicPr>
        <p:blipFill rotWithShape="1">
          <a:blip r:embed="rId6" cstate="print">
            <a:alphaModFix/>
            <a:extLst>
              <a:ext uri="{28A0092B-C50C-407E-A947-70E740481C1C}">
                <a14:useLocalDpi xmlns:a14="http://schemas.microsoft.com/office/drawing/2010/main"/>
              </a:ext>
            </a:extLst>
          </a:blip>
          <a:srcRect t="-5660" r="-9241" b="-5106"/>
          <a:stretch/>
        </p:blipFill>
        <p:spPr>
          <a:xfrm rot="321330">
            <a:off x="4801224" y="3363867"/>
            <a:ext cx="1632828" cy="1501805"/>
          </a:xfrm>
          <a:prstGeom prst="ellipse">
            <a:avLst/>
          </a:prstGeom>
          <a:noFill/>
          <a:ln w="9525" cap="flat" cmpd="sng">
            <a:solidFill>
              <a:srgbClr val="999999"/>
            </a:solidFill>
            <a:prstDash val="dash"/>
            <a:round/>
            <a:headEnd type="none" w="sm" len="sm"/>
            <a:tailEnd type="none" w="sm" len="sm"/>
          </a:ln>
        </p:spPr>
      </p:pic>
      <p:pic>
        <p:nvPicPr>
          <p:cNvPr id="451" name="Google Shape;451;p37" descr="C:\Users\archi\Desktop\PNG\03.png"/>
          <p:cNvPicPr preferRelativeResize="0"/>
          <p:nvPr/>
        </p:nvPicPr>
        <p:blipFill rotWithShape="1">
          <a:blip r:embed="rId7" cstate="print">
            <a:alphaModFix/>
            <a:extLst>
              <a:ext uri="{28A0092B-C50C-407E-A947-70E740481C1C}">
                <a14:useLocalDpi xmlns:a14="http://schemas.microsoft.com/office/drawing/2010/main"/>
              </a:ext>
            </a:extLst>
          </a:blip>
          <a:srcRect l="-2870" t="-6113" b="14048"/>
          <a:stretch/>
        </p:blipFill>
        <p:spPr>
          <a:xfrm>
            <a:off x="5739103" y="2503100"/>
            <a:ext cx="3108671" cy="1896211"/>
          </a:xfrm>
          <a:prstGeom prst="rect">
            <a:avLst/>
          </a:prstGeom>
          <a:noFill/>
          <a:ln>
            <a:noFill/>
          </a:ln>
        </p:spPr>
      </p:pic>
      <p:sp>
        <p:nvSpPr>
          <p:cNvPr id="452" name="Google Shape;452;p37"/>
          <p:cNvSpPr txBox="1"/>
          <p:nvPr/>
        </p:nvSpPr>
        <p:spPr>
          <a:xfrm>
            <a:off x="530250" y="4617150"/>
            <a:ext cx="4022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rgbClr val="666666"/>
                </a:solidFill>
                <a:latin typeface="Georgia"/>
                <a:ea typeface="Georgia"/>
                <a:cs typeface="Georgia"/>
                <a:sym typeface="Georgia"/>
              </a:rPr>
              <a:t>Image:Model making with Rohingya Father in the Rohingya Camp, Cox’s Bazar, Bangladesh. BRAC IED (2020)</a:t>
            </a:r>
            <a:endParaRPr sz="700">
              <a:solidFill>
                <a:srgbClr val="666666"/>
              </a:solidFill>
              <a:latin typeface="Georgia"/>
              <a:ea typeface="Georgia"/>
              <a:cs typeface="Georgia"/>
              <a:sym typeface="Georgia"/>
            </a:endParaRPr>
          </a:p>
        </p:txBody>
      </p:sp>
      <p:sp>
        <p:nvSpPr>
          <p:cNvPr id="454" name="Google Shape;454;p37"/>
          <p:cNvSpPr txBox="1">
            <a:spLocks noGrp="1"/>
          </p:cNvSpPr>
          <p:nvPr>
            <p:ph type="title" idx="4294967295"/>
          </p:nvPr>
        </p:nvSpPr>
        <p:spPr>
          <a:xfrm>
            <a:off x="530250" y="249625"/>
            <a:ext cx="85698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200" b="1">
                <a:latin typeface="Georgia"/>
                <a:ea typeface="Georgia"/>
                <a:cs typeface="Georgia"/>
                <a:sym typeface="Georgia"/>
              </a:rPr>
              <a:t>Model Making</a:t>
            </a:r>
            <a:endParaRPr sz="2200" b="1">
              <a:latin typeface="Georgia"/>
              <a:ea typeface="Georgia"/>
              <a:cs typeface="Georgia"/>
              <a:sym typeface="Georgia"/>
            </a:endParaRPr>
          </a:p>
        </p:txBody>
      </p:sp>
      <p:sp>
        <p:nvSpPr>
          <p:cNvPr id="455" name="Google Shape;455;p37"/>
          <p:cNvSpPr/>
          <p:nvPr/>
        </p:nvSpPr>
        <p:spPr>
          <a:xfrm>
            <a:off x="623400" y="822325"/>
            <a:ext cx="809700" cy="60600"/>
          </a:xfrm>
          <a:prstGeom prst="rect">
            <a:avLst/>
          </a:prstGeom>
          <a:solidFill>
            <a:srgbClr val="FF81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456" name="Google Shape;456;p37"/>
          <p:cNvCxnSpPr/>
          <p:nvPr/>
        </p:nvCxnSpPr>
        <p:spPr>
          <a:xfrm>
            <a:off x="4534975" y="3159632"/>
            <a:ext cx="541800" cy="401700"/>
          </a:xfrm>
          <a:prstGeom prst="curvedConnector3">
            <a:avLst>
              <a:gd name="adj1" fmla="val 50000"/>
            </a:avLst>
          </a:prstGeom>
          <a:noFill/>
          <a:ln w="9525" cap="flat" cmpd="sng">
            <a:solidFill>
              <a:schemeClr val="dk2"/>
            </a:solidFill>
            <a:prstDash val="dash"/>
            <a:round/>
            <a:headEnd type="oval" w="med" len="med"/>
            <a:tailEnd type="oval" w="med" len="med"/>
          </a:ln>
        </p:spPr>
      </p:cxnSp>
      <p:pic>
        <p:nvPicPr>
          <p:cNvPr id="2" name="24. Model making">
            <a:hlinkClick r:id="" action="ppaction://media"/>
            <a:extLst>
              <a:ext uri="{FF2B5EF4-FFF2-40B4-BE49-F238E27FC236}">
                <a16:creationId xmlns:a16="http://schemas.microsoft.com/office/drawing/2014/main" id="{578578A1-8540-43E6-9577-BF03E9BEA50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874" y="454862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56"/>
                                        </p:tgtEl>
                                        <p:attrNameLst>
                                          <p:attrName>style.visibility</p:attrName>
                                        </p:attrNameLst>
                                      </p:cBhvr>
                                      <p:to>
                                        <p:strVal val="visible"/>
                                      </p:to>
                                    </p:set>
                                    <p:animEffect transition="in" filter="fade">
                                      <p:cBhvr>
                                        <p:cTn id="7" dur="1000"/>
                                        <p:tgtEl>
                                          <p:spTgt spid="45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50"/>
                                        </p:tgtEl>
                                        <p:attrNameLst>
                                          <p:attrName>style.visibility</p:attrName>
                                        </p:attrNameLst>
                                      </p:cBhvr>
                                      <p:to>
                                        <p:strVal val="visible"/>
                                      </p:to>
                                    </p:set>
                                    <p:animEffect transition="in" filter="fade">
                                      <p:cBhvr>
                                        <p:cTn id="11" dur="1000"/>
                                        <p:tgtEl>
                                          <p:spTgt spid="450"/>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49"/>
                                        </p:tgtEl>
                                        <p:attrNameLst>
                                          <p:attrName>style.visibility</p:attrName>
                                        </p:attrNameLst>
                                      </p:cBhvr>
                                      <p:to>
                                        <p:strVal val="visible"/>
                                      </p:to>
                                    </p:set>
                                    <p:animEffect transition="in" filter="fade">
                                      <p:cBhvr>
                                        <p:cTn id="15" dur="1000"/>
                                        <p:tgtEl>
                                          <p:spTgt spid="449"/>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51"/>
                                        </p:tgtEl>
                                        <p:attrNameLst>
                                          <p:attrName>style.visibility</p:attrName>
                                        </p:attrNameLst>
                                      </p:cBhvr>
                                      <p:to>
                                        <p:strVal val="visible"/>
                                      </p:to>
                                    </p:set>
                                    <p:animEffect transition="in" filter="fade">
                                      <p:cBhvr>
                                        <p:cTn id="19" dur="1000"/>
                                        <p:tgtEl>
                                          <p:spTgt spid="451"/>
                                        </p:tgtEl>
                                      </p:cBhvr>
                                    </p:animEffect>
                                  </p:childTnLst>
                                </p:cTn>
                              </p:par>
                            </p:childTnLst>
                          </p:cTn>
                        </p:par>
                        <p:par>
                          <p:cTn id="20" fill="hold">
                            <p:stCondLst>
                              <p:cond delay="4000"/>
                            </p:stCondLst>
                            <p:childTnLst>
                              <p:par>
                                <p:cTn id="21" presetID="1" presetClass="mediacall" presetSubtype="0" fill="hold" nodeType="afterEffect">
                                  <p:stCondLst>
                                    <p:cond delay="0"/>
                                  </p:stCondLst>
                                  <p:childTnLst>
                                    <p:cmd type="call" cmd="playFrom(0.0)">
                                      <p:cBhvr>
                                        <p:cTn id="22" dur="850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pic>
        <p:nvPicPr>
          <p:cNvPr id="461" name="Google Shape;461;p38"/>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5010100" y="2548275"/>
            <a:ext cx="1712310" cy="1777225"/>
          </a:xfrm>
          <a:prstGeom prst="rect">
            <a:avLst/>
          </a:prstGeom>
          <a:noFill/>
          <a:ln>
            <a:noFill/>
          </a:ln>
        </p:spPr>
      </p:pic>
      <p:sp>
        <p:nvSpPr>
          <p:cNvPr id="462" name="Google Shape;462;p38"/>
          <p:cNvSpPr txBox="1"/>
          <p:nvPr/>
        </p:nvSpPr>
        <p:spPr>
          <a:xfrm>
            <a:off x="4911225" y="875388"/>
            <a:ext cx="4058100" cy="157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latin typeface="Georgia"/>
                <a:ea typeface="Georgia"/>
                <a:cs typeface="Georgia"/>
                <a:sym typeface="Georgia"/>
              </a:rPr>
              <a:t>PURPOSE</a:t>
            </a:r>
            <a:endParaRPr sz="1200" b="1">
              <a:solidFill>
                <a:schemeClr val="dk1"/>
              </a:solidFill>
              <a:latin typeface="Georgia"/>
              <a:ea typeface="Georgia"/>
              <a:cs typeface="Georgia"/>
              <a:sym typeface="Georgia"/>
            </a:endParaRPr>
          </a:p>
          <a:p>
            <a:pPr marL="0" lvl="0" indent="0" algn="l" rtl="0">
              <a:spcBef>
                <a:spcPts val="0"/>
              </a:spcBef>
              <a:spcAft>
                <a:spcPts val="0"/>
              </a:spcAft>
              <a:buNone/>
            </a:pPr>
            <a:endParaRPr sz="1000">
              <a:solidFill>
                <a:srgbClr val="0B5394"/>
              </a:solidFill>
              <a:latin typeface="Georgia"/>
              <a:ea typeface="Georgia"/>
              <a:cs typeface="Georgia"/>
              <a:sym typeface="Georgia"/>
            </a:endParaRPr>
          </a:p>
          <a:p>
            <a:pPr marL="457200" lvl="0" indent="-292100" algn="l" rtl="0">
              <a:spcBef>
                <a:spcPts val="0"/>
              </a:spcBef>
              <a:spcAft>
                <a:spcPts val="0"/>
              </a:spcAft>
              <a:buClr>
                <a:srgbClr val="434343"/>
              </a:buClr>
              <a:buSzPts val="1000"/>
              <a:buFont typeface="Georgia"/>
              <a:buAutoNum type="arabicPeriod"/>
            </a:pPr>
            <a:r>
              <a:rPr lang="en" sz="1000">
                <a:solidFill>
                  <a:srgbClr val="434343"/>
                </a:solidFill>
                <a:latin typeface="Georgia"/>
                <a:ea typeface="Georgia"/>
                <a:cs typeface="Georgia"/>
                <a:sym typeface="Georgia"/>
              </a:rPr>
              <a:t>To capture a wide range of ideas and perspectives in a creative and accessible way, particularly from those who may be less comfortable with verbal communication.</a:t>
            </a:r>
            <a:endParaRPr sz="1000">
              <a:solidFill>
                <a:srgbClr val="434343"/>
              </a:solidFill>
              <a:latin typeface="Georgia"/>
              <a:ea typeface="Georgia"/>
              <a:cs typeface="Georgia"/>
              <a:sym typeface="Georgia"/>
            </a:endParaRPr>
          </a:p>
          <a:p>
            <a:pPr marL="457200" lvl="0" indent="-292100" algn="l" rtl="0">
              <a:spcBef>
                <a:spcPts val="1000"/>
              </a:spcBef>
              <a:spcAft>
                <a:spcPts val="1000"/>
              </a:spcAft>
              <a:buClr>
                <a:srgbClr val="434343"/>
              </a:buClr>
              <a:buSzPts val="1000"/>
              <a:buFont typeface="Georgia"/>
              <a:buAutoNum type="arabicPeriod"/>
            </a:pPr>
            <a:r>
              <a:rPr lang="en" sz="1000">
                <a:solidFill>
                  <a:srgbClr val="434343"/>
                </a:solidFill>
                <a:latin typeface="Georgia"/>
                <a:ea typeface="Georgia"/>
                <a:cs typeface="Georgia"/>
                <a:sym typeface="Georgia"/>
              </a:rPr>
              <a:t>To uncover underlying values, traditions, and personal experiences that should be considered in the design to create spaces that feel safe and familiar.</a:t>
            </a:r>
            <a:endParaRPr sz="1000">
              <a:solidFill>
                <a:srgbClr val="434343"/>
              </a:solidFill>
              <a:latin typeface="Georgia"/>
              <a:ea typeface="Georgia"/>
              <a:cs typeface="Georgia"/>
              <a:sym typeface="Georgia"/>
            </a:endParaRPr>
          </a:p>
        </p:txBody>
      </p:sp>
      <p:sp>
        <p:nvSpPr>
          <p:cNvPr id="463" name="Google Shape;463;p38"/>
          <p:cNvSpPr txBox="1"/>
          <p:nvPr/>
        </p:nvSpPr>
        <p:spPr>
          <a:xfrm>
            <a:off x="2790925" y="974850"/>
            <a:ext cx="2035800" cy="31938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 sz="850">
                <a:solidFill>
                  <a:srgbClr val="888888"/>
                </a:solidFill>
                <a:latin typeface="Georgia"/>
                <a:ea typeface="Georgia"/>
                <a:cs typeface="Georgia"/>
                <a:sym typeface="Georgia"/>
              </a:rPr>
              <a:t>“I had a two storied house in Burma. The pillars on the side were made of bricks. It was surrounded with wooden fences, and the roof was made with straw. The stairs were made by wooden plank. Most of the houses were made with bamboo in Burma. We were not allowed to make permanent structures in there even though we could afford to build one because of fear. </a:t>
            </a:r>
            <a:endParaRPr sz="850">
              <a:solidFill>
                <a:srgbClr val="888888"/>
              </a:solidFill>
              <a:latin typeface="Georgia"/>
              <a:ea typeface="Georgia"/>
              <a:cs typeface="Georgia"/>
              <a:sym typeface="Georgia"/>
            </a:endParaRPr>
          </a:p>
          <a:p>
            <a:pPr marL="0" lvl="0" indent="0" algn="just" rtl="0">
              <a:spcBef>
                <a:spcPts val="0"/>
              </a:spcBef>
              <a:spcAft>
                <a:spcPts val="0"/>
              </a:spcAft>
              <a:buNone/>
            </a:pPr>
            <a:endParaRPr sz="850">
              <a:solidFill>
                <a:srgbClr val="888888"/>
              </a:solidFill>
              <a:latin typeface="Georgia"/>
              <a:ea typeface="Georgia"/>
              <a:cs typeface="Georgia"/>
              <a:sym typeface="Georgia"/>
            </a:endParaRPr>
          </a:p>
          <a:p>
            <a:pPr marL="0" lvl="0" indent="0" algn="just" rtl="0">
              <a:spcBef>
                <a:spcPts val="0"/>
              </a:spcBef>
              <a:spcAft>
                <a:spcPts val="0"/>
              </a:spcAft>
              <a:buNone/>
            </a:pPr>
            <a:r>
              <a:rPr lang="en" sz="850">
                <a:solidFill>
                  <a:srgbClr val="888888"/>
                </a:solidFill>
                <a:latin typeface="Georgia"/>
                <a:ea typeface="Georgia"/>
                <a:cs typeface="Georgia"/>
                <a:sym typeface="Georgia"/>
              </a:rPr>
              <a:t>For decorating the house, we used coffee sachets and triangular shaped color tracing paper. We had to be questioned if we decorate our house too beautifully. This model house is like a temporary house, but we could’ve build stronger houses using tree logs. A house could be easily stable if it stands on wooden logs. I used white wooden logs for supporting column for my house.”</a:t>
            </a:r>
            <a:endParaRPr sz="850">
              <a:latin typeface="Georgia"/>
              <a:ea typeface="Georgia"/>
              <a:cs typeface="Georgia"/>
              <a:sym typeface="Georgia"/>
            </a:endParaRPr>
          </a:p>
        </p:txBody>
      </p:sp>
      <p:pic>
        <p:nvPicPr>
          <p:cNvPr id="464" name="Google Shape;464;p38" descr="D:\Study on Men's Space\FGD 1\Art from FGD\Edited\2.jpg"/>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530250" y="1006359"/>
            <a:ext cx="2179652" cy="3333767"/>
          </a:xfrm>
          <a:prstGeom prst="rect">
            <a:avLst/>
          </a:prstGeom>
          <a:noFill/>
          <a:ln>
            <a:noFill/>
          </a:ln>
        </p:spPr>
      </p:pic>
      <p:pic>
        <p:nvPicPr>
          <p:cNvPr id="465" name="Google Shape;465;p38" descr="D:\Study on Men's Space\Temp\IMG_6598.JPG"/>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6871214" y="2548277"/>
            <a:ext cx="2088836" cy="1777217"/>
          </a:xfrm>
          <a:prstGeom prst="rect">
            <a:avLst/>
          </a:prstGeom>
          <a:noFill/>
          <a:ln>
            <a:noFill/>
          </a:ln>
        </p:spPr>
      </p:pic>
      <p:sp>
        <p:nvSpPr>
          <p:cNvPr id="466" name="Google Shape;466;p38"/>
          <p:cNvSpPr txBox="1"/>
          <p:nvPr/>
        </p:nvSpPr>
        <p:spPr>
          <a:xfrm>
            <a:off x="577525" y="4387050"/>
            <a:ext cx="4149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666666"/>
                </a:solidFill>
                <a:latin typeface="Georgia"/>
                <a:ea typeface="Georgia"/>
                <a:cs typeface="Georgia"/>
                <a:sym typeface="Georgia"/>
              </a:rPr>
              <a:t>Image:Drawing session with Children in Rohingya Camp, Cox’s Bazar, Bangladesh. BRAC IED (2020)</a:t>
            </a:r>
            <a:endParaRPr sz="800">
              <a:solidFill>
                <a:srgbClr val="666666"/>
              </a:solidFill>
              <a:latin typeface="Georgia"/>
              <a:ea typeface="Georgia"/>
              <a:cs typeface="Georgia"/>
              <a:sym typeface="Georgia"/>
            </a:endParaRPr>
          </a:p>
        </p:txBody>
      </p:sp>
      <p:sp>
        <p:nvSpPr>
          <p:cNvPr id="467" name="Google Shape;467;p38"/>
          <p:cNvSpPr txBox="1"/>
          <p:nvPr/>
        </p:nvSpPr>
        <p:spPr>
          <a:xfrm>
            <a:off x="4911375" y="4360400"/>
            <a:ext cx="40581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50">
                <a:solidFill>
                  <a:srgbClr val="666666"/>
                </a:solidFill>
                <a:latin typeface="Georgia"/>
                <a:ea typeface="Georgia"/>
                <a:cs typeface="Georgia"/>
                <a:sym typeface="Georgia"/>
              </a:rPr>
              <a:t>Image:Drawing session with Children in Bhashantek, Dhaka, Bangladesh. BRAC IED (2021)</a:t>
            </a:r>
            <a:endParaRPr sz="850">
              <a:solidFill>
                <a:srgbClr val="666666"/>
              </a:solidFill>
              <a:latin typeface="Georgia"/>
              <a:ea typeface="Georgia"/>
              <a:cs typeface="Georgia"/>
              <a:sym typeface="Georgia"/>
            </a:endParaRPr>
          </a:p>
        </p:txBody>
      </p:sp>
      <p:sp>
        <p:nvSpPr>
          <p:cNvPr id="469" name="Google Shape;469;p38"/>
          <p:cNvSpPr txBox="1">
            <a:spLocks noGrp="1"/>
          </p:cNvSpPr>
          <p:nvPr>
            <p:ph type="title" idx="4294967295"/>
          </p:nvPr>
        </p:nvSpPr>
        <p:spPr>
          <a:xfrm>
            <a:off x="530250" y="173425"/>
            <a:ext cx="85698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200" b="1">
                <a:latin typeface="Georgia"/>
                <a:ea typeface="Georgia"/>
                <a:cs typeface="Georgia"/>
                <a:sym typeface="Georgia"/>
              </a:rPr>
              <a:t>Drawing and Storytelling</a:t>
            </a:r>
            <a:endParaRPr sz="2200" b="1">
              <a:latin typeface="Georgia"/>
              <a:ea typeface="Georgia"/>
              <a:cs typeface="Georgia"/>
              <a:sym typeface="Georgia"/>
            </a:endParaRPr>
          </a:p>
        </p:txBody>
      </p:sp>
      <p:sp>
        <p:nvSpPr>
          <p:cNvPr id="470" name="Google Shape;470;p38"/>
          <p:cNvSpPr/>
          <p:nvPr/>
        </p:nvSpPr>
        <p:spPr>
          <a:xfrm>
            <a:off x="623400" y="746125"/>
            <a:ext cx="809700" cy="60600"/>
          </a:xfrm>
          <a:prstGeom prst="rect">
            <a:avLst/>
          </a:prstGeom>
          <a:solidFill>
            <a:srgbClr val="FF81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 name="25. Drawing and storytelling">
            <a:hlinkClick r:id="" action="ppaction://media"/>
            <a:extLst>
              <a:ext uri="{FF2B5EF4-FFF2-40B4-BE49-F238E27FC236}">
                <a16:creationId xmlns:a16="http://schemas.microsoft.com/office/drawing/2014/main" id="{0D3FD63D-6CBE-4116-9EF5-E4DDF7BBED2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5065" y="451130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39"/>
          <p:cNvSpPr/>
          <p:nvPr/>
        </p:nvSpPr>
        <p:spPr>
          <a:xfrm>
            <a:off x="5586000" y="1163950"/>
            <a:ext cx="3033600" cy="27270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76" name="Google Shape;476;p39"/>
          <p:cNvSpPr/>
          <p:nvPr/>
        </p:nvSpPr>
        <p:spPr>
          <a:xfrm>
            <a:off x="623400" y="1163950"/>
            <a:ext cx="4703100" cy="27270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477" name="Google Shape;477;p39"/>
          <p:cNvGrpSpPr/>
          <p:nvPr/>
        </p:nvGrpSpPr>
        <p:grpSpPr>
          <a:xfrm>
            <a:off x="705900" y="1950938"/>
            <a:ext cx="4703100" cy="1153025"/>
            <a:chOff x="2092925" y="1195825"/>
            <a:chExt cx="4703100" cy="1153025"/>
          </a:xfrm>
        </p:grpSpPr>
        <p:sp>
          <p:nvSpPr>
            <p:cNvPr id="478" name="Google Shape;478;p39"/>
            <p:cNvSpPr txBox="1"/>
            <p:nvPr/>
          </p:nvSpPr>
          <p:spPr>
            <a:xfrm>
              <a:off x="2092925" y="1517550"/>
              <a:ext cx="1712400" cy="738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rgbClr val="434343"/>
                  </a:solidFill>
                  <a:latin typeface="Georgia"/>
                  <a:ea typeface="Georgia"/>
                  <a:cs typeface="Georgia"/>
                  <a:sym typeface="Georgia"/>
                </a:rPr>
                <a:t>Emotional bonds people form with their physical environment</a:t>
              </a:r>
              <a:endParaRPr sz="1200">
                <a:solidFill>
                  <a:srgbClr val="434343"/>
                </a:solidFill>
                <a:latin typeface="Georgia"/>
                <a:ea typeface="Georgia"/>
                <a:cs typeface="Georgia"/>
                <a:sym typeface="Georgia"/>
              </a:endParaRPr>
            </a:p>
          </p:txBody>
        </p:sp>
        <p:pic>
          <p:nvPicPr>
            <p:cNvPr id="479" name="Google Shape;479;p39"/>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4008658" y="1195825"/>
              <a:ext cx="1126684" cy="1126700"/>
            </a:xfrm>
            <a:prstGeom prst="rect">
              <a:avLst/>
            </a:prstGeom>
            <a:noFill/>
            <a:ln>
              <a:noFill/>
            </a:ln>
          </p:spPr>
        </p:pic>
        <p:sp>
          <p:nvSpPr>
            <p:cNvPr id="480" name="Google Shape;480;p39"/>
            <p:cNvSpPr txBox="1"/>
            <p:nvPr/>
          </p:nvSpPr>
          <p:spPr>
            <a:xfrm>
              <a:off x="5338625" y="1609950"/>
              <a:ext cx="1457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434343"/>
                  </a:solidFill>
                  <a:latin typeface="Georgia"/>
                  <a:ea typeface="Georgia"/>
                  <a:cs typeface="Georgia"/>
                  <a:sym typeface="Georgia"/>
                </a:rPr>
                <a:t>Crucial for their well-being and sense of identity. </a:t>
              </a:r>
              <a:endParaRPr sz="1200">
                <a:solidFill>
                  <a:srgbClr val="434343"/>
                </a:solidFill>
                <a:latin typeface="Georgia"/>
                <a:ea typeface="Georgia"/>
                <a:cs typeface="Georgia"/>
                <a:sym typeface="Georgia"/>
              </a:endParaRPr>
            </a:p>
          </p:txBody>
        </p:sp>
      </p:grpSp>
      <p:sp>
        <p:nvSpPr>
          <p:cNvPr id="481" name="Google Shape;481;p39"/>
          <p:cNvSpPr txBox="1">
            <a:spLocks noGrp="1"/>
          </p:cNvSpPr>
          <p:nvPr>
            <p:ph type="body" idx="1"/>
          </p:nvPr>
        </p:nvSpPr>
        <p:spPr>
          <a:xfrm>
            <a:off x="6288750" y="1283525"/>
            <a:ext cx="1628100" cy="396300"/>
          </a:xfrm>
          <a:prstGeom prst="rect">
            <a:avLst/>
          </a:prstGeom>
        </p:spPr>
        <p:txBody>
          <a:bodyPr spcFirstLastPara="1" wrap="square" lIns="68575" tIns="34275" rIns="68575" bIns="34275" anchor="t" anchorCtr="0">
            <a:normAutofit fontScale="92500" lnSpcReduction="20000"/>
          </a:bodyPr>
          <a:lstStyle/>
          <a:p>
            <a:pPr marL="0" lvl="0" indent="0" algn="l" rtl="0">
              <a:spcBef>
                <a:spcPts val="800"/>
              </a:spcBef>
              <a:spcAft>
                <a:spcPts val="0"/>
              </a:spcAft>
              <a:buNone/>
            </a:pPr>
            <a:r>
              <a:rPr lang="en" sz="2000">
                <a:solidFill>
                  <a:srgbClr val="FF8100"/>
                </a:solidFill>
                <a:latin typeface="Georgia"/>
                <a:ea typeface="Georgia"/>
                <a:cs typeface="Georgia"/>
                <a:sym typeface="Georgia"/>
              </a:rPr>
              <a:t>NOSTALGIA</a:t>
            </a:r>
            <a:endParaRPr sz="2000" b="1">
              <a:solidFill>
                <a:srgbClr val="FF8100"/>
              </a:solidFill>
              <a:latin typeface="Georgia"/>
              <a:ea typeface="Georgia"/>
              <a:cs typeface="Georgia"/>
              <a:sym typeface="Georgia"/>
            </a:endParaRPr>
          </a:p>
        </p:txBody>
      </p:sp>
      <p:sp>
        <p:nvSpPr>
          <p:cNvPr id="482" name="Google Shape;482;p39"/>
          <p:cNvSpPr txBox="1"/>
          <p:nvPr/>
        </p:nvSpPr>
        <p:spPr>
          <a:xfrm>
            <a:off x="5686175" y="1553150"/>
            <a:ext cx="28314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434343"/>
                </a:solidFill>
                <a:latin typeface="Georgia"/>
                <a:ea typeface="Georgia"/>
                <a:cs typeface="Georgia"/>
                <a:sym typeface="Georgia"/>
              </a:rPr>
              <a:t>the longing for </a:t>
            </a:r>
            <a:endParaRPr sz="1200">
              <a:solidFill>
                <a:srgbClr val="434343"/>
              </a:solidFill>
              <a:latin typeface="Georgia"/>
              <a:ea typeface="Georgia"/>
              <a:cs typeface="Georgia"/>
              <a:sym typeface="Georgia"/>
            </a:endParaRPr>
          </a:p>
          <a:p>
            <a:pPr marL="0" lvl="0" indent="0" algn="ctr" rtl="0">
              <a:spcBef>
                <a:spcPts val="0"/>
              </a:spcBef>
              <a:spcAft>
                <a:spcPts val="0"/>
              </a:spcAft>
              <a:buNone/>
            </a:pPr>
            <a:r>
              <a:rPr lang="en" sz="1200" b="1">
                <a:solidFill>
                  <a:srgbClr val="434343"/>
                </a:solidFill>
                <a:latin typeface="Georgia"/>
                <a:ea typeface="Georgia"/>
                <a:cs typeface="Georgia"/>
                <a:sym typeface="Georgia"/>
              </a:rPr>
              <a:t>cultural heritage and familiar experiences</a:t>
            </a:r>
            <a:endParaRPr sz="1200">
              <a:solidFill>
                <a:srgbClr val="434343"/>
              </a:solidFill>
              <a:latin typeface="Georgia"/>
              <a:ea typeface="Georgia"/>
              <a:cs typeface="Georgia"/>
              <a:sym typeface="Georgia"/>
            </a:endParaRPr>
          </a:p>
        </p:txBody>
      </p:sp>
      <p:grpSp>
        <p:nvGrpSpPr>
          <p:cNvPr id="483" name="Google Shape;483;p39"/>
          <p:cNvGrpSpPr/>
          <p:nvPr/>
        </p:nvGrpSpPr>
        <p:grpSpPr>
          <a:xfrm>
            <a:off x="5586000" y="2292038"/>
            <a:ext cx="3305400" cy="1140263"/>
            <a:chOff x="2856950" y="3480663"/>
            <a:chExt cx="3305400" cy="1140263"/>
          </a:xfrm>
        </p:grpSpPr>
        <p:grpSp>
          <p:nvGrpSpPr>
            <p:cNvPr id="484" name="Google Shape;484;p39"/>
            <p:cNvGrpSpPr/>
            <p:nvPr/>
          </p:nvGrpSpPr>
          <p:grpSpPr>
            <a:xfrm>
              <a:off x="3153625" y="3480663"/>
              <a:ext cx="2836747" cy="990238"/>
              <a:chOff x="3428450" y="3480663"/>
              <a:chExt cx="2836747" cy="990238"/>
            </a:xfrm>
          </p:grpSpPr>
          <p:pic>
            <p:nvPicPr>
              <p:cNvPr id="485" name="Google Shape;485;p39"/>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4897175" y="3547900"/>
                <a:ext cx="704850" cy="704850"/>
              </a:xfrm>
              <a:prstGeom prst="rect">
                <a:avLst/>
              </a:prstGeom>
              <a:noFill/>
              <a:ln>
                <a:noFill/>
              </a:ln>
            </p:spPr>
          </p:pic>
          <p:grpSp>
            <p:nvGrpSpPr>
              <p:cNvPr id="486" name="Google Shape;486;p39"/>
              <p:cNvGrpSpPr/>
              <p:nvPr/>
            </p:nvGrpSpPr>
            <p:grpSpPr>
              <a:xfrm>
                <a:off x="3428450" y="3480663"/>
                <a:ext cx="1081200" cy="990238"/>
                <a:chOff x="3574200" y="3480663"/>
                <a:chExt cx="1081200" cy="990238"/>
              </a:xfrm>
            </p:grpSpPr>
            <p:pic>
              <p:nvPicPr>
                <p:cNvPr id="487" name="Google Shape;487;p39"/>
                <p:cNvPicPr preferRelativeResize="0"/>
                <p:nvPr/>
              </p:nvPicPr>
              <p:blipFill>
                <a:blip r:embed="rId7" cstate="print">
                  <a:alphaModFix/>
                  <a:extLst>
                    <a:ext uri="{28A0092B-C50C-407E-A947-70E740481C1C}">
                      <a14:useLocalDpi xmlns:a14="http://schemas.microsoft.com/office/drawing/2010/main"/>
                    </a:ext>
                  </a:extLst>
                </a:blip>
                <a:stretch>
                  <a:fillRect/>
                </a:stretch>
              </p:blipFill>
              <p:spPr>
                <a:xfrm flipH="1">
                  <a:off x="3695138" y="3480663"/>
                  <a:ext cx="839325" cy="839325"/>
                </a:xfrm>
                <a:prstGeom prst="rect">
                  <a:avLst/>
                </a:prstGeom>
                <a:noFill/>
                <a:ln>
                  <a:noFill/>
                </a:ln>
              </p:spPr>
            </p:pic>
            <p:sp>
              <p:nvSpPr>
                <p:cNvPr id="488" name="Google Shape;488;p39"/>
                <p:cNvSpPr txBox="1"/>
                <p:nvPr/>
              </p:nvSpPr>
              <p:spPr>
                <a:xfrm>
                  <a:off x="3574200" y="4101600"/>
                  <a:ext cx="10812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434343"/>
                      </a:solidFill>
                      <a:latin typeface="Georgia"/>
                      <a:ea typeface="Georgia"/>
                      <a:cs typeface="Georgia"/>
                      <a:sym typeface="Georgia"/>
                    </a:rPr>
                    <a:t>Memories</a:t>
                  </a:r>
                  <a:endParaRPr sz="1200">
                    <a:solidFill>
                      <a:srgbClr val="434343"/>
                    </a:solidFill>
                    <a:latin typeface="Georgia"/>
                    <a:ea typeface="Georgia"/>
                    <a:cs typeface="Georgia"/>
                    <a:sym typeface="Georgia"/>
                  </a:endParaRPr>
                </a:p>
              </p:txBody>
            </p:sp>
          </p:grpSp>
          <p:sp>
            <p:nvSpPr>
              <p:cNvPr id="489" name="Google Shape;489;p39"/>
              <p:cNvSpPr txBox="1"/>
              <p:nvPr/>
            </p:nvSpPr>
            <p:spPr>
              <a:xfrm>
                <a:off x="4388697" y="4092925"/>
                <a:ext cx="1876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434343"/>
                    </a:solidFill>
                    <a:latin typeface="Georgia"/>
                    <a:ea typeface="Georgia"/>
                    <a:cs typeface="Georgia"/>
                    <a:sym typeface="Georgia"/>
                  </a:rPr>
                  <a:t>+   Cultural Practices</a:t>
                </a:r>
                <a:endParaRPr sz="1200">
                  <a:solidFill>
                    <a:srgbClr val="434343"/>
                  </a:solidFill>
                  <a:latin typeface="Georgia"/>
                  <a:ea typeface="Georgia"/>
                  <a:cs typeface="Georgia"/>
                  <a:sym typeface="Georgia"/>
                </a:endParaRPr>
              </a:p>
            </p:txBody>
          </p:sp>
        </p:grpSp>
        <p:sp>
          <p:nvSpPr>
            <p:cNvPr id="490" name="Google Shape;490;p39"/>
            <p:cNvSpPr txBox="1"/>
            <p:nvPr/>
          </p:nvSpPr>
          <p:spPr>
            <a:xfrm>
              <a:off x="2856950" y="4387225"/>
              <a:ext cx="3305400" cy="23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1"/>
                  </a:solidFill>
                  <a:latin typeface="Georgia"/>
                  <a:ea typeface="Georgia"/>
                  <a:cs typeface="Georgia"/>
                  <a:sym typeface="Georgia"/>
                </a:rPr>
                <a:t>Into the Spaces</a:t>
              </a:r>
              <a:endParaRPr sz="1200">
                <a:solidFill>
                  <a:schemeClr val="dk1"/>
                </a:solidFill>
                <a:latin typeface="Georgia"/>
                <a:ea typeface="Georgia"/>
                <a:cs typeface="Georgia"/>
                <a:sym typeface="Georgia"/>
              </a:endParaRPr>
            </a:p>
          </p:txBody>
        </p:sp>
      </p:grpSp>
      <p:sp>
        <p:nvSpPr>
          <p:cNvPr id="491" name="Google Shape;491;p39"/>
          <p:cNvSpPr txBox="1"/>
          <p:nvPr/>
        </p:nvSpPr>
        <p:spPr>
          <a:xfrm>
            <a:off x="600638" y="4044513"/>
            <a:ext cx="3832800" cy="39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Georgia"/>
                <a:ea typeface="Georgia"/>
                <a:cs typeface="Georgia"/>
                <a:sym typeface="Georgia"/>
              </a:rPr>
              <a:t>| Fosters a strong sense of</a:t>
            </a:r>
            <a:r>
              <a:rPr lang="en" sz="1200" b="1">
                <a:solidFill>
                  <a:schemeClr val="dk1"/>
                </a:solidFill>
                <a:latin typeface="Georgia"/>
                <a:ea typeface="Georgia"/>
                <a:cs typeface="Georgia"/>
                <a:sym typeface="Georgia"/>
              </a:rPr>
              <a:t> OWNERSHIP &amp; PRIDE </a:t>
            </a:r>
            <a:endParaRPr sz="1200" b="1">
              <a:solidFill>
                <a:schemeClr val="dk1"/>
              </a:solidFill>
              <a:latin typeface="Georgia"/>
              <a:ea typeface="Georgia"/>
              <a:cs typeface="Georgia"/>
              <a:sym typeface="Georgia"/>
            </a:endParaRPr>
          </a:p>
        </p:txBody>
      </p:sp>
      <p:sp>
        <p:nvSpPr>
          <p:cNvPr id="492" name="Google Shape;492;p39"/>
          <p:cNvSpPr txBox="1"/>
          <p:nvPr/>
        </p:nvSpPr>
        <p:spPr>
          <a:xfrm>
            <a:off x="4390688" y="4044513"/>
            <a:ext cx="3832800" cy="39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Georgia"/>
                <a:ea typeface="Georgia"/>
                <a:cs typeface="Georgia"/>
                <a:sym typeface="Georgia"/>
              </a:rPr>
              <a:t>| Spaces become </a:t>
            </a:r>
            <a:r>
              <a:rPr lang="en" sz="1200" b="1">
                <a:solidFill>
                  <a:schemeClr val="dk1"/>
                </a:solidFill>
                <a:latin typeface="Georgia"/>
                <a:ea typeface="Georgia"/>
                <a:cs typeface="Georgia"/>
                <a:sym typeface="Georgia"/>
              </a:rPr>
              <a:t>MEANINGFUL &amp; RESPECTED</a:t>
            </a:r>
            <a:endParaRPr sz="1200" b="1">
              <a:solidFill>
                <a:schemeClr val="dk1"/>
              </a:solidFill>
              <a:latin typeface="Georgia"/>
              <a:ea typeface="Georgia"/>
              <a:cs typeface="Georgia"/>
              <a:sym typeface="Georgia"/>
            </a:endParaRPr>
          </a:p>
        </p:txBody>
      </p:sp>
      <p:sp>
        <p:nvSpPr>
          <p:cNvPr id="493" name="Google Shape;493;p39"/>
          <p:cNvSpPr txBox="1"/>
          <p:nvPr/>
        </p:nvSpPr>
        <p:spPr>
          <a:xfrm>
            <a:off x="2460050" y="4302650"/>
            <a:ext cx="3832800" cy="39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Georgia"/>
                <a:ea typeface="Georgia"/>
                <a:cs typeface="Georgia"/>
                <a:sym typeface="Georgia"/>
              </a:rPr>
              <a:t>| Enhances </a:t>
            </a:r>
            <a:r>
              <a:rPr lang="en" sz="1200" b="1">
                <a:solidFill>
                  <a:schemeClr val="dk1"/>
                </a:solidFill>
                <a:latin typeface="Georgia"/>
                <a:ea typeface="Georgia"/>
                <a:cs typeface="Georgia"/>
                <a:sym typeface="Georgia"/>
              </a:rPr>
              <a:t>SUSTAINABILITY &amp; RESILIENCE </a:t>
            </a:r>
            <a:endParaRPr sz="1200" b="1">
              <a:solidFill>
                <a:schemeClr val="dk1"/>
              </a:solidFill>
              <a:latin typeface="Georgia"/>
              <a:ea typeface="Georgia"/>
              <a:cs typeface="Georgia"/>
              <a:sym typeface="Georgia"/>
            </a:endParaRPr>
          </a:p>
        </p:txBody>
      </p:sp>
      <p:sp>
        <p:nvSpPr>
          <p:cNvPr id="495" name="Google Shape;495;p39"/>
          <p:cNvSpPr txBox="1">
            <a:spLocks noGrp="1"/>
          </p:cNvSpPr>
          <p:nvPr>
            <p:ph type="title"/>
          </p:nvPr>
        </p:nvSpPr>
        <p:spPr>
          <a:xfrm>
            <a:off x="530250" y="173425"/>
            <a:ext cx="85698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200">
                <a:latin typeface="Georgia"/>
                <a:ea typeface="Georgia"/>
                <a:cs typeface="Georgia"/>
                <a:sym typeface="Georgia"/>
              </a:rPr>
              <a:t>The Theory of </a:t>
            </a:r>
            <a:r>
              <a:rPr lang="en" sz="2200" b="1">
                <a:latin typeface="Georgia"/>
                <a:ea typeface="Georgia"/>
                <a:cs typeface="Georgia"/>
                <a:sym typeface="Georgia"/>
              </a:rPr>
              <a:t>PLACE ATTACHMENT</a:t>
            </a:r>
            <a:endParaRPr sz="2200" b="1">
              <a:latin typeface="Georgia"/>
              <a:ea typeface="Georgia"/>
              <a:cs typeface="Georgia"/>
              <a:sym typeface="Georgia"/>
            </a:endParaRPr>
          </a:p>
        </p:txBody>
      </p:sp>
      <p:sp>
        <p:nvSpPr>
          <p:cNvPr id="496" name="Google Shape;496;p39"/>
          <p:cNvSpPr/>
          <p:nvPr/>
        </p:nvSpPr>
        <p:spPr>
          <a:xfrm>
            <a:off x="623400" y="746125"/>
            <a:ext cx="809700" cy="60600"/>
          </a:xfrm>
          <a:prstGeom prst="rect">
            <a:avLst/>
          </a:prstGeom>
          <a:solidFill>
            <a:srgbClr val="FF81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 name="26. Theory of place attachment and nostalgia">
            <a:hlinkClick r:id="" action="ppaction://media"/>
            <a:extLst>
              <a:ext uri="{FF2B5EF4-FFF2-40B4-BE49-F238E27FC236}">
                <a16:creationId xmlns:a16="http://schemas.microsoft.com/office/drawing/2014/main" id="{9EA95B20-4F65-4568-8D64-5B32B325E59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962" y="45339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028" fill="hold"/>
                                        <p:tgtEl>
                                          <p:spTgt spid="2"/>
                                        </p:tgtEl>
                                      </p:cBhvr>
                                    </p:cmd>
                                  </p:childTnLst>
                                </p:cTn>
                              </p:par>
                              <p:par>
                                <p:cTn id="7" presetID="10" presetClass="entr" presetSubtype="0" fill="hold" nodeType="withEffect">
                                  <p:stCondLst>
                                    <p:cond delay="20000"/>
                                  </p:stCondLst>
                                  <p:childTnLst>
                                    <p:set>
                                      <p:cBhvr>
                                        <p:cTn id="8" dur="1" fill="hold">
                                          <p:stCondLst>
                                            <p:cond delay="0"/>
                                          </p:stCondLst>
                                        </p:cTn>
                                        <p:tgtEl>
                                          <p:spTgt spid="481"/>
                                        </p:tgtEl>
                                        <p:attrNameLst>
                                          <p:attrName>style.visibility</p:attrName>
                                        </p:attrNameLst>
                                      </p:cBhvr>
                                      <p:to>
                                        <p:strVal val="visible"/>
                                      </p:to>
                                    </p:set>
                                    <p:animEffect transition="in" filter="fade">
                                      <p:cBhvr>
                                        <p:cTn id="9" dur="2000"/>
                                        <p:tgtEl>
                                          <p:spTgt spid="481"/>
                                        </p:tgtEl>
                                      </p:cBhvr>
                                    </p:animEffect>
                                  </p:childTnLst>
                                </p:cTn>
                              </p:par>
                              <p:par>
                                <p:cTn id="10" presetID="10" presetClass="entr" presetSubtype="0" fill="hold" nodeType="withEffect">
                                  <p:stCondLst>
                                    <p:cond delay="21000"/>
                                  </p:stCondLst>
                                  <p:childTnLst>
                                    <p:set>
                                      <p:cBhvr>
                                        <p:cTn id="11" dur="1" fill="hold">
                                          <p:stCondLst>
                                            <p:cond delay="0"/>
                                          </p:stCondLst>
                                        </p:cTn>
                                        <p:tgtEl>
                                          <p:spTgt spid="482"/>
                                        </p:tgtEl>
                                        <p:attrNameLst>
                                          <p:attrName>style.visibility</p:attrName>
                                        </p:attrNameLst>
                                      </p:cBhvr>
                                      <p:to>
                                        <p:strVal val="visible"/>
                                      </p:to>
                                    </p:set>
                                    <p:animEffect transition="in" filter="fade">
                                      <p:cBhvr>
                                        <p:cTn id="12" dur="2100"/>
                                        <p:tgtEl>
                                          <p:spTgt spid="482"/>
                                        </p:tgtEl>
                                      </p:cBhvr>
                                    </p:animEffect>
                                  </p:childTnLst>
                                </p:cTn>
                              </p:par>
                              <p:par>
                                <p:cTn id="13" presetID="10" presetClass="entr" presetSubtype="0" fill="hold" nodeType="withEffect">
                                  <p:stCondLst>
                                    <p:cond delay="22000"/>
                                  </p:stCondLst>
                                  <p:childTnLst>
                                    <p:set>
                                      <p:cBhvr>
                                        <p:cTn id="14" dur="1" fill="hold">
                                          <p:stCondLst>
                                            <p:cond delay="0"/>
                                          </p:stCondLst>
                                        </p:cTn>
                                        <p:tgtEl>
                                          <p:spTgt spid="483"/>
                                        </p:tgtEl>
                                        <p:attrNameLst>
                                          <p:attrName>style.visibility</p:attrName>
                                        </p:attrNameLst>
                                      </p:cBhvr>
                                      <p:to>
                                        <p:strVal val="visible"/>
                                      </p:to>
                                    </p:set>
                                    <p:animEffect transition="in" filter="fade">
                                      <p:cBhvr>
                                        <p:cTn id="15" dur="2000"/>
                                        <p:tgtEl>
                                          <p:spTgt spid="483"/>
                                        </p:tgtEl>
                                      </p:cBhvr>
                                    </p:animEffect>
                                  </p:childTnLst>
                                </p:cTn>
                              </p:par>
                              <p:par>
                                <p:cTn id="16" presetID="10" presetClass="entr" presetSubtype="0" fill="hold" nodeType="withEffect">
                                  <p:stCondLst>
                                    <p:cond delay="23000"/>
                                  </p:stCondLst>
                                  <p:childTnLst>
                                    <p:set>
                                      <p:cBhvr>
                                        <p:cTn id="17" dur="1" fill="hold">
                                          <p:stCondLst>
                                            <p:cond delay="0"/>
                                          </p:stCondLst>
                                        </p:cTn>
                                        <p:tgtEl>
                                          <p:spTgt spid="493"/>
                                        </p:tgtEl>
                                        <p:attrNameLst>
                                          <p:attrName>style.visibility</p:attrName>
                                        </p:attrNameLst>
                                      </p:cBhvr>
                                      <p:to>
                                        <p:strVal val="visible"/>
                                      </p:to>
                                    </p:set>
                                    <p:animEffect transition="in" filter="fade">
                                      <p:cBhvr>
                                        <p:cTn id="18" dur="2000"/>
                                        <p:tgtEl>
                                          <p:spTgt spid="49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2" name="Google Shape;502;p40"/>
          <p:cNvSpPr txBox="1">
            <a:spLocks noGrp="1"/>
          </p:cNvSpPr>
          <p:nvPr>
            <p:ph type="title" idx="4294967295"/>
          </p:nvPr>
        </p:nvSpPr>
        <p:spPr>
          <a:xfrm>
            <a:off x="530250" y="173425"/>
            <a:ext cx="7940100" cy="7152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SzPts val="990"/>
              <a:buNone/>
            </a:pPr>
            <a:r>
              <a:rPr lang="en" sz="2000">
                <a:latin typeface="Georgia"/>
                <a:ea typeface="Georgia"/>
                <a:cs typeface="Georgia"/>
                <a:sym typeface="Georgia"/>
              </a:rPr>
              <a:t>Some key </a:t>
            </a:r>
            <a:r>
              <a:rPr lang="en" sz="2000" b="1">
                <a:latin typeface="Georgia"/>
                <a:ea typeface="Georgia"/>
                <a:cs typeface="Georgia"/>
                <a:sym typeface="Georgia"/>
              </a:rPr>
              <a:t>KEY FACTORS</a:t>
            </a:r>
            <a:r>
              <a:rPr lang="en" sz="2000">
                <a:latin typeface="Georgia"/>
                <a:ea typeface="Georgia"/>
                <a:cs typeface="Georgia"/>
                <a:sym typeface="Georgia"/>
              </a:rPr>
              <a:t> to understand Cultural Nuances in Humanitarian Setting</a:t>
            </a:r>
            <a:endParaRPr sz="2000" b="1">
              <a:latin typeface="Georgia"/>
              <a:ea typeface="Georgia"/>
              <a:cs typeface="Georgia"/>
              <a:sym typeface="Georgia"/>
            </a:endParaRPr>
          </a:p>
        </p:txBody>
      </p:sp>
      <p:sp>
        <p:nvSpPr>
          <p:cNvPr id="503" name="Google Shape;503;p40"/>
          <p:cNvSpPr/>
          <p:nvPr/>
        </p:nvSpPr>
        <p:spPr>
          <a:xfrm>
            <a:off x="623400" y="966315"/>
            <a:ext cx="809700" cy="60600"/>
          </a:xfrm>
          <a:prstGeom prst="rect">
            <a:avLst/>
          </a:prstGeom>
          <a:solidFill>
            <a:srgbClr val="FF81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04" name="Google Shape;504;p40"/>
          <p:cNvSpPr/>
          <p:nvPr/>
        </p:nvSpPr>
        <p:spPr>
          <a:xfrm>
            <a:off x="699950" y="1856075"/>
            <a:ext cx="1744200" cy="1625700"/>
          </a:xfrm>
          <a:prstGeom prst="rect">
            <a:avLst/>
          </a:prstGeom>
          <a:solidFill>
            <a:srgbClr val="02AD5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05" name="Google Shape;505;p40"/>
          <p:cNvSpPr/>
          <p:nvPr/>
        </p:nvSpPr>
        <p:spPr>
          <a:xfrm>
            <a:off x="2670698" y="1856075"/>
            <a:ext cx="1744200" cy="1625700"/>
          </a:xfrm>
          <a:prstGeom prst="rect">
            <a:avLst/>
          </a:prstGeom>
          <a:solidFill>
            <a:srgbClr val="FF81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06" name="Google Shape;506;p40"/>
          <p:cNvSpPr/>
          <p:nvPr/>
        </p:nvSpPr>
        <p:spPr>
          <a:xfrm>
            <a:off x="4652990" y="1856075"/>
            <a:ext cx="1744200" cy="1625700"/>
          </a:xfrm>
          <a:prstGeom prst="rect">
            <a:avLst/>
          </a:prstGeom>
          <a:solidFill>
            <a:srgbClr val="88888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07" name="Google Shape;507;p40"/>
          <p:cNvSpPr/>
          <p:nvPr/>
        </p:nvSpPr>
        <p:spPr>
          <a:xfrm>
            <a:off x="6623738" y="1856075"/>
            <a:ext cx="1744200" cy="1625700"/>
          </a:xfrm>
          <a:prstGeom prst="rect">
            <a:avLst/>
          </a:prstGeom>
          <a:solidFill>
            <a:srgbClr val="CC412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08" name="Google Shape;508;p40"/>
          <p:cNvSpPr txBox="1"/>
          <p:nvPr/>
        </p:nvSpPr>
        <p:spPr>
          <a:xfrm>
            <a:off x="857825" y="1991675"/>
            <a:ext cx="1677000" cy="11391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2000" b="1">
                <a:solidFill>
                  <a:schemeClr val="lt1"/>
                </a:solidFill>
                <a:latin typeface="Georgia"/>
                <a:ea typeface="Georgia"/>
                <a:cs typeface="Georgia"/>
                <a:sym typeface="Georgia"/>
              </a:rPr>
              <a:t>1.</a:t>
            </a:r>
            <a:endParaRPr sz="2000" b="1">
              <a:solidFill>
                <a:schemeClr val="lt1"/>
              </a:solidFill>
              <a:latin typeface="Georgia"/>
              <a:ea typeface="Georgia"/>
              <a:cs typeface="Georgia"/>
              <a:sym typeface="Georgia"/>
            </a:endParaRPr>
          </a:p>
          <a:p>
            <a:pPr marL="0" lvl="0" indent="0" algn="l" rtl="0">
              <a:lnSpc>
                <a:spcPct val="100000"/>
              </a:lnSpc>
              <a:spcBef>
                <a:spcPts val="0"/>
              </a:spcBef>
              <a:spcAft>
                <a:spcPts val="0"/>
              </a:spcAft>
              <a:buNone/>
            </a:pPr>
            <a:r>
              <a:rPr lang="en">
                <a:solidFill>
                  <a:schemeClr val="lt1"/>
                </a:solidFill>
                <a:latin typeface="Georgia"/>
                <a:ea typeface="Georgia"/>
                <a:cs typeface="Georgia"/>
                <a:sym typeface="Georgia"/>
              </a:rPr>
              <a:t>Privacy and Gender Considerations </a:t>
            </a:r>
            <a:endParaRPr>
              <a:solidFill>
                <a:schemeClr val="lt1"/>
              </a:solidFill>
              <a:latin typeface="Georgia"/>
              <a:ea typeface="Georgia"/>
              <a:cs typeface="Georgia"/>
              <a:sym typeface="Georgia"/>
            </a:endParaRPr>
          </a:p>
        </p:txBody>
      </p:sp>
      <p:sp>
        <p:nvSpPr>
          <p:cNvPr id="509" name="Google Shape;509;p40"/>
          <p:cNvSpPr txBox="1"/>
          <p:nvPr/>
        </p:nvSpPr>
        <p:spPr>
          <a:xfrm>
            <a:off x="2780850" y="1991675"/>
            <a:ext cx="1404600" cy="1139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lt1"/>
                </a:solidFill>
                <a:latin typeface="Georgia"/>
                <a:ea typeface="Georgia"/>
                <a:cs typeface="Georgia"/>
                <a:sym typeface="Georgia"/>
              </a:rPr>
              <a:t>2.</a:t>
            </a:r>
            <a:endParaRPr sz="2000" b="1">
              <a:solidFill>
                <a:schemeClr val="lt1"/>
              </a:solidFill>
              <a:latin typeface="Georgia"/>
              <a:ea typeface="Georgia"/>
              <a:cs typeface="Georgia"/>
              <a:sym typeface="Georgia"/>
            </a:endParaRPr>
          </a:p>
          <a:p>
            <a:pPr marL="0" lvl="0" indent="0" algn="l" rtl="0">
              <a:spcBef>
                <a:spcPts val="0"/>
              </a:spcBef>
              <a:spcAft>
                <a:spcPts val="0"/>
              </a:spcAft>
              <a:buNone/>
            </a:pPr>
            <a:r>
              <a:rPr lang="en">
                <a:solidFill>
                  <a:schemeClr val="lt1"/>
                </a:solidFill>
                <a:latin typeface="Georgia"/>
                <a:ea typeface="Georgia"/>
                <a:cs typeface="Georgia"/>
                <a:sym typeface="Georgia"/>
              </a:rPr>
              <a:t>Religious and Spiritual Practices</a:t>
            </a:r>
            <a:endParaRPr>
              <a:solidFill>
                <a:schemeClr val="lt1"/>
              </a:solidFill>
              <a:latin typeface="Georgia"/>
              <a:ea typeface="Georgia"/>
              <a:cs typeface="Georgia"/>
              <a:sym typeface="Georgia"/>
            </a:endParaRPr>
          </a:p>
        </p:txBody>
      </p:sp>
      <p:sp>
        <p:nvSpPr>
          <p:cNvPr id="510" name="Google Shape;510;p40"/>
          <p:cNvSpPr txBox="1"/>
          <p:nvPr/>
        </p:nvSpPr>
        <p:spPr>
          <a:xfrm>
            <a:off x="4680825" y="1991675"/>
            <a:ext cx="1677000" cy="1139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lt1"/>
                </a:solidFill>
                <a:latin typeface="Georgia"/>
                <a:ea typeface="Georgia"/>
                <a:cs typeface="Georgia"/>
                <a:sym typeface="Georgia"/>
              </a:rPr>
              <a:t>3.</a:t>
            </a:r>
            <a:endParaRPr sz="2000" b="1">
              <a:solidFill>
                <a:schemeClr val="lt1"/>
              </a:solidFill>
              <a:latin typeface="Georgia"/>
              <a:ea typeface="Georgia"/>
              <a:cs typeface="Georgia"/>
              <a:sym typeface="Georgia"/>
            </a:endParaRPr>
          </a:p>
          <a:p>
            <a:pPr marL="0" lvl="0" indent="0" algn="l" rtl="0">
              <a:spcBef>
                <a:spcPts val="0"/>
              </a:spcBef>
              <a:spcAft>
                <a:spcPts val="0"/>
              </a:spcAft>
              <a:buNone/>
            </a:pPr>
            <a:r>
              <a:rPr lang="en">
                <a:solidFill>
                  <a:schemeClr val="lt1"/>
                </a:solidFill>
                <a:latin typeface="Georgia"/>
                <a:ea typeface="Georgia"/>
                <a:cs typeface="Georgia"/>
                <a:sym typeface="Georgia"/>
              </a:rPr>
              <a:t>Social Structures and Community Dynamics</a:t>
            </a:r>
            <a:endParaRPr>
              <a:solidFill>
                <a:schemeClr val="lt1"/>
              </a:solidFill>
              <a:latin typeface="Georgia"/>
              <a:ea typeface="Georgia"/>
              <a:cs typeface="Georgia"/>
              <a:sym typeface="Georgia"/>
            </a:endParaRPr>
          </a:p>
        </p:txBody>
      </p:sp>
      <p:sp>
        <p:nvSpPr>
          <p:cNvPr id="511" name="Google Shape;511;p40"/>
          <p:cNvSpPr txBox="1"/>
          <p:nvPr/>
        </p:nvSpPr>
        <p:spPr>
          <a:xfrm>
            <a:off x="6690950" y="1991675"/>
            <a:ext cx="1677000" cy="1139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lt1"/>
                </a:solidFill>
                <a:latin typeface="Georgia"/>
                <a:ea typeface="Georgia"/>
                <a:cs typeface="Georgia"/>
                <a:sym typeface="Georgia"/>
              </a:rPr>
              <a:t>4.</a:t>
            </a:r>
            <a:endParaRPr sz="2000" b="1">
              <a:solidFill>
                <a:schemeClr val="lt1"/>
              </a:solidFill>
              <a:latin typeface="Georgia"/>
              <a:ea typeface="Georgia"/>
              <a:cs typeface="Georgia"/>
              <a:sym typeface="Georgia"/>
            </a:endParaRPr>
          </a:p>
          <a:p>
            <a:pPr marL="0" lvl="0" indent="0" algn="l" rtl="0">
              <a:spcBef>
                <a:spcPts val="0"/>
              </a:spcBef>
              <a:spcAft>
                <a:spcPts val="0"/>
              </a:spcAft>
              <a:buNone/>
            </a:pPr>
            <a:r>
              <a:rPr lang="en">
                <a:solidFill>
                  <a:schemeClr val="lt1"/>
                </a:solidFill>
                <a:latin typeface="Georgia"/>
                <a:ea typeface="Georgia"/>
                <a:cs typeface="Georgia"/>
                <a:sym typeface="Georgia"/>
              </a:rPr>
              <a:t>Traditional Building Practices and Materials</a:t>
            </a:r>
            <a:endParaRPr>
              <a:solidFill>
                <a:schemeClr val="lt1"/>
              </a:solidFill>
              <a:latin typeface="Georgia"/>
              <a:ea typeface="Georgia"/>
              <a:cs typeface="Georgia"/>
              <a:sym typeface="Georgia"/>
            </a:endParaRPr>
          </a:p>
        </p:txBody>
      </p:sp>
      <p:pic>
        <p:nvPicPr>
          <p:cNvPr id="2" name="27. Cultural nuances">
            <a:hlinkClick r:id="" action="ppaction://media"/>
            <a:extLst>
              <a:ext uri="{FF2B5EF4-FFF2-40B4-BE49-F238E27FC236}">
                <a16:creationId xmlns:a16="http://schemas.microsoft.com/office/drawing/2014/main" id="{6F75A743-183A-400E-8E4C-0F69B24E9C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879" y="45339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3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41"/>
          <p:cNvSpPr/>
          <p:nvPr/>
        </p:nvSpPr>
        <p:spPr>
          <a:xfrm>
            <a:off x="626800" y="923075"/>
            <a:ext cx="2507100" cy="36849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17" name="Google Shape;517;p41"/>
          <p:cNvSpPr txBox="1"/>
          <p:nvPr/>
        </p:nvSpPr>
        <p:spPr>
          <a:xfrm>
            <a:off x="645150" y="927750"/>
            <a:ext cx="2507100" cy="36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FF8100"/>
                </a:solidFill>
                <a:latin typeface="Georgia"/>
                <a:ea typeface="Georgia"/>
                <a:cs typeface="Georgia"/>
                <a:sym typeface="Georgia"/>
              </a:rPr>
              <a:t>Dadaab Refugee Camp in Kenya</a:t>
            </a:r>
            <a:br>
              <a:rPr lang="en" sz="1200" b="1">
                <a:solidFill>
                  <a:srgbClr val="FF8100"/>
                </a:solidFill>
                <a:latin typeface="Georgia"/>
                <a:ea typeface="Georgia"/>
                <a:cs typeface="Georgia"/>
                <a:sym typeface="Georgia"/>
              </a:rPr>
            </a:br>
            <a:endParaRPr sz="1200" b="1">
              <a:solidFill>
                <a:srgbClr val="FF8100"/>
              </a:solidFill>
              <a:latin typeface="Georgia"/>
              <a:ea typeface="Georgia"/>
              <a:cs typeface="Georgia"/>
              <a:sym typeface="Georgia"/>
            </a:endParaRPr>
          </a:p>
          <a:p>
            <a:pPr marL="0" lvl="0" indent="0" algn="l" rtl="0">
              <a:lnSpc>
                <a:spcPct val="115000"/>
              </a:lnSpc>
              <a:spcBef>
                <a:spcPts val="0"/>
              </a:spcBef>
              <a:spcAft>
                <a:spcPts val="0"/>
              </a:spcAft>
              <a:buNone/>
            </a:pPr>
            <a:r>
              <a:rPr lang="en" sz="1200" b="1">
                <a:solidFill>
                  <a:srgbClr val="434343"/>
                </a:solidFill>
                <a:latin typeface="Georgia"/>
                <a:ea typeface="Georgia"/>
                <a:cs typeface="Georgia"/>
                <a:sym typeface="Georgia"/>
              </a:rPr>
              <a:t>Problem:</a:t>
            </a:r>
            <a:endParaRPr sz="1200" b="1">
              <a:solidFill>
                <a:srgbClr val="434343"/>
              </a:solidFill>
              <a:latin typeface="Georgia"/>
              <a:ea typeface="Georgia"/>
              <a:cs typeface="Georgia"/>
              <a:sym typeface="Georgia"/>
            </a:endParaRPr>
          </a:p>
          <a:p>
            <a:pPr marL="0" lvl="0" indent="0" algn="l" rtl="0">
              <a:lnSpc>
                <a:spcPct val="115000"/>
              </a:lnSpc>
              <a:spcBef>
                <a:spcPts val="0"/>
              </a:spcBef>
              <a:spcAft>
                <a:spcPts val="0"/>
              </a:spcAft>
              <a:buNone/>
            </a:pPr>
            <a:endParaRPr sz="1200" b="1">
              <a:solidFill>
                <a:srgbClr val="434343"/>
              </a:solidFill>
              <a:latin typeface="Georgia"/>
              <a:ea typeface="Georgia"/>
              <a:cs typeface="Georgia"/>
              <a:sym typeface="Georgia"/>
            </a:endParaRPr>
          </a:p>
          <a:p>
            <a:pPr marL="0" lvl="0" indent="0" algn="l" rtl="0">
              <a:lnSpc>
                <a:spcPct val="115000"/>
              </a:lnSpc>
              <a:spcBef>
                <a:spcPts val="0"/>
              </a:spcBef>
              <a:spcAft>
                <a:spcPts val="0"/>
              </a:spcAft>
              <a:buNone/>
            </a:pPr>
            <a:r>
              <a:rPr lang="en" sz="1200">
                <a:solidFill>
                  <a:srgbClr val="434343"/>
                </a:solidFill>
                <a:latin typeface="Georgia"/>
                <a:ea typeface="Georgia"/>
                <a:cs typeface="Georgia"/>
                <a:sym typeface="Georgia"/>
              </a:rPr>
              <a:t>In the early days of the Dadaab Refugee Camp in Kenya, which primarily hosts Somali refugees, there were insufficient spaces dedicated to religious and spiritual activities. This oversight affected the mental and spiritual well-being of the refugees, who were unable to practice their religion freely and regularly, leading to increased stress and a sense of cultural loss.</a:t>
            </a:r>
            <a:endParaRPr sz="1200" b="1">
              <a:solidFill>
                <a:srgbClr val="434343"/>
              </a:solidFill>
              <a:latin typeface="Georgia"/>
              <a:ea typeface="Georgia"/>
              <a:cs typeface="Georgia"/>
              <a:sym typeface="Georgia"/>
            </a:endParaRPr>
          </a:p>
        </p:txBody>
      </p:sp>
      <p:sp>
        <p:nvSpPr>
          <p:cNvPr id="518" name="Google Shape;518;p41"/>
          <p:cNvSpPr txBox="1"/>
          <p:nvPr/>
        </p:nvSpPr>
        <p:spPr>
          <a:xfrm>
            <a:off x="626800" y="4620650"/>
            <a:ext cx="8060100" cy="484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000" b="1">
                <a:solidFill>
                  <a:srgbClr val="434343"/>
                </a:solidFill>
                <a:latin typeface="Georgia"/>
                <a:ea typeface="Georgia"/>
                <a:cs typeface="Georgia"/>
                <a:sym typeface="Georgia"/>
              </a:rPr>
              <a:t>References</a:t>
            </a:r>
            <a:endParaRPr sz="1000" b="1">
              <a:solidFill>
                <a:srgbClr val="434343"/>
              </a:solidFill>
              <a:latin typeface="Georgia"/>
              <a:ea typeface="Georgia"/>
              <a:cs typeface="Georgia"/>
              <a:sym typeface="Georgia"/>
            </a:endParaRPr>
          </a:p>
          <a:p>
            <a:pPr marL="0" lvl="0" indent="0" algn="l" rtl="0">
              <a:lnSpc>
                <a:spcPct val="115000"/>
              </a:lnSpc>
              <a:spcBef>
                <a:spcPts val="0"/>
              </a:spcBef>
              <a:spcAft>
                <a:spcPts val="0"/>
              </a:spcAft>
              <a:buNone/>
            </a:pPr>
            <a:r>
              <a:rPr lang="en" sz="800">
                <a:solidFill>
                  <a:srgbClr val="434343"/>
                </a:solidFill>
                <a:latin typeface="Georgia"/>
                <a:ea typeface="Georgia"/>
                <a:cs typeface="Georgia"/>
                <a:sym typeface="Georgia"/>
              </a:rPr>
              <a:t>UNHCR. (2023). Strategic Considerations in Shelter Responses. Retrieved from emergency.unhcr.org</a:t>
            </a:r>
            <a:endParaRPr sz="800">
              <a:solidFill>
                <a:srgbClr val="434343"/>
              </a:solidFill>
              <a:latin typeface="Georgia"/>
              <a:ea typeface="Georgia"/>
              <a:cs typeface="Georgia"/>
              <a:sym typeface="Georgia"/>
            </a:endParaRPr>
          </a:p>
        </p:txBody>
      </p:sp>
      <p:pic>
        <p:nvPicPr>
          <p:cNvPr id="519" name="Google Shape;519;p41"/>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5624575" y="915812"/>
            <a:ext cx="3062327" cy="1780104"/>
          </a:xfrm>
          <a:prstGeom prst="rect">
            <a:avLst/>
          </a:prstGeom>
          <a:noFill/>
          <a:ln>
            <a:noFill/>
          </a:ln>
        </p:spPr>
      </p:pic>
      <p:sp>
        <p:nvSpPr>
          <p:cNvPr id="520" name="Google Shape;520;p41"/>
          <p:cNvSpPr txBox="1"/>
          <p:nvPr/>
        </p:nvSpPr>
        <p:spPr>
          <a:xfrm>
            <a:off x="5624528" y="2686157"/>
            <a:ext cx="30624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666666"/>
                </a:solidFill>
                <a:latin typeface="Georgia"/>
                <a:ea typeface="Georgia"/>
                <a:cs typeface="Georgia"/>
                <a:sym typeface="Georgia"/>
              </a:rPr>
              <a:t>Image:  Refugee Settlement, Kenya. UNHCR (1992)</a:t>
            </a:r>
            <a:endParaRPr sz="800">
              <a:solidFill>
                <a:srgbClr val="666666"/>
              </a:solidFill>
              <a:latin typeface="Georgia"/>
              <a:ea typeface="Georgia"/>
              <a:cs typeface="Georgia"/>
              <a:sym typeface="Georgia"/>
            </a:endParaRPr>
          </a:p>
        </p:txBody>
      </p:sp>
      <p:sp>
        <p:nvSpPr>
          <p:cNvPr id="521" name="Google Shape;521;p41"/>
          <p:cNvSpPr txBox="1">
            <a:spLocks noGrp="1"/>
          </p:cNvSpPr>
          <p:nvPr>
            <p:ph type="title" idx="4294967295"/>
          </p:nvPr>
        </p:nvSpPr>
        <p:spPr>
          <a:xfrm>
            <a:off x="530250" y="173425"/>
            <a:ext cx="85698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000" b="1">
                <a:latin typeface="Georgia"/>
                <a:ea typeface="Georgia"/>
                <a:cs typeface="Georgia"/>
                <a:sym typeface="Georgia"/>
              </a:rPr>
              <a:t>RELIGIOUS &amp; SPIRITUAL PRACTICES</a:t>
            </a:r>
            <a:endParaRPr sz="2000" b="1">
              <a:latin typeface="Georgia"/>
              <a:ea typeface="Georgia"/>
              <a:cs typeface="Georgia"/>
              <a:sym typeface="Georgia"/>
            </a:endParaRPr>
          </a:p>
        </p:txBody>
      </p:sp>
      <p:sp>
        <p:nvSpPr>
          <p:cNvPr id="522" name="Google Shape;522;p41"/>
          <p:cNvSpPr/>
          <p:nvPr/>
        </p:nvSpPr>
        <p:spPr>
          <a:xfrm>
            <a:off x="623400" y="746125"/>
            <a:ext cx="809700" cy="60600"/>
          </a:xfrm>
          <a:prstGeom prst="rect">
            <a:avLst/>
          </a:prstGeom>
          <a:solidFill>
            <a:srgbClr val="FF81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23" name="Google Shape;523;p41"/>
          <p:cNvSpPr/>
          <p:nvPr/>
        </p:nvSpPr>
        <p:spPr>
          <a:xfrm>
            <a:off x="3291550" y="923075"/>
            <a:ext cx="2172000" cy="36849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24" name="Google Shape;524;p41"/>
          <p:cNvSpPr txBox="1"/>
          <p:nvPr/>
        </p:nvSpPr>
        <p:spPr>
          <a:xfrm>
            <a:off x="3309950" y="1488975"/>
            <a:ext cx="2153700" cy="3060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434343"/>
                </a:solidFill>
                <a:latin typeface="Georgia"/>
                <a:ea typeface="Georgia"/>
                <a:cs typeface="Georgia"/>
                <a:sym typeface="Georgia"/>
              </a:rPr>
              <a:t>Solution:</a:t>
            </a:r>
            <a:endParaRPr sz="1200" b="1">
              <a:solidFill>
                <a:srgbClr val="434343"/>
              </a:solidFill>
              <a:latin typeface="Georgia"/>
              <a:ea typeface="Georgia"/>
              <a:cs typeface="Georgia"/>
              <a:sym typeface="Georgia"/>
            </a:endParaRPr>
          </a:p>
          <a:p>
            <a:pPr marL="0" lvl="0" indent="0" algn="l" rtl="0">
              <a:spcBef>
                <a:spcPts val="0"/>
              </a:spcBef>
              <a:spcAft>
                <a:spcPts val="0"/>
              </a:spcAft>
              <a:buNone/>
            </a:pPr>
            <a:endParaRPr sz="1200" b="1">
              <a:solidFill>
                <a:srgbClr val="434343"/>
              </a:solidFill>
              <a:latin typeface="Georgia"/>
              <a:ea typeface="Georgia"/>
              <a:cs typeface="Georgia"/>
              <a:sym typeface="Georgia"/>
            </a:endParaRPr>
          </a:p>
          <a:p>
            <a:pPr marL="0" lvl="0" indent="0" algn="l" rtl="0">
              <a:lnSpc>
                <a:spcPct val="115000"/>
              </a:lnSpc>
              <a:spcBef>
                <a:spcPts val="0"/>
              </a:spcBef>
              <a:spcAft>
                <a:spcPts val="0"/>
              </a:spcAft>
              <a:buClr>
                <a:schemeClr val="dk1"/>
              </a:buClr>
              <a:buSzPts val="1100"/>
              <a:buFont typeface="Arial"/>
              <a:buNone/>
            </a:pPr>
            <a:r>
              <a:rPr lang="en" sz="1100">
                <a:solidFill>
                  <a:srgbClr val="434343"/>
                </a:solidFill>
                <a:latin typeface="Georgia"/>
                <a:ea typeface="Georgia"/>
                <a:cs typeface="Georgia"/>
                <a:sym typeface="Georgia"/>
              </a:rPr>
              <a:t>To remedy this, the camp management established mosques and designated prayer areas within the camp. These spaces allowed refugees to continue their religious practices, providing a sense of normalcy and community cohesion. The inclusion of these facilities was crucial for maintaining the refugees' spiritual well-being and overall morale (UNHCR, 2023).</a:t>
            </a:r>
            <a:endParaRPr sz="1200" b="1">
              <a:solidFill>
                <a:srgbClr val="434343"/>
              </a:solidFill>
              <a:latin typeface="Georgia"/>
              <a:ea typeface="Georgia"/>
              <a:cs typeface="Georgia"/>
              <a:sym typeface="Georgia"/>
            </a:endParaRPr>
          </a:p>
        </p:txBody>
      </p:sp>
      <p:pic>
        <p:nvPicPr>
          <p:cNvPr id="525" name="Google Shape;525;p41"/>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5624563" y="2993955"/>
            <a:ext cx="3062325" cy="1732006"/>
          </a:xfrm>
          <a:prstGeom prst="rect">
            <a:avLst/>
          </a:prstGeom>
          <a:noFill/>
          <a:ln>
            <a:noFill/>
          </a:ln>
        </p:spPr>
      </p:pic>
      <p:sp>
        <p:nvSpPr>
          <p:cNvPr id="526" name="Google Shape;526;p41"/>
          <p:cNvSpPr txBox="1"/>
          <p:nvPr/>
        </p:nvSpPr>
        <p:spPr>
          <a:xfrm>
            <a:off x="5624565" y="4696840"/>
            <a:ext cx="33831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666666"/>
                </a:solidFill>
                <a:latin typeface="Georgia"/>
                <a:ea typeface="Georgia"/>
                <a:cs typeface="Georgia"/>
                <a:sym typeface="Georgia"/>
              </a:rPr>
              <a:t>Image: Refugee Settlement, Kenya. UNHCR (2020)</a:t>
            </a:r>
            <a:endParaRPr sz="800">
              <a:solidFill>
                <a:srgbClr val="666666"/>
              </a:solidFill>
              <a:latin typeface="Georgia"/>
              <a:ea typeface="Georgia"/>
              <a:cs typeface="Georgia"/>
              <a:sym typeface="Georgia"/>
            </a:endParaRPr>
          </a:p>
        </p:txBody>
      </p:sp>
      <p:pic>
        <p:nvPicPr>
          <p:cNvPr id="2" name="28. Lacking Spiritual Practice Space">
            <a:hlinkClick r:id="" action="ppaction://media"/>
            <a:extLst>
              <a:ext uri="{FF2B5EF4-FFF2-40B4-BE49-F238E27FC236}">
                <a16:creationId xmlns:a16="http://schemas.microsoft.com/office/drawing/2014/main" id="{8C595DFC-8A7E-4506-BAD5-AB66333C5C9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35" y="45582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7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42"/>
          <p:cNvSpPr/>
          <p:nvPr/>
        </p:nvSpPr>
        <p:spPr>
          <a:xfrm>
            <a:off x="626800" y="1095600"/>
            <a:ext cx="3611700" cy="30954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33" name="Google Shape;533;p42"/>
          <p:cNvSpPr txBox="1"/>
          <p:nvPr/>
        </p:nvSpPr>
        <p:spPr>
          <a:xfrm>
            <a:off x="626925" y="1095600"/>
            <a:ext cx="3611700" cy="307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FF8100"/>
                </a:solidFill>
                <a:latin typeface="Georgia"/>
                <a:ea typeface="Georgia"/>
                <a:cs typeface="Georgia"/>
                <a:sym typeface="Georgia"/>
              </a:rPr>
              <a:t>Rohingya Camp, Cox’s Bazar, Bangladesh</a:t>
            </a:r>
            <a:br>
              <a:rPr lang="en" sz="1200" b="1">
                <a:solidFill>
                  <a:srgbClr val="434343"/>
                </a:solidFill>
                <a:latin typeface="Georgia"/>
                <a:ea typeface="Georgia"/>
                <a:cs typeface="Georgia"/>
                <a:sym typeface="Georgia"/>
              </a:rPr>
            </a:br>
            <a:endParaRPr sz="1200" b="1">
              <a:solidFill>
                <a:schemeClr val="dk1"/>
              </a:solidFill>
              <a:latin typeface="Georgia"/>
              <a:ea typeface="Georgia"/>
              <a:cs typeface="Georgia"/>
              <a:sym typeface="Georgia"/>
            </a:endParaRPr>
          </a:p>
          <a:p>
            <a:pPr marL="0" lvl="0" indent="0" algn="l" rtl="0">
              <a:lnSpc>
                <a:spcPct val="115000"/>
              </a:lnSpc>
              <a:spcBef>
                <a:spcPts val="0"/>
              </a:spcBef>
              <a:spcAft>
                <a:spcPts val="0"/>
              </a:spcAft>
              <a:buNone/>
            </a:pPr>
            <a:r>
              <a:rPr lang="en" sz="1200">
                <a:solidFill>
                  <a:srgbClr val="434343"/>
                </a:solidFill>
                <a:latin typeface="Georgia"/>
                <a:ea typeface="Georgia"/>
                <a:cs typeface="Georgia"/>
                <a:sym typeface="Georgia"/>
              </a:rPr>
              <a:t>In the Rohingya Refugee Camp in Bangladesh, the initial lack of consideration for privacy and gender norms led to significant discomfort and safety concerns among Rohingya refugees, particularly women. </a:t>
            </a:r>
            <a:endParaRPr sz="1200">
              <a:solidFill>
                <a:srgbClr val="434343"/>
              </a:solidFill>
              <a:latin typeface="Georgia"/>
              <a:ea typeface="Georgia"/>
              <a:cs typeface="Georgia"/>
              <a:sym typeface="Georgia"/>
            </a:endParaRPr>
          </a:p>
          <a:p>
            <a:pPr marL="0" lvl="0" indent="0" algn="l" rtl="0">
              <a:lnSpc>
                <a:spcPct val="115000"/>
              </a:lnSpc>
              <a:spcBef>
                <a:spcPts val="0"/>
              </a:spcBef>
              <a:spcAft>
                <a:spcPts val="0"/>
              </a:spcAft>
              <a:buNone/>
            </a:pPr>
            <a:endParaRPr sz="1200">
              <a:solidFill>
                <a:srgbClr val="434343"/>
              </a:solidFill>
              <a:latin typeface="Georgia"/>
              <a:ea typeface="Georgia"/>
              <a:cs typeface="Georgia"/>
              <a:sym typeface="Georgia"/>
            </a:endParaRPr>
          </a:p>
          <a:p>
            <a:pPr marL="0" lvl="0" indent="0" algn="l" rtl="0">
              <a:lnSpc>
                <a:spcPct val="115000"/>
              </a:lnSpc>
              <a:spcBef>
                <a:spcPts val="0"/>
              </a:spcBef>
              <a:spcAft>
                <a:spcPts val="0"/>
              </a:spcAft>
              <a:buNone/>
            </a:pPr>
            <a:r>
              <a:rPr lang="en" sz="1200">
                <a:solidFill>
                  <a:srgbClr val="434343"/>
                </a:solidFill>
                <a:latin typeface="Georgia"/>
                <a:ea typeface="Georgia"/>
                <a:cs typeface="Georgia"/>
                <a:sym typeface="Georgia"/>
              </a:rPr>
              <a:t>The camp's design did not adequately separate facilities for men and women. Further, lights were installed to make it feel safe for everyone.</a:t>
            </a:r>
            <a:endParaRPr sz="1200">
              <a:solidFill>
                <a:srgbClr val="434343"/>
              </a:solidFill>
              <a:latin typeface="Georgia"/>
              <a:ea typeface="Georgia"/>
              <a:cs typeface="Georgia"/>
              <a:sym typeface="Georgia"/>
            </a:endParaRPr>
          </a:p>
          <a:p>
            <a:pPr marL="0" lvl="0" indent="0" algn="l" rtl="0">
              <a:lnSpc>
                <a:spcPct val="115000"/>
              </a:lnSpc>
              <a:spcBef>
                <a:spcPts val="0"/>
              </a:spcBef>
              <a:spcAft>
                <a:spcPts val="0"/>
              </a:spcAft>
              <a:buNone/>
            </a:pPr>
            <a:endParaRPr sz="1200">
              <a:solidFill>
                <a:srgbClr val="434343"/>
              </a:solidFill>
              <a:latin typeface="Georgia"/>
              <a:ea typeface="Georgia"/>
              <a:cs typeface="Georgia"/>
              <a:sym typeface="Georgia"/>
            </a:endParaRPr>
          </a:p>
          <a:p>
            <a:pPr marL="0" lvl="0" indent="0" algn="l" rtl="0">
              <a:lnSpc>
                <a:spcPct val="115000"/>
              </a:lnSpc>
              <a:spcBef>
                <a:spcPts val="0"/>
              </a:spcBef>
              <a:spcAft>
                <a:spcPts val="0"/>
              </a:spcAft>
              <a:buNone/>
            </a:pPr>
            <a:r>
              <a:rPr lang="en" sz="1200">
                <a:solidFill>
                  <a:srgbClr val="434343"/>
                </a:solidFill>
                <a:latin typeface="Georgia"/>
                <a:ea typeface="Georgia"/>
                <a:cs typeface="Georgia"/>
                <a:sym typeface="Georgia"/>
              </a:rPr>
              <a:t>However, women ended up breaking the lights and go to the washroom in dark.</a:t>
            </a:r>
            <a:endParaRPr sz="1200" b="1">
              <a:solidFill>
                <a:srgbClr val="434343"/>
              </a:solidFill>
              <a:latin typeface="Georgia"/>
              <a:ea typeface="Georgia"/>
              <a:cs typeface="Georgia"/>
              <a:sym typeface="Georgia"/>
            </a:endParaRPr>
          </a:p>
        </p:txBody>
      </p:sp>
      <p:pic>
        <p:nvPicPr>
          <p:cNvPr id="534" name="Google Shape;534;p42"/>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4409700" y="1095599"/>
            <a:ext cx="4128500" cy="3095400"/>
          </a:xfrm>
          <a:prstGeom prst="rect">
            <a:avLst/>
          </a:prstGeom>
          <a:noFill/>
          <a:ln>
            <a:noFill/>
          </a:ln>
        </p:spPr>
      </p:pic>
      <p:sp>
        <p:nvSpPr>
          <p:cNvPr id="535" name="Google Shape;535;p42"/>
          <p:cNvSpPr txBox="1"/>
          <p:nvPr/>
        </p:nvSpPr>
        <p:spPr>
          <a:xfrm>
            <a:off x="626800" y="4340100"/>
            <a:ext cx="79113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434343"/>
                </a:solidFill>
                <a:latin typeface="Georgia"/>
                <a:ea typeface="Georgia"/>
                <a:cs typeface="Georgia"/>
                <a:sym typeface="Georgia"/>
              </a:rPr>
              <a:t>This was because the women felt safer without the lights, they thought without the lights they would not to be seen or identified going to the toilets at night hence they would avoid harassments.</a:t>
            </a:r>
            <a:endParaRPr>
              <a:latin typeface="Georgia"/>
              <a:ea typeface="Georgia"/>
              <a:cs typeface="Georgia"/>
              <a:sym typeface="Georgia"/>
            </a:endParaRPr>
          </a:p>
        </p:txBody>
      </p:sp>
      <p:sp>
        <p:nvSpPr>
          <p:cNvPr id="536" name="Google Shape;536;p42"/>
          <p:cNvSpPr txBox="1">
            <a:spLocks noGrp="1"/>
          </p:cNvSpPr>
          <p:nvPr>
            <p:ph type="title" idx="4294967295"/>
          </p:nvPr>
        </p:nvSpPr>
        <p:spPr>
          <a:xfrm>
            <a:off x="530250" y="173425"/>
            <a:ext cx="85698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000" b="1">
                <a:latin typeface="Georgia"/>
                <a:ea typeface="Georgia"/>
                <a:cs typeface="Georgia"/>
                <a:sym typeface="Georgia"/>
              </a:rPr>
              <a:t>Privacy and Gender Considerations </a:t>
            </a:r>
            <a:endParaRPr sz="2000" b="1">
              <a:latin typeface="Georgia"/>
              <a:ea typeface="Georgia"/>
              <a:cs typeface="Georgia"/>
              <a:sym typeface="Georgia"/>
            </a:endParaRPr>
          </a:p>
        </p:txBody>
      </p:sp>
      <p:sp>
        <p:nvSpPr>
          <p:cNvPr id="537" name="Google Shape;537;p42"/>
          <p:cNvSpPr/>
          <p:nvPr/>
        </p:nvSpPr>
        <p:spPr>
          <a:xfrm>
            <a:off x="623400" y="746125"/>
            <a:ext cx="809700" cy="60600"/>
          </a:xfrm>
          <a:prstGeom prst="rect">
            <a:avLst/>
          </a:prstGeom>
          <a:solidFill>
            <a:srgbClr val="FF81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 name="29. Privacy and Gender Considerations ">
            <a:hlinkClick r:id="" action="ppaction://media"/>
            <a:extLst>
              <a:ext uri="{FF2B5EF4-FFF2-40B4-BE49-F238E27FC236}">
                <a16:creationId xmlns:a16="http://schemas.microsoft.com/office/drawing/2014/main" id="{38743FA4-4146-4899-8B3A-E5F78AB76D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800" y="455372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874" fill="hold"/>
                                        <p:tgtEl>
                                          <p:spTgt spid="2"/>
                                        </p:tgtEl>
                                      </p:cBhvr>
                                    </p:cmd>
                                  </p:childTnLst>
                                </p:cTn>
                              </p:par>
                              <p:par>
                                <p:cTn id="7" presetID="10" presetClass="entr" presetSubtype="0" fill="hold" nodeType="withEffect">
                                  <p:stCondLst>
                                    <p:cond delay="35000"/>
                                  </p:stCondLst>
                                  <p:childTnLst>
                                    <p:set>
                                      <p:cBhvr>
                                        <p:cTn id="8" dur="1" fill="hold">
                                          <p:stCondLst>
                                            <p:cond delay="0"/>
                                          </p:stCondLst>
                                        </p:cTn>
                                        <p:tgtEl>
                                          <p:spTgt spid="535"/>
                                        </p:tgtEl>
                                        <p:attrNameLst>
                                          <p:attrName>style.visibility</p:attrName>
                                        </p:attrNameLst>
                                      </p:cBhvr>
                                      <p:to>
                                        <p:strVal val="visible"/>
                                      </p:to>
                                    </p:set>
                                    <p:animEffect transition="in" filter="fade">
                                      <p:cBhvr>
                                        <p:cTn id="9" dur="2000"/>
                                        <p:tgtEl>
                                          <p:spTgt spid="53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20" name="Google Shape;120;p16"/>
          <p:cNvSpPr txBox="1">
            <a:spLocks noGrp="1"/>
          </p:cNvSpPr>
          <p:nvPr>
            <p:ph type="title"/>
          </p:nvPr>
        </p:nvSpPr>
        <p:spPr>
          <a:xfrm>
            <a:off x="623400" y="295275"/>
            <a:ext cx="8520600" cy="7176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SzPts val="990"/>
              <a:buNone/>
            </a:pPr>
            <a:r>
              <a:rPr lang="en" sz="2280" b="1">
                <a:latin typeface="Georgia"/>
                <a:ea typeface="Georgia"/>
                <a:cs typeface="Georgia"/>
                <a:sym typeface="Georgia"/>
              </a:rPr>
              <a:t>In such a situation, which of the following will you choose immediately? </a:t>
            </a:r>
            <a:endParaRPr sz="2280" b="1">
              <a:latin typeface="Georgia"/>
              <a:ea typeface="Georgia"/>
              <a:cs typeface="Georgia"/>
              <a:sym typeface="Georgia"/>
            </a:endParaRPr>
          </a:p>
        </p:txBody>
      </p:sp>
      <p:sp>
        <p:nvSpPr>
          <p:cNvPr id="121" name="Google Shape;121;p16"/>
          <p:cNvSpPr/>
          <p:nvPr/>
        </p:nvSpPr>
        <p:spPr>
          <a:xfrm>
            <a:off x="699600" y="1089025"/>
            <a:ext cx="809700" cy="60600"/>
          </a:xfrm>
          <a:prstGeom prst="rect">
            <a:avLst/>
          </a:prstGeom>
          <a:solidFill>
            <a:srgbClr val="FF81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2" name="Google Shape;122;p16"/>
          <p:cNvSpPr/>
          <p:nvPr/>
        </p:nvSpPr>
        <p:spPr>
          <a:xfrm>
            <a:off x="733425" y="2400300"/>
            <a:ext cx="2019300" cy="2133600"/>
          </a:xfrm>
          <a:prstGeom prst="rect">
            <a:avLst/>
          </a:prstGeom>
          <a:solidFill>
            <a:srgbClr val="02AD5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lt1"/>
                </a:solidFill>
                <a:latin typeface="Georgia"/>
                <a:ea typeface="Georgia"/>
                <a:cs typeface="Georgia"/>
                <a:sym typeface="Georgia"/>
              </a:rPr>
              <a:t>You get a basic shelter,  immediately that you are not familiar with or is not to your liking. </a:t>
            </a:r>
            <a:endParaRPr sz="1500">
              <a:solidFill>
                <a:schemeClr val="lt1"/>
              </a:solidFill>
              <a:latin typeface="Georgia"/>
              <a:ea typeface="Georgia"/>
              <a:cs typeface="Georgia"/>
              <a:sym typeface="Georgia"/>
            </a:endParaRPr>
          </a:p>
        </p:txBody>
      </p:sp>
      <p:sp>
        <p:nvSpPr>
          <p:cNvPr id="123" name="Google Shape;123;p16"/>
          <p:cNvSpPr/>
          <p:nvPr/>
        </p:nvSpPr>
        <p:spPr>
          <a:xfrm>
            <a:off x="3009900" y="2400300"/>
            <a:ext cx="2943300" cy="2133600"/>
          </a:xfrm>
          <a:prstGeom prst="rect">
            <a:avLst/>
          </a:prstGeom>
          <a:solidFill>
            <a:srgbClr val="FF81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lt1"/>
                </a:solidFill>
                <a:latin typeface="Georgia"/>
                <a:ea typeface="Georgia"/>
                <a:cs typeface="Georgia"/>
                <a:sym typeface="Georgia"/>
              </a:rPr>
              <a:t>You do not get a shelter immediately, but external assistance would come and create a house according to your preferences and needs. It would take a long time and you wouldn’t have any immediate shelter to stay in.</a:t>
            </a:r>
            <a:endParaRPr sz="1500">
              <a:solidFill>
                <a:schemeClr val="lt1"/>
              </a:solidFill>
              <a:latin typeface="Georgia"/>
              <a:ea typeface="Georgia"/>
              <a:cs typeface="Georgia"/>
              <a:sym typeface="Georgia"/>
            </a:endParaRPr>
          </a:p>
        </p:txBody>
      </p:sp>
      <p:sp>
        <p:nvSpPr>
          <p:cNvPr id="124" name="Google Shape;124;p16"/>
          <p:cNvSpPr/>
          <p:nvPr/>
        </p:nvSpPr>
        <p:spPr>
          <a:xfrm>
            <a:off x="6210375" y="2400300"/>
            <a:ext cx="2105100" cy="2133600"/>
          </a:xfrm>
          <a:prstGeom prst="rect">
            <a:avLst/>
          </a:prstGeom>
          <a:solidFill>
            <a:srgbClr val="88888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lt1"/>
                </a:solidFill>
                <a:latin typeface="Georgia"/>
                <a:ea typeface="Georgia"/>
                <a:cs typeface="Georgia"/>
                <a:sym typeface="Georgia"/>
              </a:rPr>
              <a:t>You get a temporary shelter immediately, and in time as you settle down, external assistance helps you rebuild your own house as per your preferences.</a:t>
            </a:r>
            <a:endParaRPr sz="1500">
              <a:solidFill>
                <a:schemeClr val="lt1"/>
              </a:solidFill>
              <a:latin typeface="Georgia"/>
              <a:ea typeface="Georgia"/>
              <a:cs typeface="Georgia"/>
              <a:sym typeface="Georgia"/>
            </a:endParaRPr>
          </a:p>
        </p:txBody>
      </p:sp>
      <p:sp>
        <p:nvSpPr>
          <p:cNvPr id="125" name="Google Shape;125;p16"/>
          <p:cNvSpPr/>
          <p:nvPr/>
        </p:nvSpPr>
        <p:spPr>
          <a:xfrm>
            <a:off x="733425" y="1927500"/>
            <a:ext cx="2019300" cy="406200"/>
          </a:xfrm>
          <a:prstGeom prst="rect">
            <a:avLst/>
          </a:prstGeom>
          <a:solidFill>
            <a:srgbClr val="02AD5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lt1"/>
                </a:solidFill>
                <a:latin typeface="Georgia"/>
                <a:ea typeface="Georgia"/>
                <a:cs typeface="Georgia"/>
                <a:sym typeface="Georgia"/>
              </a:rPr>
              <a:t>A</a:t>
            </a:r>
            <a:endParaRPr sz="1800" b="1">
              <a:solidFill>
                <a:schemeClr val="lt1"/>
              </a:solidFill>
              <a:latin typeface="Georgia"/>
              <a:ea typeface="Georgia"/>
              <a:cs typeface="Georgia"/>
              <a:sym typeface="Georgia"/>
            </a:endParaRPr>
          </a:p>
        </p:txBody>
      </p:sp>
      <p:sp>
        <p:nvSpPr>
          <p:cNvPr id="126" name="Google Shape;126;p16"/>
          <p:cNvSpPr/>
          <p:nvPr/>
        </p:nvSpPr>
        <p:spPr>
          <a:xfrm>
            <a:off x="3009900" y="1927500"/>
            <a:ext cx="2943300" cy="406200"/>
          </a:xfrm>
          <a:prstGeom prst="rect">
            <a:avLst/>
          </a:prstGeom>
          <a:solidFill>
            <a:srgbClr val="FF81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lt1"/>
                </a:solidFill>
                <a:latin typeface="Georgia"/>
                <a:ea typeface="Georgia"/>
                <a:cs typeface="Georgia"/>
                <a:sym typeface="Georgia"/>
              </a:rPr>
              <a:t>B</a:t>
            </a:r>
            <a:endParaRPr sz="1800" b="1">
              <a:solidFill>
                <a:schemeClr val="lt1"/>
              </a:solidFill>
              <a:latin typeface="Georgia"/>
              <a:ea typeface="Georgia"/>
              <a:cs typeface="Georgia"/>
              <a:sym typeface="Georgia"/>
            </a:endParaRPr>
          </a:p>
        </p:txBody>
      </p:sp>
      <p:sp>
        <p:nvSpPr>
          <p:cNvPr id="127" name="Google Shape;127;p16"/>
          <p:cNvSpPr/>
          <p:nvPr/>
        </p:nvSpPr>
        <p:spPr>
          <a:xfrm>
            <a:off x="6210375" y="1927500"/>
            <a:ext cx="2105100" cy="406200"/>
          </a:xfrm>
          <a:prstGeom prst="rect">
            <a:avLst/>
          </a:prstGeom>
          <a:solidFill>
            <a:srgbClr val="88888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lt1"/>
                </a:solidFill>
                <a:latin typeface="Georgia"/>
                <a:ea typeface="Georgia"/>
                <a:cs typeface="Georgia"/>
                <a:sym typeface="Georgia"/>
              </a:rPr>
              <a:t>C</a:t>
            </a:r>
            <a:endParaRPr sz="1800" b="1">
              <a:solidFill>
                <a:schemeClr val="lt1"/>
              </a:solidFill>
              <a:latin typeface="Georgia"/>
              <a:ea typeface="Georgia"/>
              <a:cs typeface="Georgia"/>
              <a:sym typeface="Georgia"/>
            </a:endParaRPr>
          </a:p>
        </p:txBody>
      </p:sp>
      <p:pic>
        <p:nvPicPr>
          <p:cNvPr id="2" name="3. MCQ Options">
            <a:hlinkClick r:id="" action="ppaction://media"/>
            <a:extLst>
              <a:ext uri="{FF2B5EF4-FFF2-40B4-BE49-F238E27FC236}">
                <a16:creationId xmlns:a16="http://schemas.microsoft.com/office/drawing/2014/main" id="{C6C61B37-D7DC-44A4-B349-B78CB80DA1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800" y="45339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43"/>
          <p:cNvSpPr/>
          <p:nvPr/>
        </p:nvSpPr>
        <p:spPr>
          <a:xfrm>
            <a:off x="6935625" y="2984225"/>
            <a:ext cx="1701000" cy="15594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44" name="Google Shape;544;p43"/>
          <p:cNvSpPr/>
          <p:nvPr/>
        </p:nvSpPr>
        <p:spPr>
          <a:xfrm>
            <a:off x="5372975" y="2984225"/>
            <a:ext cx="1263300" cy="15594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45" name="Google Shape;545;p43"/>
          <p:cNvSpPr/>
          <p:nvPr/>
        </p:nvSpPr>
        <p:spPr>
          <a:xfrm>
            <a:off x="6935625" y="1249750"/>
            <a:ext cx="1701000" cy="15126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46" name="Google Shape;546;p43"/>
          <p:cNvSpPr/>
          <p:nvPr/>
        </p:nvSpPr>
        <p:spPr>
          <a:xfrm>
            <a:off x="5372975" y="1249750"/>
            <a:ext cx="1263300" cy="15126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47" name="Google Shape;547;p43"/>
          <p:cNvSpPr txBox="1"/>
          <p:nvPr/>
        </p:nvSpPr>
        <p:spPr>
          <a:xfrm>
            <a:off x="5410175" y="3804625"/>
            <a:ext cx="12633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1E293B"/>
                </a:solidFill>
              </a:rPr>
              <a:t>2. Enhanced Safety and Security</a:t>
            </a:r>
            <a:endParaRPr sz="1200">
              <a:solidFill>
                <a:srgbClr val="1E293B"/>
              </a:solidFill>
            </a:endParaRPr>
          </a:p>
        </p:txBody>
      </p:sp>
      <p:pic>
        <p:nvPicPr>
          <p:cNvPr id="548" name="Google Shape;548;p43"/>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5698125" y="3117189"/>
            <a:ext cx="687425" cy="687425"/>
          </a:xfrm>
          <a:prstGeom prst="rect">
            <a:avLst/>
          </a:prstGeom>
          <a:noFill/>
          <a:ln>
            <a:noFill/>
          </a:ln>
        </p:spPr>
      </p:pic>
      <p:sp>
        <p:nvSpPr>
          <p:cNvPr id="549" name="Google Shape;549;p43"/>
          <p:cNvSpPr txBox="1"/>
          <p:nvPr/>
        </p:nvSpPr>
        <p:spPr>
          <a:xfrm>
            <a:off x="6935600" y="2061925"/>
            <a:ext cx="17010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1E293B"/>
                </a:solidFill>
                <a:latin typeface="Georgia"/>
                <a:ea typeface="Georgia"/>
                <a:cs typeface="Georgia"/>
                <a:sym typeface="Georgia"/>
              </a:rPr>
              <a:t>3. Improved Mental Health and Well-being</a:t>
            </a:r>
            <a:endParaRPr sz="1200">
              <a:solidFill>
                <a:srgbClr val="1E293B"/>
              </a:solidFill>
              <a:latin typeface="Georgia"/>
              <a:ea typeface="Georgia"/>
              <a:cs typeface="Georgia"/>
              <a:sym typeface="Georgia"/>
            </a:endParaRPr>
          </a:p>
        </p:txBody>
      </p:sp>
      <p:pic>
        <p:nvPicPr>
          <p:cNvPr id="550" name="Google Shape;550;p43"/>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395675" y="1366852"/>
            <a:ext cx="695050" cy="695072"/>
          </a:xfrm>
          <a:prstGeom prst="rect">
            <a:avLst/>
          </a:prstGeom>
          <a:noFill/>
          <a:ln>
            <a:noFill/>
          </a:ln>
        </p:spPr>
      </p:pic>
      <p:sp>
        <p:nvSpPr>
          <p:cNvPr id="551" name="Google Shape;551;p43"/>
          <p:cNvSpPr txBox="1"/>
          <p:nvPr/>
        </p:nvSpPr>
        <p:spPr>
          <a:xfrm>
            <a:off x="5344215" y="2159226"/>
            <a:ext cx="1263300" cy="825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200">
                <a:solidFill>
                  <a:srgbClr val="1E293B"/>
                </a:solidFill>
              </a:rPr>
              <a:t>1. Increased Utilization</a:t>
            </a:r>
            <a:endParaRPr sz="1200">
              <a:solidFill>
                <a:srgbClr val="1E293B"/>
              </a:solidFill>
            </a:endParaRPr>
          </a:p>
          <a:p>
            <a:pPr marL="0" lvl="0" indent="0" algn="ctr" rtl="0">
              <a:spcBef>
                <a:spcPts val="0"/>
              </a:spcBef>
              <a:spcAft>
                <a:spcPts val="0"/>
              </a:spcAft>
              <a:buNone/>
            </a:pPr>
            <a:endParaRPr>
              <a:solidFill>
                <a:srgbClr val="1E293B"/>
              </a:solidFill>
            </a:endParaRPr>
          </a:p>
        </p:txBody>
      </p:sp>
      <p:pic>
        <p:nvPicPr>
          <p:cNvPr id="552" name="Google Shape;552;p43"/>
          <p:cNvPicPr preferRelativeResize="0"/>
          <p:nvPr/>
        </p:nvPicPr>
        <p:blipFill>
          <a:blip r:embed="rId7" cstate="print">
            <a:alphaModFix/>
            <a:extLst>
              <a:ext uri="{28A0092B-C50C-407E-A947-70E740481C1C}">
                <a14:useLocalDpi xmlns:a14="http://schemas.microsoft.com/office/drawing/2010/main"/>
              </a:ext>
            </a:extLst>
          </a:blip>
          <a:stretch>
            <a:fillRect/>
          </a:stretch>
        </p:blipFill>
        <p:spPr>
          <a:xfrm>
            <a:off x="5643064" y="1370052"/>
            <a:ext cx="695054" cy="695067"/>
          </a:xfrm>
          <a:prstGeom prst="rect">
            <a:avLst/>
          </a:prstGeom>
          <a:noFill/>
          <a:ln>
            <a:noFill/>
          </a:ln>
        </p:spPr>
      </p:pic>
      <p:sp>
        <p:nvSpPr>
          <p:cNvPr id="553" name="Google Shape;553;p43"/>
          <p:cNvSpPr txBox="1"/>
          <p:nvPr/>
        </p:nvSpPr>
        <p:spPr>
          <a:xfrm>
            <a:off x="7131417" y="3897051"/>
            <a:ext cx="12633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1E293B"/>
                </a:solidFill>
              </a:rPr>
              <a:t>4.Community Ownership</a:t>
            </a:r>
            <a:endParaRPr sz="1200">
              <a:solidFill>
                <a:srgbClr val="1E293B"/>
              </a:solidFill>
            </a:endParaRPr>
          </a:p>
        </p:txBody>
      </p:sp>
      <p:pic>
        <p:nvPicPr>
          <p:cNvPr id="554" name="Google Shape;554;p43"/>
          <p:cNvPicPr preferRelativeResize="0"/>
          <p:nvPr/>
        </p:nvPicPr>
        <p:blipFill>
          <a:blip r:embed="rId8" cstate="print">
            <a:alphaModFix/>
            <a:extLst>
              <a:ext uri="{28A0092B-C50C-407E-A947-70E740481C1C}">
                <a14:useLocalDpi xmlns:a14="http://schemas.microsoft.com/office/drawing/2010/main"/>
              </a:ext>
            </a:extLst>
          </a:blip>
          <a:stretch>
            <a:fillRect/>
          </a:stretch>
        </p:blipFill>
        <p:spPr>
          <a:xfrm flipH="1">
            <a:off x="7504326" y="3198300"/>
            <a:ext cx="606324" cy="606324"/>
          </a:xfrm>
          <a:prstGeom prst="rect">
            <a:avLst/>
          </a:prstGeom>
          <a:noFill/>
          <a:ln>
            <a:noFill/>
          </a:ln>
        </p:spPr>
      </p:pic>
      <p:pic>
        <p:nvPicPr>
          <p:cNvPr id="555" name="Google Shape;555;p43"/>
          <p:cNvPicPr preferRelativeResize="0"/>
          <p:nvPr/>
        </p:nvPicPr>
        <p:blipFill rotWithShape="1">
          <a:blip r:embed="rId9" cstate="hqprint">
            <a:alphaModFix/>
            <a:extLst>
              <a:ext uri="{28A0092B-C50C-407E-A947-70E740481C1C}">
                <a14:useLocalDpi xmlns:a14="http://schemas.microsoft.com/office/drawing/2010/main"/>
              </a:ext>
            </a:extLst>
          </a:blip>
          <a:srcRect/>
          <a:stretch/>
        </p:blipFill>
        <p:spPr>
          <a:xfrm>
            <a:off x="623400" y="1281174"/>
            <a:ext cx="4392722" cy="2928453"/>
          </a:xfrm>
          <a:prstGeom prst="rect">
            <a:avLst/>
          </a:prstGeom>
          <a:noFill/>
          <a:ln>
            <a:noFill/>
          </a:ln>
        </p:spPr>
      </p:pic>
      <p:sp>
        <p:nvSpPr>
          <p:cNvPr id="556" name="Google Shape;556;p43"/>
          <p:cNvSpPr txBox="1"/>
          <p:nvPr/>
        </p:nvSpPr>
        <p:spPr>
          <a:xfrm>
            <a:off x="623400" y="4200700"/>
            <a:ext cx="4392600" cy="45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solidFill>
                  <a:srgbClr val="666666"/>
                </a:solidFill>
                <a:latin typeface="Georgia"/>
                <a:ea typeface="Georgia"/>
                <a:cs typeface="Georgia"/>
                <a:sym typeface="Georgia"/>
              </a:rPr>
              <a:t>Image: Children enjoy playing together at the Child Friendly Spaces (CFS) in Kule refugee camp, Gambella region (2017)</a:t>
            </a:r>
            <a:endParaRPr sz="1000">
              <a:solidFill>
                <a:srgbClr val="666666"/>
              </a:solidFill>
              <a:latin typeface="Georgia"/>
              <a:ea typeface="Georgia"/>
              <a:cs typeface="Georgia"/>
              <a:sym typeface="Georgia"/>
            </a:endParaRPr>
          </a:p>
        </p:txBody>
      </p:sp>
      <p:sp>
        <p:nvSpPr>
          <p:cNvPr id="558" name="Google Shape;558;p43"/>
          <p:cNvSpPr txBox="1">
            <a:spLocks noGrp="1"/>
          </p:cNvSpPr>
          <p:nvPr>
            <p:ph type="title" idx="4294967295"/>
          </p:nvPr>
        </p:nvSpPr>
        <p:spPr>
          <a:xfrm>
            <a:off x="530250" y="173425"/>
            <a:ext cx="85698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000" b="1">
                <a:latin typeface="Georgia"/>
                <a:ea typeface="Georgia"/>
                <a:cs typeface="Georgia"/>
                <a:sym typeface="Georgia"/>
              </a:rPr>
              <a:t>The BENEFITS of Culturally Appropriate Design</a:t>
            </a:r>
            <a:endParaRPr sz="2000" b="1">
              <a:latin typeface="Georgia"/>
              <a:ea typeface="Georgia"/>
              <a:cs typeface="Georgia"/>
              <a:sym typeface="Georgia"/>
            </a:endParaRPr>
          </a:p>
        </p:txBody>
      </p:sp>
      <p:sp>
        <p:nvSpPr>
          <p:cNvPr id="559" name="Google Shape;559;p43"/>
          <p:cNvSpPr/>
          <p:nvPr/>
        </p:nvSpPr>
        <p:spPr>
          <a:xfrm>
            <a:off x="623400" y="746125"/>
            <a:ext cx="809700" cy="60600"/>
          </a:xfrm>
          <a:prstGeom prst="rect">
            <a:avLst/>
          </a:prstGeom>
          <a:solidFill>
            <a:srgbClr val="FF81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 name="30. Benefits of Cultural appropriateness">
            <a:hlinkClick r:id="" action="ppaction://media"/>
            <a:extLst>
              <a:ext uri="{FF2B5EF4-FFF2-40B4-BE49-F238E27FC236}">
                <a16:creationId xmlns:a16="http://schemas.microsoft.com/office/drawing/2014/main" id="{09542EA9-1741-4120-9F75-DCDDE0EB136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0" y="454352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1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44"/>
          <p:cNvSpPr/>
          <p:nvPr/>
        </p:nvSpPr>
        <p:spPr>
          <a:xfrm>
            <a:off x="617600" y="3440992"/>
            <a:ext cx="3876000" cy="2499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65" name="Google Shape;565;p44"/>
          <p:cNvSpPr/>
          <p:nvPr/>
        </p:nvSpPr>
        <p:spPr>
          <a:xfrm>
            <a:off x="599725" y="2012609"/>
            <a:ext cx="8031600" cy="648000"/>
          </a:xfrm>
          <a:prstGeom prst="rect">
            <a:avLst/>
          </a:prstGeom>
          <a:solidFill>
            <a:srgbClr val="02AD5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66" name="Google Shape;566;p44"/>
          <p:cNvSpPr txBox="1">
            <a:spLocks noGrp="1"/>
          </p:cNvSpPr>
          <p:nvPr>
            <p:ph type="body" idx="1"/>
          </p:nvPr>
        </p:nvSpPr>
        <p:spPr>
          <a:xfrm>
            <a:off x="530100" y="1038650"/>
            <a:ext cx="8302200" cy="1068300"/>
          </a:xfrm>
          <a:prstGeom prst="rect">
            <a:avLst/>
          </a:prstGeom>
        </p:spPr>
        <p:txBody>
          <a:bodyPr spcFirstLastPara="1" wrap="square" lIns="68575" tIns="34275" rIns="68575" bIns="34275" anchor="t" anchorCtr="0">
            <a:normAutofit/>
          </a:bodyPr>
          <a:lstStyle/>
          <a:p>
            <a:pPr marL="0" lvl="0" indent="0" algn="l" rtl="0">
              <a:lnSpc>
                <a:spcPct val="115000"/>
              </a:lnSpc>
              <a:spcBef>
                <a:spcPts val="800"/>
              </a:spcBef>
              <a:spcAft>
                <a:spcPts val="0"/>
              </a:spcAft>
              <a:buNone/>
            </a:pPr>
            <a:r>
              <a:rPr lang="en" sz="1400" dirty="0">
                <a:latin typeface="Georgia"/>
                <a:ea typeface="Georgia"/>
                <a:cs typeface="Georgia"/>
                <a:sym typeface="Georgia"/>
              </a:rPr>
              <a:t>In your neighbourhood, one of the big old buildings has been demolished and now a new school for the children will be built here. A group of architects from outside your community came in to design the school. The architects came to consult with you.</a:t>
            </a:r>
            <a:endParaRPr sz="1500" dirty="0">
              <a:latin typeface="Georgia"/>
              <a:ea typeface="Georgia"/>
              <a:cs typeface="Georgia"/>
              <a:sym typeface="Georgia"/>
            </a:endParaRPr>
          </a:p>
        </p:txBody>
      </p:sp>
      <p:sp>
        <p:nvSpPr>
          <p:cNvPr id="567" name="Google Shape;567;p44"/>
          <p:cNvSpPr txBox="1"/>
          <p:nvPr/>
        </p:nvSpPr>
        <p:spPr>
          <a:xfrm>
            <a:off x="600200" y="1975342"/>
            <a:ext cx="76551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800"/>
              </a:spcBef>
              <a:spcAft>
                <a:spcPts val="0"/>
              </a:spcAft>
              <a:buNone/>
            </a:pPr>
            <a:r>
              <a:rPr lang="en" dirty="0">
                <a:solidFill>
                  <a:schemeClr val="lt1"/>
                </a:solidFill>
                <a:latin typeface="Georgia"/>
                <a:ea typeface="Georgia"/>
                <a:cs typeface="Georgia"/>
                <a:sym typeface="Georgia"/>
              </a:rPr>
              <a:t>Choose from below what combination of community engagement methods would you suggest to the architects coming to work in your community and why?</a:t>
            </a:r>
            <a:endParaRPr dirty="0">
              <a:solidFill>
                <a:schemeClr val="lt1"/>
              </a:solidFill>
              <a:latin typeface="Georgia"/>
              <a:ea typeface="Georgia"/>
              <a:cs typeface="Georgia"/>
              <a:sym typeface="Georgia"/>
            </a:endParaRPr>
          </a:p>
        </p:txBody>
      </p:sp>
      <p:sp>
        <p:nvSpPr>
          <p:cNvPr id="568" name="Google Shape;568;p44"/>
          <p:cNvSpPr txBox="1"/>
          <p:nvPr/>
        </p:nvSpPr>
        <p:spPr>
          <a:xfrm>
            <a:off x="617600" y="3380517"/>
            <a:ext cx="38064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dirty="0">
                <a:solidFill>
                  <a:schemeClr val="dk1"/>
                </a:solidFill>
                <a:latin typeface="Georgia"/>
                <a:ea typeface="Georgia"/>
                <a:cs typeface="Georgia"/>
                <a:sym typeface="Georgia"/>
              </a:rPr>
              <a:t>Community Mapping</a:t>
            </a:r>
            <a:endParaRPr sz="1200" dirty="0">
              <a:solidFill>
                <a:schemeClr val="dk1"/>
              </a:solidFill>
              <a:latin typeface="Georgia"/>
              <a:ea typeface="Georgia"/>
              <a:cs typeface="Georgia"/>
              <a:sym typeface="Georgia"/>
            </a:endParaRPr>
          </a:p>
        </p:txBody>
      </p:sp>
      <p:sp>
        <p:nvSpPr>
          <p:cNvPr id="569" name="Google Shape;569;p44"/>
          <p:cNvSpPr txBox="1"/>
          <p:nvPr/>
        </p:nvSpPr>
        <p:spPr>
          <a:xfrm>
            <a:off x="617600" y="3794150"/>
            <a:ext cx="8302200" cy="738633"/>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endParaRPr lang="en" sz="1200" b="1" dirty="0">
              <a:solidFill>
                <a:srgbClr val="666666"/>
              </a:solidFill>
              <a:latin typeface="Georgia"/>
              <a:ea typeface="Georgia"/>
              <a:cs typeface="Georgia"/>
              <a:sym typeface="Georgia"/>
            </a:endParaRPr>
          </a:p>
          <a:p>
            <a:pPr lvl="0">
              <a:buClr>
                <a:schemeClr val="dk1"/>
              </a:buClr>
              <a:buSzPts val="1100"/>
            </a:pPr>
            <a:r>
              <a:rPr lang="en" sz="1200" b="1" dirty="0">
                <a:solidFill>
                  <a:srgbClr val="666666"/>
                </a:solidFill>
                <a:latin typeface="Georgia"/>
                <a:ea typeface="Georgia"/>
                <a:cs typeface="Georgia"/>
                <a:sym typeface="Georgia"/>
              </a:rPr>
              <a:t>Write your answer here: </a:t>
            </a:r>
            <a:r>
              <a:rPr lang="en-US" sz="1200" dirty="0">
                <a:solidFill>
                  <a:srgbClr val="666666"/>
                </a:solidFill>
                <a:latin typeface="Georgia"/>
                <a:ea typeface="Georgia"/>
                <a:cs typeface="Georgia"/>
                <a:sym typeface="Georgia"/>
                <a:hlinkClick r:id="rId5"/>
              </a:rPr>
              <a:t>https://padlet.com/hamidahashrafi/in-your-neighbourhood-one-of-the-big-old-buildings-has-been--s12oo7sz1oh0pate</a:t>
            </a:r>
            <a:r>
              <a:rPr lang="en" sz="1200" b="1" dirty="0">
                <a:solidFill>
                  <a:srgbClr val="666666"/>
                </a:solidFill>
                <a:latin typeface="Georgia"/>
                <a:ea typeface="Georgia"/>
                <a:cs typeface="Georgia"/>
                <a:sym typeface="Georgia"/>
              </a:rPr>
              <a:t> </a:t>
            </a:r>
            <a:endParaRPr sz="1200" b="1" dirty="0">
              <a:solidFill>
                <a:srgbClr val="666666"/>
              </a:solidFill>
              <a:latin typeface="Georgia"/>
              <a:ea typeface="Georgia"/>
              <a:cs typeface="Georgia"/>
              <a:sym typeface="Georgia"/>
            </a:endParaRPr>
          </a:p>
        </p:txBody>
      </p:sp>
      <p:sp>
        <p:nvSpPr>
          <p:cNvPr id="571" name="Google Shape;571;p44"/>
          <p:cNvSpPr txBox="1">
            <a:spLocks noGrp="1"/>
          </p:cNvSpPr>
          <p:nvPr>
            <p:ph type="title"/>
          </p:nvPr>
        </p:nvSpPr>
        <p:spPr>
          <a:xfrm>
            <a:off x="530250" y="318237"/>
            <a:ext cx="85698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600" b="1" dirty="0">
                <a:latin typeface="Georgia"/>
                <a:ea typeface="Georgia"/>
                <a:cs typeface="Georgia"/>
                <a:sym typeface="Georgia"/>
              </a:rPr>
              <a:t>Situation-based TASK </a:t>
            </a:r>
            <a:r>
              <a:rPr lang="en" sz="2200" dirty="0">
                <a:latin typeface="Georgia"/>
                <a:ea typeface="Georgia"/>
                <a:cs typeface="Georgia"/>
                <a:sym typeface="Georgia"/>
              </a:rPr>
              <a:t>(Take your time and think carefully!) </a:t>
            </a:r>
            <a:endParaRPr sz="2200" dirty="0">
              <a:latin typeface="Georgia"/>
              <a:ea typeface="Georgia"/>
              <a:cs typeface="Georgia"/>
              <a:sym typeface="Georgia"/>
            </a:endParaRPr>
          </a:p>
        </p:txBody>
      </p:sp>
      <p:sp>
        <p:nvSpPr>
          <p:cNvPr id="572" name="Google Shape;572;p44"/>
          <p:cNvSpPr/>
          <p:nvPr/>
        </p:nvSpPr>
        <p:spPr>
          <a:xfrm>
            <a:off x="623400" y="746125"/>
            <a:ext cx="809700" cy="60600"/>
          </a:xfrm>
          <a:prstGeom prst="rect">
            <a:avLst/>
          </a:prstGeom>
          <a:solidFill>
            <a:srgbClr val="FF81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73" name="Google Shape;573;p44"/>
          <p:cNvSpPr/>
          <p:nvPr/>
        </p:nvSpPr>
        <p:spPr>
          <a:xfrm>
            <a:off x="617600" y="2804092"/>
            <a:ext cx="3876000" cy="2499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74" name="Google Shape;574;p44"/>
          <p:cNvSpPr/>
          <p:nvPr/>
        </p:nvSpPr>
        <p:spPr>
          <a:xfrm>
            <a:off x="617600" y="3122542"/>
            <a:ext cx="3876000" cy="2499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75" name="Google Shape;575;p44"/>
          <p:cNvSpPr txBox="1"/>
          <p:nvPr/>
        </p:nvSpPr>
        <p:spPr>
          <a:xfrm>
            <a:off x="617600" y="2742513"/>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dirty="0">
                <a:latin typeface="Georgia"/>
                <a:ea typeface="Georgia"/>
                <a:cs typeface="Georgia"/>
                <a:sym typeface="Georgia"/>
              </a:rPr>
              <a:t>Focus Groups Discussion and Interview </a:t>
            </a:r>
            <a:endParaRPr sz="1200" dirty="0">
              <a:latin typeface="Georgia"/>
              <a:ea typeface="Georgia"/>
              <a:cs typeface="Georgia"/>
              <a:sym typeface="Georgia"/>
            </a:endParaRPr>
          </a:p>
        </p:txBody>
      </p:sp>
      <p:sp>
        <p:nvSpPr>
          <p:cNvPr id="576" name="Google Shape;576;p44"/>
          <p:cNvSpPr txBox="1"/>
          <p:nvPr/>
        </p:nvSpPr>
        <p:spPr>
          <a:xfrm>
            <a:off x="617600" y="3055526"/>
            <a:ext cx="38064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dirty="0">
                <a:solidFill>
                  <a:schemeClr val="dk1"/>
                </a:solidFill>
                <a:latin typeface="Georgia"/>
                <a:ea typeface="Georgia"/>
                <a:cs typeface="Georgia"/>
                <a:sym typeface="Georgia"/>
              </a:rPr>
              <a:t>Empathy Mapping</a:t>
            </a:r>
            <a:endParaRPr sz="1200" dirty="0">
              <a:solidFill>
                <a:schemeClr val="dk1"/>
              </a:solidFill>
              <a:latin typeface="Georgia"/>
              <a:ea typeface="Georgia"/>
              <a:cs typeface="Georgia"/>
              <a:sym typeface="Georgia"/>
            </a:endParaRPr>
          </a:p>
        </p:txBody>
      </p:sp>
      <p:sp>
        <p:nvSpPr>
          <p:cNvPr id="577" name="Google Shape;577;p44"/>
          <p:cNvSpPr/>
          <p:nvPr/>
        </p:nvSpPr>
        <p:spPr>
          <a:xfrm>
            <a:off x="4669500" y="2804092"/>
            <a:ext cx="3876000" cy="2499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78" name="Google Shape;578;p44"/>
          <p:cNvSpPr/>
          <p:nvPr/>
        </p:nvSpPr>
        <p:spPr>
          <a:xfrm>
            <a:off x="4669500" y="3122542"/>
            <a:ext cx="3876000" cy="2499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79" name="Google Shape;579;p44"/>
          <p:cNvSpPr txBox="1"/>
          <p:nvPr/>
        </p:nvSpPr>
        <p:spPr>
          <a:xfrm>
            <a:off x="4669500" y="2742513"/>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dirty="0">
                <a:latin typeface="Georgia"/>
                <a:ea typeface="Georgia"/>
                <a:cs typeface="Georgia"/>
                <a:sym typeface="Georgia"/>
              </a:rPr>
              <a:t>Model Making </a:t>
            </a:r>
            <a:endParaRPr sz="1200" dirty="0">
              <a:latin typeface="Georgia"/>
              <a:ea typeface="Georgia"/>
              <a:cs typeface="Georgia"/>
              <a:sym typeface="Georgia"/>
            </a:endParaRPr>
          </a:p>
        </p:txBody>
      </p:sp>
      <p:sp>
        <p:nvSpPr>
          <p:cNvPr id="580" name="Google Shape;580;p44"/>
          <p:cNvSpPr txBox="1"/>
          <p:nvPr/>
        </p:nvSpPr>
        <p:spPr>
          <a:xfrm>
            <a:off x="4669500" y="3055526"/>
            <a:ext cx="38064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dirty="0">
                <a:solidFill>
                  <a:schemeClr val="dk1"/>
                </a:solidFill>
                <a:latin typeface="Georgia"/>
                <a:ea typeface="Georgia"/>
                <a:cs typeface="Georgia"/>
                <a:sym typeface="Georgia"/>
              </a:rPr>
              <a:t>Drawing and Storytelling </a:t>
            </a:r>
            <a:endParaRPr sz="1200" dirty="0">
              <a:solidFill>
                <a:schemeClr val="dk1"/>
              </a:solidFill>
              <a:latin typeface="Georgia"/>
              <a:ea typeface="Georgia"/>
              <a:cs typeface="Georgia"/>
              <a:sym typeface="Georgia"/>
            </a:endParaRPr>
          </a:p>
        </p:txBody>
      </p:sp>
      <p:pic>
        <p:nvPicPr>
          <p:cNvPr id="2" name="31. Situation based task">
            <a:hlinkClick r:id="" action="ppaction://media"/>
            <a:extLst>
              <a:ext uri="{FF2B5EF4-FFF2-40B4-BE49-F238E27FC236}">
                <a16:creationId xmlns:a16="http://schemas.microsoft.com/office/drawing/2014/main" id="{1C806175-9BF8-4DB0-B463-14AEF874E1E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75" y="45237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994" fill="hold"/>
                                        <p:tgtEl>
                                          <p:spTgt spid="2"/>
                                        </p:tgtEl>
                                      </p:cBhvr>
                                    </p:cmd>
                                  </p:childTnLst>
                                </p:cTn>
                              </p:par>
                              <p:par>
                                <p:cTn id="7" presetID="10" presetClass="entr" presetSubtype="0" fill="hold" nodeType="withEffect">
                                  <p:stCondLst>
                                    <p:cond delay="20000"/>
                                  </p:stCondLst>
                                  <p:childTnLst>
                                    <p:set>
                                      <p:cBhvr>
                                        <p:cTn id="8" dur="1" fill="hold">
                                          <p:stCondLst>
                                            <p:cond delay="0"/>
                                          </p:stCondLst>
                                        </p:cTn>
                                        <p:tgtEl>
                                          <p:spTgt spid="567"/>
                                        </p:tgtEl>
                                        <p:attrNameLst>
                                          <p:attrName>style.visibility</p:attrName>
                                        </p:attrNameLst>
                                      </p:cBhvr>
                                      <p:to>
                                        <p:strVal val="visible"/>
                                      </p:to>
                                    </p:set>
                                    <p:animEffect transition="in" filter="fade">
                                      <p:cBhvr>
                                        <p:cTn id="9" dur="2000"/>
                                        <p:tgtEl>
                                          <p:spTgt spid="567"/>
                                        </p:tgtEl>
                                      </p:cBhvr>
                                    </p:animEffect>
                                  </p:childTnLst>
                                </p:cTn>
                              </p:par>
                              <p:par>
                                <p:cTn id="10" presetID="10" presetClass="entr" presetSubtype="0" fill="hold" grpId="0" nodeType="withEffect">
                                  <p:stCondLst>
                                    <p:cond delay="20000"/>
                                  </p:stCondLst>
                                  <p:childTnLst>
                                    <p:set>
                                      <p:cBhvr>
                                        <p:cTn id="11" dur="1" fill="hold">
                                          <p:stCondLst>
                                            <p:cond delay="0"/>
                                          </p:stCondLst>
                                        </p:cTn>
                                        <p:tgtEl>
                                          <p:spTgt spid="567"/>
                                        </p:tgtEl>
                                        <p:attrNameLst>
                                          <p:attrName>style.visibility</p:attrName>
                                        </p:attrNameLst>
                                      </p:cBhvr>
                                      <p:to>
                                        <p:strVal val="visible"/>
                                      </p:to>
                                    </p:set>
                                    <p:animEffect transition="in" filter="fade">
                                      <p:cBhvr>
                                        <p:cTn id="12" dur="500"/>
                                        <p:tgtEl>
                                          <p:spTgt spid="567"/>
                                        </p:tgtEl>
                                      </p:cBhvr>
                                    </p:animEffect>
                                  </p:childTnLst>
                                </p:cTn>
                              </p:par>
                              <p:par>
                                <p:cTn id="13" presetID="10" presetClass="entr" presetSubtype="0" fill="hold" grpId="0" nodeType="withEffect">
                                  <p:stCondLst>
                                    <p:cond delay="20000"/>
                                  </p:stCondLst>
                                  <p:childTnLst>
                                    <p:set>
                                      <p:cBhvr>
                                        <p:cTn id="14" dur="1" fill="hold">
                                          <p:stCondLst>
                                            <p:cond delay="0"/>
                                          </p:stCondLst>
                                        </p:cTn>
                                        <p:tgtEl>
                                          <p:spTgt spid="564"/>
                                        </p:tgtEl>
                                        <p:attrNameLst>
                                          <p:attrName>style.visibility</p:attrName>
                                        </p:attrNameLst>
                                      </p:cBhvr>
                                      <p:to>
                                        <p:strVal val="visible"/>
                                      </p:to>
                                    </p:set>
                                    <p:animEffect transition="in" filter="fade">
                                      <p:cBhvr>
                                        <p:cTn id="15" dur="500"/>
                                        <p:tgtEl>
                                          <p:spTgt spid="564"/>
                                        </p:tgtEl>
                                      </p:cBhvr>
                                    </p:animEffect>
                                  </p:childTnLst>
                                </p:cTn>
                              </p:par>
                              <p:par>
                                <p:cTn id="16" presetID="10" presetClass="entr" presetSubtype="0" fill="hold" grpId="0" nodeType="withEffect">
                                  <p:stCondLst>
                                    <p:cond delay="20000"/>
                                  </p:stCondLst>
                                  <p:childTnLst>
                                    <p:set>
                                      <p:cBhvr>
                                        <p:cTn id="17" dur="1" fill="hold">
                                          <p:stCondLst>
                                            <p:cond delay="0"/>
                                          </p:stCondLst>
                                        </p:cTn>
                                        <p:tgtEl>
                                          <p:spTgt spid="568"/>
                                        </p:tgtEl>
                                        <p:attrNameLst>
                                          <p:attrName>style.visibility</p:attrName>
                                        </p:attrNameLst>
                                      </p:cBhvr>
                                      <p:to>
                                        <p:strVal val="visible"/>
                                      </p:to>
                                    </p:set>
                                    <p:animEffect transition="in" filter="fade">
                                      <p:cBhvr>
                                        <p:cTn id="18" dur="500"/>
                                        <p:tgtEl>
                                          <p:spTgt spid="568"/>
                                        </p:tgtEl>
                                      </p:cBhvr>
                                    </p:animEffect>
                                  </p:childTnLst>
                                </p:cTn>
                              </p:par>
                              <p:par>
                                <p:cTn id="19" presetID="10" presetClass="entr" presetSubtype="0" fill="hold" grpId="0" nodeType="withEffect">
                                  <p:stCondLst>
                                    <p:cond delay="20000"/>
                                  </p:stCondLst>
                                  <p:childTnLst>
                                    <p:set>
                                      <p:cBhvr>
                                        <p:cTn id="20" dur="1" fill="hold">
                                          <p:stCondLst>
                                            <p:cond delay="0"/>
                                          </p:stCondLst>
                                        </p:cTn>
                                        <p:tgtEl>
                                          <p:spTgt spid="573"/>
                                        </p:tgtEl>
                                        <p:attrNameLst>
                                          <p:attrName>style.visibility</p:attrName>
                                        </p:attrNameLst>
                                      </p:cBhvr>
                                      <p:to>
                                        <p:strVal val="visible"/>
                                      </p:to>
                                    </p:set>
                                    <p:animEffect transition="in" filter="fade">
                                      <p:cBhvr>
                                        <p:cTn id="21" dur="500"/>
                                        <p:tgtEl>
                                          <p:spTgt spid="573"/>
                                        </p:tgtEl>
                                      </p:cBhvr>
                                    </p:animEffect>
                                  </p:childTnLst>
                                </p:cTn>
                              </p:par>
                              <p:par>
                                <p:cTn id="22" presetID="10" presetClass="entr" presetSubtype="0" fill="hold" grpId="0" nodeType="withEffect">
                                  <p:stCondLst>
                                    <p:cond delay="20000"/>
                                  </p:stCondLst>
                                  <p:childTnLst>
                                    <p:set>
                                      <p:cBhvr>
                                        <p:cTn id="23" dur="1" fill="hold">
                                          <p:stCondLst>
                                            <p:cond delay="0"/>
                                          </p:stCondLst>
                                        </p:cTn>
                                        <p:tgtEl>
                                          <p:spTgt spid="574"/>
                                        </p:tgtEl>
                                        <p:attrNameLst>
                                          <p:attrName>style.visibility</p:attrName>
                                        </p:attrNameLst>
                                      </p:cBhvr>
                                      <p:to>
                                        <p:strVal val="visible"/>
                                      </p:to>
                                    </p:set>
                                    <p:animEffect transition="in" filter="fade">
                                      <p:cBhvr>
                                        <p:cTn id="24" dur="500"/>
                                        <p:tgtEl>
                                          <p:spTgt spid="574"/>
                                        </p:tgtEl>
                                      </p:cBhvr>
                                    </p:animEffect>
                                  </p:childTnLst>
                                </p:cTn>
                              </p:par>
                              <p:par>
                                <p:cTn id="25" presetID="10" presetClass="entr" presetSubtype="0" fill="hold" grpId="0" nodeType="withEffect">
                                  <p:stCondLst>
                                    <p:cond delay="20000"/>
                                  </p:stCondLst>
                                  <p:childTnLst>
                                    <p:set>
                                      <p:cBhvr>
                                        <p:cTn id="26" dur="1" fill="hold">
                                          <p:stCondLst>
                                            <p:cond delay="0"/>
                                          </p:stCondLst>
                                        </p:cTn>
                                        <p:tgtEl>
                                          <p:spTgt spid="575"/>
                                        </p:tgtEl>
                                        <p:attrNameLst>
                                          <p:attrName>style.visibility</p:attrName>
                                        </p:attrNameLst>
                                      </p:cBhvr>
                                      <p:to>
                                        <p:strVal val="visible"/>
                                      </p:to>
                                    </p:set>
                                    <p:animEffect transition="in" filter="fade">
                                      <p:cBhvr>
                                        <p:cTn id="27" dur="500"/>
                                        <p:tgtEl>
                                          <p:spTgt spid="575"/>
                                        </p:tgtEl>
                                      </p:cBhvr>
                                    </p:animEffect>
                                  </p:childTnLst>
                                </p:cTn>
                              </p:par>
                              <p:par>
                                <p:cTn id="28" presetID="10" presetClass="entr" presetSubtype="0" fill="hold" grpId="0" nodeType="withEffect">
                                  <p:stCondLst>
                                    <p:cond delay="20000"/>
                                  </p:stCondLst>
                                  <p:childTnLst>
                                    <p:set>
                                      <p:cBhvr>
                                        <p:cTn id="29" dur="1" fill="hold">
                                          <p:stCondLst>
                                            <p:cond delay="0"/>
                                          </p:stCondLst>
                                        </p:cTn>
                                        <p:tgtEl>
                                          <p:spTgt spid="576"/>
                                        </p:tgtEl>
                                        <p:attrNameLst>
                                          <p:attrName>style.visibility</p:attrName>
                                        </p:attrNameLst>
                                      </p:cBhvr>
                                      <p:to>
                                        <p:strVal val="visible"/>
                                      </p:to>
                                    </p:set>
                                    <p:animEffect transition="in" filter="fade">
                                      <p:cBhvr>
                                        <p:cTn id="30" dur="500"/>
                                        <p:tgtEl>
                                          <p:spTgt spid="576"/>
                                        </p:tgtEl>
                                      </p:cBhvr>
                                    </p:animEffect>
                                  </p:childTnLst>
                                </p:cTn>
                              </p:par>
                              <p:par>
                                <p:cTn id="31" presetID="10" presetClass="entr" presetSubtype="0" fill="hold" grpId="0" nodeType="withEffect">
                                  <p:stCondLst>
                                    <p:cond delay="20000"/>
                                  </p:stCondLst>
                                  <p:childTnLst>
                                    <p:set>
                                      <p:cBhvr>
                                        <p:cTn id="32" dur="1" fill="hold">
                                          <p:stCondLst>
                                            <p:cond delay="0"/>
                                          </p:stCondLst>
                                        </p:cTn>
                                        <p:tgtEl>
                                          <p:spTgt spid="577"/>
                                        </p:tgtEl>
                                        <p:attrNameLst>
                                          <p:attrName>style.visibility</p:attrName>
                                        </p:attrNameLst>
                                      </p:cBhvr>
                                      <p:to>
                                        <p:strVal val="visible"/>
                                      </p:to>
                                    </p:set>
                                    <p:animEffect transition="in" filter="fade">
                                      <p:cBhvr>
                                        <p:cTn id="33" dur="500"/>
                                        <p:tgtEl>
                                          <p:spTgt spid="577"/>
                                        </p:tgtEl>
                                      </p:cBhvr>
                                    </p:animEffect>
                                  </p:childTnLst>
                                </p:cTn>
                              </p:par>
                              <p:par>
                                <p:cTn id="34" presetID="10" presetClass="entr" presetSubtype="0" fill="hold" grpId="0" nodeType="withEffect">
                                  <p:stCondLst>
                                    <p:cond delay="20000"/>
                                  </p:stCondLst>
                                  <p:childTnLst>
                                    <p:set>
                                      <p:cBhvr>
                                        <p:cTn id="35" dur="1" fill="hold">
                                          <p:stCondLst>
                                            <p:cond delay="0"/>
                                          </p:stCondLst>
                                        </p:cTn>
                                        <p:tgtEl>
                                          <p:spTgt spid="578"/>
                                        </p:tgtEl>
                                        <p:attrNameLst>
                                          <p:attrName>style.visibility</p:attrName>
                                        </p:attrNameLst>
                                      </p:cBhvr>
                                      <p:to>
                                        <p:strVal val="visible"/>
                                      </p:to>
                                    </p:set>
                                    <p:animEffect transition="in" filter="fade">
                                      <p:cBhvr>
                                        <p:cTn id="36" dur="500"/>
                                        <p:tgtEl>
                                          <p:spTgt spid="578"/>
                                        </p:tgtEl>
                                      </p:cBhvr>
                                    </p:animEffect>
                                  </p:childTnLst>
                                </p:cTn>
                              </p:par>
                              <p:par>
                                <p:cTn id="37" presetID="10" presetClass="entr" presetSubtype="0" fill="hold" grpId="0" nodeType="withEffect">
                                  <p:stCondLst>
                                    <p:cond delay="20000"/>
                                  </p:stCondLst>
                                  <p:childTnLst>
                                    <p:set>
                                      <p:cBhvr>
                                        <p:cTn id="38" dur="1" fill="hold">
                                          <p:stCondLst>
                                            <p:cond delay="0"/>
                                          </p:stCondLst>
                                        </p:cTn>
                                        <p:tgtEl>
                                          <p:spTgt spid="579"/>
                                        </p:tgtEl>
                                        <p:attrNameLst>
                                          <p:attrName>style.visibility</p:attrName>
                                        </p:attrNameLst>
                                      </p:cBhvr>
                                      <p:to>
                                        <p:strVal val="visible"/>
                                      </p:to>
                                    </p:set>
                                    <p:animEffect transition="in" filter="fade">
                                      <p:cBhvr>
                                        <p:cTn id="39" dur="500"/>
                                        <p:tgtEl>
                                          <p:spTgt spid="579"/>
                                        </p:tgtEl>
                                      </p:cBhvr>
                                    </p:animEffect>
                                  </p:childTnLst>
                                </p:cTn>
                              </p:par>
                              <p:par>
                                <p:cTn id="40" presetID="10" presetClass="entr" presetSubtype="0" fill="hold" grpId="0" nodeType="withEffect">
                                  <p:stCondLst>
                                    <p:cond delay="20000"/>
                                  </p:stCondLst>
                                  <p:childTnLst>
                                    <p:set>
                                      <p:cBhvr>
                                        <p:cTn id="41" dur="1" fill="hold">
                                          <p:stCondLst>
                                            <p:cond delay="0"/>
                                          </p:stCondLst>
                                        </p:cTn>
                                        <p:tgtEl>
                                          <p:spTgt spid="580"/>
                                        </p:tgtEl>
                                        <p:attrNameLst>
                                          <p:attrName>style.visibility</p:attrName>
                                        </p:attrNameLst>
                                      </p:cBhvr>
                                      <p:to>
                                        <p:strVal val="visible"/>
                                      </p:to>
                                    </p:set>
                                    <p:animEffect transition="in" filter="fade">
                                      <p:cBhvr>
                                        <p:cTn id="42" dur="500"/>
                                        <p:tgtEl>
                                          <p:spTgt spid="580"/>
                                        </p:tgtEl>
                                      </p:cBhvr>
                                    </p:animEffect>
                                  </p:childTnLst>
                                </p:cTn>
                              </p:par>
                              <p:par>
                                <p:cTn id="43" presetID="10" presetClass="entr" presetSubtype="0" fill="hold" grpId="0" nodeType="withEffect">
                                  <p:stCondLst>
                                    <p:cond delay="20000"/>
                                  </p:stCondLst>
                                  <p:childTnLst>
                                    <p:set>
                                      <p:cBhvr>
                                        <p:cTn id="44" dur="1" fill="hold">
                                          <p:stCondLst>
                                            <p:cond delay="0"/>
                                          </p:stCondLst>
                                        </p:cTn>
                                        <p:tgtEl>
                                          <p:spTgt spid="565"/>
                                        </p:tgtEl>
                                        <p:attrNameLst>
                                          <p:attrName>style.visibility</p:attrName>
                                        </p:attrNameLst>
                                      </p:cBhvr>
                                      <p:to>
                                        <p:strVal val="visible"/>
                                      </p:to>
                                    </p:set>
                                    <p:animEffect transition="in" filter="fade">
                                      <p:cBhvr>
                                        <p:cTn id="45" dur="500"/>
                                        <p:tgtEl>
                                          <p:spTgt spid="56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6" fill="hold" display="0">
                  <p:stCondLst>
                    <p:cond delay="indefinite"/>
                  </p:stCondLst>
                  <p:endCondLst>
                    <p:cond evt="onStopAudio" delay="0">
                      <p:tgtEl>
                        <p:sldTgt/>
                      </p:tgtEl>
                    </p:cond>
                  </p:endCondLst>
                </p:cTn>
                <p:tgtEl>
                  <p:spTgt spid="2"/>
                </p:tgtEl>
              </p:cMediaNode>
            </p:audio>
          </p:childTnLst>
        </p:cTn>
      </p:par>
    </p:tnLst>
    <p:bldLst>
      <p:bldP spid="564" grpId="0" animBg="1"/>
      <p:bldP spid="565" grpId="0" animBg="1"/>
      <p:bldP spid="567" grpId="0"/>
      <p:bldP spid="568" grpId="0"/>
      <p:bldP spid="573" grpId="0" animBg="1"/>
      <p:bldP spid="574" grpId="0" animBg="1"/>
      <p:bldP spid="575" grpId="0"/>
      <p:bldP spid="576" grpId="0"/>
      <p:bldP spid="577" grpId="0" animBg="1"/>
      <p:bldP spid="578" grpId="0" animBg="1"/>
      <p:bldP spid="579" grpId="0"/>
      <p:bldP spid="58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45"/>
          <p:cNvSpPr/>
          <p:nvPr/>
        </p:nvSpPr>
        <p:spPr>
          <a:xfrm>
            <a:off x="608350" y="1360425"/>
            <a:ext cx="8140800" cy="3506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86" name="Google Shape;586;p45"/>
          <p:cNvSpPr txBox="1"/>
          <p:nvPr/>
        </p:nvSpPr>
        <p:spPr>
          <a:xfrm>
            <a:off x="793375" y="1337525"/>
            <a:ext cx="8140800" cy="3423984"/>
          </a:xfrm>
          <a:prstGeom prst="rect">
            <a:avLst/>
          </a:prstGeom>
          <a:noFill/>
          <a:ln>
            <a:noFill/>
          </a:ln>
        </p:spPr>
        <p:txBody>
          <a:bodyPr spcFirstLastPara="1" wrap="square" lIns="91425" tIns="91425" rIns="91425" bIns="91425" anchor="t" anchorCtr="0">
            <a:spAutoFit/>
          </a:bodyPr>
          <a:lstStyle/>
          <a:p>
            <a:pPr marL="457200" lvl="0" indent="-311150" algn="l" rtl="0">
              <a:lnSpc>
                <a:spcPct val="150000"/>
              </a:lnSpc>
              <a:spcBef>
                <a:spcPts val="600"/>
              </a:spcBef>
              <a:spcAft>
                <a:spcPts val="0"/>
              </a:spcAft>
              <a:buClr>
                <a:schemeClr val="dk1"/>
              </a:buClr>
              <a:buSzPts val="1300"/>
              <a:buFont typeface="Georgia"/>
              <a:buChar char="●"/>
            </a:pPr>
            <a:r>
              <a:rPr lang="en" sz="1300" dirty="0">
                <a:solidFill>
                  <a:schemeClr val="dk1"/>
                </a:solidFill>
                <a:latin typeface="Georgia"/>
                <a:ea typeface="Georgia"/>
                <a:cs typeface="Georgia"/>
                <a:sym typeface="Georgia"/>
              </a:rPr>
              <a:t>National legislation, policies &amp; plans provide a framework for settlement design  </a:t>
            </a:r>
            <a:r>
              <a:rPr lang="en" sz="1300" i="1" dirty="0">
                <a:solidFill>
                  <a:schemeClr val="dk1"/>
                </a:solidFill>
                <a:latin typeface="Georgia"/>
                <a:ea typeface="Georgia"/>
                <a:cs typeface="Georgia"/>
                <a:sym typeface="Georgia"/>
              </a:rPr>
              <a:t>(UNHCR, 2019, p. 12) </a:t>
            </a:r>
            <a:endParaRPr sz="1300" i="1" dirty="0">
              <a:solidFill>
                <a:schemeClr val="dk1"/>
              </a:solidFill>
              <a:latin typeface="Georgia"/>
              <a:ea typeface="Georgia"/>
              <a:cs typeface="Georgia"/>
              <a:sym typeface="Georgia"/>
            </a:endParaRPr>
          </a:p>
          <a:p>
            <a:pPr marL="457200" lvl="0" indent="-311150" algn="l" rtl="0">
              <a:lnSpc>
                <a:spcPct val="150000"/>
              </a:lnSpc>
              <a:spcBef>
                <a:spcPts val="0"/>
              </a:spcBef>
              <a:spcAft>
                <a:spcPts val="0"/>
              </a:spcAft>
              <a:buClr>
                <a:schemeClr val="dk1"/>
              </a:buClr>
              <a:buSzPts val="1300"/>
              <a:buFont typeface="Georgia"/>
              <a:buChar char="●"/>
            </a:pPr>
            <a:r>
              <a:rPr lang="en" sz="1300" dirty="0">
                <a:solidFill>
                  <a:schemeClr val="dk1"/>
                </a:solidFill>
                <a:latin typeface="Georgia"/>
                <a:ea typeface="Georgia"/>
                <a:cs typeface="Georgia"/>
                <a:sym typeface="Georgia"/>
              </a:rPr>
              <a:t> Environmental considerations drive design </a:t>
            </a:r>
            <a:r>
              <a:rPr lang="en" sz="1300" i="1" dirty="0">
                <a:solidFill>
                  <a:schemeClr val="dk1"/>
                </a:solidFill>
                <a:latin typeface="Georgia"/>
                <a:ea typeface="Georgia"/>
                <a:cs typeface="Georgia"/>
                <a:sym typeface="Georgia"/>
              </a:rPr>
              <a:t>(UNHCR, 2019, p. 15)</a:t>
            </a:r>
            <a:endParaRPr sz="1300" i="1" dirty="0">
              <a:solidFill>
                <a:schemeClr val="dk1"/>
              </a:solidFill>
              <a:latin typeface="Georgia"/>
              <a:ea typeface="Georgia"/>
              <a:cs typeface="Georgia"/>
              <a:sym typeface="Georgia"/>
            </a:endParaRPr>
          </a:p>
          <a:p>
            <a:pPr marL="0" lvl="0" indent="0" algn="l" rtl="0">
              <a:lnSpc>
                <a:spcPct val="150000"/>
              </a:lnSpc>
              <a:spcBef>
                <a:spcPts val="600"/>
              </a:spcBef>
              <a:spcAft>
                <a:spcPts val="0"/>
              </a:spcAft>
              <a:buNone/>
            </a:pPr>
            <a:r>
              <a:rPr lang="en" sz="1300" dirty="0">
                <a:solidFill>
                  <a:schemeClr val="dk1"/>
                </a:solidFill>
                <a:latin typeface="Georgia"/>
                <a:ea typeface="Georgia"/>
                <a:cs typeface="Georgia"/>
                <a:sym typeface="Georgia"/>
              </a:rPr>
              <a:t>1. Participation and Community Engagement </a:t>
            </a:r>
            <a:r>
              <a:rPr lang="en" sz="1300" i="1" dirty="0">
                <a:solidFill>
                  <a:schemeClr val="dk1"/>
                </a:solidFill>
                <a:latin typeface="Georgia"/>
                <a:ea typeface="Georgia"/>
                <a:cs typeface="Georgia"/>
                <a:sym typeface="Georgia"/>
              </a:rPr>
              <a:t>(The Sphere Handbook)</a:t>
            </a:r>
            <a:endParaRPr sz="1300" i="1" dirty="0">
              <a:solidFill>
                <a:schemeClr val="dk1"/>
              </a:solidFill>
              <a:latin typeface="Georgia"/>
              <a:ea typeface="Georgia"/>
              <a:cs typeface="Georgia"/>
              <a:sym typeface="Georgia"/>
            </a:endParaRPr>
          </a:p>
          <a:p>
            <a:pPr marL="0" lvl="0" indent="0" algn="l" rtl="0">
              <a:lnSpc>
                <a:spcPct val="150000"/>
              </a:lnSpc>
              <a:spcBef>
                <a:spcPts val="600"/>
              </a:spcBef>
              <a:spcAft>
                <a:spcPts val="0"/>
              </a:spcAft>
              <a:buNone/>
            </a:pPr>
            <a:r>
              <a:rPr lang="en" sz="1300" dirty="0">
                <a:solidFill>
                  <a:schemeClr val="dk1"/>
                </a:solidFill>
                <a:latin typeface="Georgia"/>
                <a:ea typeface="Georgia"/>
                <a:cs typeface="Georgia"/>
                <a:sym typeface="Georgia"/>
              </a:rPr>
              <a:t>2. Safety and Security (</a:t>
            </a:r>
            <a:r>
              <a:rPr lang="en" sz="1300" i="1" dirty="0">
                <a:solidFill>
                  <a:schemeClr val="dk1"/>
                </a:solidFill>
                <a:latin typeface="Georgia"/>
                <a:ea typeface="Georgia"/>
                <a:cs typeface="Georgia"/>
                <a:sym typeface="Georgia"/>
              </a:rPr>
              <a:t>UNHCR Guidelines)     </a:t>
            </a:r>
            <a:endParaRPr sz="1300" i="1" dirty="0">
              <a:solidFill>
                <a:schemeClr val="dk1"/>
              </a:solidFill>
              <a:latin typeface="Georgia"/>
              <a:ea typeface="Georgia"/>
              <a:cs typeface="Georgia"/>
              <a:sym typeface="Georgia"/>
            </a:endParaRPr>
          </a:p>
          <a:p>
            <a:pPr marL="0" lvl="0" indent="0" algn="l" rtl="0">
              <a:lnSpc>
                <a:spcPct val="150000"/>
              </a:lnSpc>
              <a:spcBef>
                <a:spcPts val="600"/>
              </a:spcBef>
              <a:spcAft>
                <a:spcPts val="0"/>
              </a:spcAft>
              <a:buClr>
                <a:schemeClr val="dk1"/>
              </a:buClr>
              <a:buSzPts val="1100"/>
              <a:buFont typeface="Arial"/>
              <a:buNone/>
            </a:pPr>
            <a:r>
              <a:rPr lang="en" sz="1300" dirty="0">
                <a:solidFill>
                  <a:schemeClr val="dk1"/>
                </a:solidFill>
                <a:latin typeface="Georgia"/>
                <a:ea typeface="Georgia"/>
                <a:cs typeface="Georgia"/>
                <a:sym typeface="Georgia"/>
              </a:rPr>
              <a:t>3. Accessibility and Inclusivity </a:t>
            </a:r>
            <a:r>
              <a:rPr lang="en" sz="1300" i="1" dirty="0">
                <a:solidFill>
                  <a:schemeClr val="dk1"/>
                </a:solidFill>
                <a:latin typeface="Georgia"/>
                <a:ea typeface="Georgia"/>
                <a:cs typeface="Georgia"/>
                <a:sym typeface="Georgia"/>
              </a:rPr>
              <a:t>(The Core Humanitarian Standard.)</a:t>
            </a:r>
            <a:endParaRPr sz="1300" i="1" dirty="0">
              <a:solidFill>
                <a:schemeClr val="dk1"/>
              </a:solidFill>
              <a:latin typeface="Georgia"/>
              <a:ea typeface="Georgia"/>
              <a:cs typeface="Georgia"/>
              <a:sym typeface="Georgia"/>
            </a:endParaRPr>
          </a:p>
          <a:p>
            <a:pPr marL="0" lvl="0" indent="0" algn="l" rtl="0">
              <a:lnSpc>
                <a:spcPct val="150000"/>
              </a:lnSpc>
              <a:spcBef>
                <a:spcPts val="600"/>
              </a:spcBef>
              <a:spcAft>
                <a:spcPts val="0"/>
              </a:spcAft>
              <a:buClr>
                <a:schemeClr val="dk1"/>
              </a:buClr>
              <a:buSzPts val="1100"/>
              <a:buFont typeface="Arial"/>
              <a:buNone/>
            </a:pPr>
            <a:r>
              <a:rPr lang="en" sz="1300" dirty="0">
                <a:solidFill>
                  <a:schemeClr val="dk1"/>
                </a:solidFill>
                <a:latin typeface="Georgia"/>
                <a:ea typeface="Georgia"/>
                <a:cs typeface="Georgia"/>
                <a:sym typeface="Georgia"/>
              </a:rPr>
              <a:t>4. Flexibility and Adaptability</a:t>
            </a:r>
            <a:r>
              <a:rPr lang="en" sz="1300" i="1" dirty="0">
                <a:solidFill>
                  <a:schemeClr val="dk1"/>
                </a:solidFill>
                <a:latin typeface="Georgia"/>
                <a:ea typeface="Georgia"/>
                <a:cs typeface="Georgia"/>
                <a:sym typeface="Georgia"/>
              </a:rPr>
              <a:t> (IFRC Shelter and Settlements Guidelines)</a:t>
            </a:r>
            <a:endParaRPr sz="1300" i="1" dirty="0">
              <a:solidFill>
                <a:schemeClr val="dk1"/>
              </a:solidFill>
              <a:latin typeface="Georgia"/>
              <a:ea typeface="Georgia"/>
              <a:cs typeface="Georgia"/>
              <a:sym typeface="Georgia"/>
            </a:endParaRPr>
          </a:p>
          <a:p>
            <a:pPr marL="0" lvl="0" indent="0" algn="l" rtl="0">
              <a:lnSpc>
                <a:spcPct val="150000"/>
              </a:lnSpc>
              <a:spcBef>
                <a:spcPts val="600"/>
              </a:spcBef>
              <a:spcAft>
                <a:spcPts val="0"/>
              </a:spcAft>
              <a:buClr>
                <a:schemeClr val="dk1"/>
              </a:buClr>
              <a:buSzPts val="1100"/>
              <a:buFont typeface="Arial"/>
              <a:buNone/>
            </a:pPr>
            <a:r>
              <a:rPr lang="en" sz="1300" dirty="0">
                <a:solidFill>
                  <a:schemeClr val="dk1"/>
                </a:solidFill>
                <a:latin typeface="Georgia"/>
                <a:ea typeface="Georgia"/>
                <a:cs typeface="Georgia"/>
                <a:sym typeface="Georgia"/>
              </a:rPr>
              <a:t>5. Cultural Sensitivity and Dignity </a:t>
            </a:r>
            <a:r>
              <a:rPr lang="en" sz="1300" i="1" dirty="0">
                <a:solidFill>
                  <a:schemeClr val="dk1"/>
                </a:solidFill>
                <a:latin typeface="Georgia"/>
                <a:ea typeface="Georgia"/>
                <a:cs typeface="Georgia"/>
                <a:sym typeface="Georgia"/>
              </a:rPr>
              <a:t>(The Sphere Handbook )</a:t>
            </a:r>
            <a:endParaRPr sz="1300" i="1" dirty="0">
              <a:solidFill>
                <a:schemeClr val="dk1"/>
              </a:solidFill>
              <a:latin typeface="Georgia"/>
              <a:ea typeface="Georgia"/>
              <a:cs typeface="Georgia"/>
              <a:sym typeface="Georgia"/>
            </a:endParaRPr>
          </a:p>
          <a:p>
            <a:pPr marL="0" lvl="0" indent="0" algn="l" rtl="0">
              <a:lnSpc>
                <a:spcPct val="150000"/>
              </a:lnSpc>
              <a:spcBef>
                <a:spcPts val="600"/>
              </a:spcBef>
              <a:spcAft>
                <a:spcPts val="0"/>
              </a:spcAft>
              <a:buClr>
                <a:schemeClr val="dk1"/>
              </a:buClr>
              <a:buSzPts val="1100"/>
              <a:buFont typeface="Arial"/>
              <a:buNone/>
            </a:pPr>
            <a:r>
              <a:rPr lang="en" sz="1300" dirty="0">
                <a:solidFill>
                  <a:schemeClr val="dk1"/>
                </a:solidFill>
                <a:latin typeface="Georgia"/>
                <a:ea typeface="Georgia"/>
                <a:cs typeface="Georgia"/>
                <a:sym typeface="Georgia"/>
              </a:rPr>
              <a:t>6. Child Friendly Spaces </a:t>
            </a:r>
            <a:r>
              <a:rPr lang="en" sz="1300" i="1" dirty="0">
                <a:solidFill>
                  <a:schemeClr val="dk1"/>
                </a:solidFill>
                <a:latin typeface="Georgia"/>
                <a:ea typeface="Georgia"/>
                <a:cs typeface="Georgia"/>
                <a:sym typeface="Georgia"/>
              </a:rPr>
              <a:t>(A Handbook for Practitioners (UNICEF, 2016), The Child Protection Minimum Standards (CPMS) by the Child Protection Working Group (CPWG) )</a:t>
            </a:r>
            <a:endParaRPr sz="1300" i="1" dirty="0">
              <a:solidFill>
                <a:schemeClr val="dk1"/>
              </a:solidFill>
              <a:latin typeface="Georgia"/>
              <a:ea typeface="Georgia"/>
              <a:cs typeface="Georgia"/>
              <a:sym typeface="Georgia"/>
            </a:endParaRPr>
          </a:p>
        </p:txBody>
      </p:sp>
      <p:sp>
        <p:nvSpPr>
          <p:cNvPr id="588" name="Google Shape;588;p45"/>
          <p:cNvSpPr txBox="1">
            <a:spLocks noGrp="1"/>
          </p:cNvSpPr>
          <p:nvPr>
            <p:ph type="title"/>
          </p:nvPr>
        </p:nvSpPr>
        <p:spPr>
          <a:xfrm>
            <a:off x="530250" y="325825"/>
            <a:ext cx="7108800" cy="657300"/>
          </a:xfrm>
          <a:prstGeom prst="rect">
            <a:avLst/>
          </a:prstGeom>
        </p:spPr>
        <p:txBody>
          <a:bodyPr spcFirstLastPara="1" wrap="square" lIns="68575" tIns="34275" rIns="68575" bIns="34275" anchor="ctr" anchorCtr="0">
            <a:normAutofit/>
          </a:bodyPr>
          <a:lstStyle/>
          <a:p>
            <a:pPr marL="0" lvl="0" indent="0" algn="l" rtl="0">
              <a:lnSpc>
                <a:spcPct val="115000"/>
              </a:lnSpc>
              <a:spcBef>
                <a:spcPts val="0"/>
              </a:spcBef>
              <a:spcAft>
                <a:spcPts val="0"/>
              </a:spcAft>
              <a:buSzPts val="990"/>
              <a:buNone/>
            </a:pPr>
            <a:r>
              <a:rPr lang="en" sz="1600" b="1">
                <a:latin typeface="Georgia"/>
                <a:ea typeface="Georgia"/>
                <a:cs typeface="Georgia"/>
                <a:sym typeface="Georgia"/>
              </a:rPr>
              <a:t>Established PRINCIPLES by internationally renowned Organizations and Governing bodies</a:t>
            </a:r>
            <a:endParaRPr sz="1600" b="1">
              <a:latin typeface="Georgia"/>
              <a:ea typeface="Georgia"/>
              <a:cs typeface="Georgia"/>
              <a:sym typeface="Georgia"/>
            </a:endParaRPr>
          </a:p>
        </p:txBody>
      </p:sp>
      <p:sp>
        <p:nvSpPr>
          <p:cNvPr id="589" name="Google Shape;589;p45"/>
          <p:cNvSpPr/>
          <p:nvPr/>
        </p:nvSpPr>
        <p:spPr>
          <a:xfrm>
            <a:off x="623400" y="1050925"/>
            <a:ext cx="809700" cy="60600"/>
          </a:xfrm>
          <a:prstGeom prst="rect">
            <a:avLst/>
          </a:prstGeom>
          <a:solidFill>
            <a:srgbClr val="FF81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 name="32. Principles">
            <a:hlinkClick r:id="" action="ppaction://media"/>
            <a:extLst>
              <a:ext uri="{FF2B5EF4-FFF2-40B4-BE49-F238E27FC236}">
                <a16:creationId xmlns:a16="http://schemas.microsoft.com/office/drawing/2014/main" id="{F7F47A99-E7AE-490A-A8C3-8F5A61D645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451645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251"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586">
                                            <p:txEl>
                                              <p:pRg st="0" end="0"/>
                                            </p:txEl>
                                          </p:spTgt>
                                        </p:tgtEl>
                                        <p:attrNameLst>
                                          <p:attrName>style.visibility</p:attrName>
                                        </p:attrNameLst>
                                      </p:cBhvr>
                                      <p:to>
                                        <p:strVal val="visible"/>
                                      </p:to>
                                    </p:set>
                                    <p:animEffect transition="in" filter="fade">
                                      <p:cBhvr>
                                        <p:cTn id="9" dur="2000"/>
                                        <p:tgtEl>
                                          <p:spTgt spid="586">
                                            <p:txEl>
                                              <p:pRg st="0" end="0"/>
                                            </p:txEl>
                                          </p:spTgt>
                                        </p:tgtEl>
                                      </p:cBhvr>
                                    </p:animEffect>
                                  </p:childTnLst>
                                </p:cTn>
                              </p:par>
                              <p:par>
                                <p:cTn id="10" presetID="10" presetClass="entr" presetSubtype="0" fill="hold" nodeType="withEffect">
                                  <p:stCondLst>
                                    <p:cond delay="0"/>
                                  </p:stCondLst>
                                  <p:childTnLst>
                                    <p:set>
                                      <p:cBhvr>
                                        <p:cTn id="11" dur="1" fill="hold">
                                          <p:stCondLst>
                                            <p:cond delay="0"/>
                                          </p:stCondLst>
                                        </p:cTn>
                                        <p:tgtEl>
                                          <p:spTgt spid="586">
                                            <p:txEl>
                                              <p:pRg st="1" end="1"/>
                                            </p:txEl>
                                          </p:spTgt>
                                        </p:tgtEl>
                                        <p:attrNameLst>
                                          <p:attrName>style.visibility</p:attrName>
                                        </p:attrNameLst>
                                      </p:cBhvr>
                                      <p:to>
                                        <p:strVal val="visible"/>
                                      </p:to>
                                    </p:set>
                                    <p:animEffect transition="in" filter="fade">
                                      <p:cBhvr>
                                        <p:cTn id="12" dur="2000"/>
                                        <p:tgtEl>
                                          <p:spTgt spid="586">
                                            <p:txEl>
                                              <p:pRg st="1" end="1"/>
                                            </p:txEl>
                                          </p:spTgt>
                                        </p:tgtEl>
                                      </p:cBhvr>
                                    </p:animEffect>
                                  </p:childTnLst>
                                </p:cTn>
                              </p:par>
                              <p:par>
                                <p:cTn id="13" presetID="10" presetClass="entr" presetSubtype="0" fill="hold" nodeType="withEffect">
                                  <p:stCondLst>
                                    <p:cond delay="20000"/>
                                  </p:stCondLst>
                                  <p:childTnLst>
                                    <p:set>
                                      <p:cBhvr>
                                        <p:cTn id="14" dur="1" fill="hold">
                                          <p:stCondLst>
                                            <p:cond delay="0"/>
                                          </p:stCondLst>
                                        </p:cTn>
                                        <p:tgtEl>
                                          <p:spTgt spid="586">
                                            <p:txEl>
                                              <p:pRg st="2" end="2"/>
                                            </p:txEl>
                                          </p:spTgt>
                                        </p:tgtEl>
                                        <p:attrNameLst>
                                          <p:attrName>style.visibility</p:attrName>
                                        </p:attrNameLst>
                                      </p:cBhvr>
                                      <p:to>
                                        <p:strVal val="visible"/>
                                      </p:to>
                                    </p:set>
                                    <p:animEffect transition="in" filter="fade">
                                      <p:cBhvr>
                                        <p:cTn id="15" dur="2000"/>
                                        <p:tgtEl>
                                          <p:spTgt spid="586">
                                            <p:txEl>
                                              <p:pRg st="2" end="2"/>
                                            </p:txEl>
                                          </p:spTgt>
                                        </p:tgtEl>
                                      </p:cBhvr>
                                    </p:animEffect>
                                  </p:childTnLst>
                                </p:cTn>
                              </p:par>
                              <p:par>
                                <p:cTn id="16" presetID="10" presetClass="entr" presetSubtype="0" fill="hold" nodeType="withEffect">
                                  <p:stCondLst>
                                    <p:cond delay="44500"/>
                                  </p:stCondLst>
                                  <p:childTnLst>
                                    <p:set>
                                      <p:cBhvr>
                                        <p:cTn id="17" dur="1" fill="hold">
                                          <p:stCondLst>
                                            <p:cond delay="0"/>
                                          </p:stCondLst>
                                        </p:cTn>
                                        <p:tgtEl>
                                          <p:spTgt spid="586">
                                            <p:txEl>
                                              <p:pRg st="3" end="3"/>
                                            </p:txEl>
                                          </p:spTgt>
                                        </p:tgtEl>
                                        <p:attrNameLst>
                                          <p:attrName>style.visibility</p:attrName>
                                        </p:attrNameLst>
                                      </p:cBhvr>
                                      <p:to>
                                        <p:strVal val="visible"/>
                                      </p:to>
                                    </p:set>
                                    <p:animEffect transition="in" filter="fade">
                                      <p:cBhvr>
                                        <p:cTn id="18" dur="2000"/>
                                        <p:tgtEl>
                                          <p:spTgt spid="586">
                                            <p:txEl>
                                              <p:pRg st="3" end="3"/>
                                            </p:txEl>
                                          </p:spTgt>
                                        </p:tgtEl>
                                      </p:cBhvr>
                                    </p:animEffect>
                                  </p:childTnLst>
                                </p:cTn>
                              </p:par>
                              <p:par>
                                <p:cTn id="19" presetID="10" presetClass="entr" presetSubtype="0" fill="hold" nodeType="withEffect">
                                  <p:stCondLst>
                                    <p:cond delay="63100"/>
                                  </p:stCondLst>
                                  <p:childTnLst>
                                    <p:set>
                                      <p:cBhvr>
                                        <p:cTn id="20" dur="1" fill="hold">
                                          <p:stCondLst>
                                            <p:cond delay="0"/>
                                          </p:stCondLst>
                                        </p:cTn>
                                        <p:tgtEl>
                                          <p:spTgt spid="586">
                                            <p:txEl>
                                              <p:pRg st="4" end="4"/>
                                            </p:txEl>
                                          </p:spTgt>
                                        </p:tgtEl>
                                        <p:attrNameLst>
                                          <p:attrName>style.visibility</p:attrName>
                                        </p:attrNameLst>
                                      </p:cBhvr>
                                      <p:to>
                                        <p:strVal val="visible"/>
                                      </p:to>
                                    </p:set>
                                    <p:animEffect transition="in" filter="fade">
                                      <p:cBhvr>
                                        <p:cTn id="21" dur="2000"/>
                                        <p:tgtEl>
                                          <p:spTgt spid="586">
                                            <p:txEl>
                                              <p:pRg st="4" end="4"/>
                                            </p:txEl>
                                          </p:spTgt>
                                        </p:tgtEl>
                                      </p:cBhvr>
                                    </p:animEffect>
                                  </p:childTnLst>
                                </p:cTn>
                              </p:par>
                              <p:par>
                                <p:cTn id="22" presetID="10" presetClass="entr" presetSubtype="0" fill="hold" nodeType="withEffect">
                                  <p:stCondLst>
                                    <p:cond delay="83100"/>
                                  </p:stCondLst>
                                  <p:childTnLst>
                                    <p:set>
                                      <p:cBhvr>
                                        <p:cTn id="23" dur="1" fill="hold">
                                          <p:stCondLst>
                                            <p:cond delay="0"/>
                                          </p:stCondLst>
                                        </p:cTn>
                                        <p:tgtEl>
                                          <p:spTgt spid="586">
                                            <p:txEl>
                                              <p:pRg st="5" end="5"/>
                                            </p:txEl>
                                          </p:spTgt>
                                        </p:tgtEl>
                                        <p:attrNameLst>
                                          <p:attrName>style.visibility</p:attrName>
                                        </p:attrNameLst>
                                      </p:cBhvr>
                                      <p:to>
                                        <p:strVal val="visible"/>
                                      </p:to>
                                    </p:set>
                                    <p:animEffect transition="in" filter="fade">
                                      <p:cBhvr>
                                        <p:cTn id="24" dur="2000"/>
                                        <p:tgtEl>
                                          <p:spTgt spid="586">
                                            <p:txEl>
                                              <p:pRg st="5" end="5"/>
                                            </p:txEl>
                                          </p:spTgt>
                                        </p:tgtEl>
                                      </p:cBhvr>
                                    </p:animEffect>
                                  </p:childTnLst>
                                </p:cTn>
                              </p:par>
                              <p:par>
                                <p:cTn id="25" presetID="10" presetClass="entr" presetSubtype="0" fill="hold" nodeType="withEffect">
                                  <p:stCondLst>
                                    <p:cond delay="103100"/>
                                  </p:stCondLst>
                                  <p:childTnLst>
                                    <p:set>
                                      <p:cBhvr>
                                        <p:cTn id="26" dur="1" fill="hold">
                                          <p:stCondLst>
                                            <p:cond delay="0"/>
                                          </p:stCondLst>
                                        </p:cTn>
                                        <p:tgtEl>
                                          <p:spTgt spid="586">
                                            <p:txEl>
                                              <p:pRg st="6" end="6"/>
                                            </p:txEl>
                                          </p:spTgt>
                                        </p:tgtEl>
                                        <p:attrNameLst>
                                          <p:attrName>style.visibility</p:attrName>
                                        </p:attrNameLst>
                                      </p:cBhvr>
                                      <p:to>
                                        <p:strVal val="visible"/>
                                      </p:to>
                                    </p:set>
                                    <p:animEffect transition="in" filter="fade">
                                      <p:cBhvr>
                                        <p:cTn id="27" dur="2000"/>
                                        <p:tgtEl>
                                          <p:spTgt spid="586">
                                            <p:txEl>
                                              <p:pRg st="6" end="6"/>
                                            </p:txEl>
                                          </p:spTgt>
                                        </p:tgtEl>
                                      </p:cBhvr>
                                    </p:animEffect>
                                  </p:childTnLst>
                                </p:cTn>
                              </p:par>
                              <p:par>
                                <p:cTn id="28" presetID="10" presetClass="entr" presetSubtype="0" fill="hold" nodeType="withEffect">
                                  <p:stCondLst>
                                    <p:cond delay="121900"/>
                                  </p:stCondLst>
                                  <p:childTnLst>
                                    <p:set>
                                      <p:cBhvr>
                                        <p:cTn id="29" dur="1" fill="hold">
                                          <p:stCondLst>
                                            <p:cond delay="0"/>
                                          </p:stCondLst>
                                        </p:cTn>
                                        <p:tgtEl>
                                          <p:spTgt spid="586">
                                            <p:txEl>
                                              <p:pRg st="7" end="7"/>
                                            </p:txEl>
                                          </p:spTgt>
                                        </p:tgtEl>
                                        <p:attrNameLst>
                                          <p:attrName>style.visibility</p:attrName>
                                        </p:attrNameLst>
                                      </p:cBhvr>
                                      <p:to>
                                        <p:strVal val="visible"/>
                                      </p:to>
                                    </p:set>
                                    <p:animEffect transition="in" filter="fade">
                                      <p:cBhvr>
                                        <p:cTn id="30" dur="2000"/>
                                        <p:tgtEl>
                                          <p:spTgt spid="58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1"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46"/>
          <p:cNvSpPr txBox="1">
            <a:spLocks noGrp="1"/>
          </p:cNvSpPr>
          <p:nvPr>
            <p:ph type="body" idx="4294967295"/>
          </p:nvPr>
        </p:nvSpPr>
        <p:spPr>
          <a:xfrm>
            <a:off x="623400" y="1513925"/>
            <a:ext cx="8056500" cy="276600"/>
          </a:xfrm>
          <a:prstGeom prst="rect">
            <a:avLst/>
          </a:prstGeom>
        </p:spPr>
        <p:txBody>
          <a:bodyPr spcFirstLastPara="1" wrap="square" lIns="68575" tIns="34275" rIns="68575" bIns="34275" anchor="t" anchorCtr="0">
            <a:noAutofit/>
          </a:bodyPr>
          <a:lstStyle/>
          <a:p>
            <a:pPr marL="0" lvl="0" indent="0" algn="l" rtl="0">
              <a:lnSpc>
                <a:spcPct val="70000"/>
              </a:lnSpc>
              <a:spcBef>
                <a:spcPts val="800"/>
              </a:spcBef>
              <a:spcAft>
                <a:spcPts val="0"/>
              </a:spcAft>
              <a:buNone/>
            </a:pPr>
            <a:r>
              <a:rPr lang="en">
                <a:latin typeface="Georgia"/>
                <a:ea typeface="Georgia"/>
                <a:cs typeface="Georgia"/>
                <a:sym typeface="Georgia"/>
              </a:rPr>
              <a:t>The Children</a:t>
            </a:r>
            <a:endParaRPr>
              <a:latin typeface="Georgia"/>
              <a:ea typeface="Georgia"/>
              <a:cs typeface="Georgia"/>
              <a:sym typeface="Georgia"/>
            </a:endParaRPr>
          </a:p>
        </p:txBody>
      </p:sp>
      <p:pic>
        <p:nvPicPr>
          <p:cNvPr id="595" name="Google Shape;595;p46"/>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92871" y="1970339"/>
            <a:ext cx="1812230" cy="2180807"/>
          </a:xfrm>
          <a:prstGeom prst="rect">
            <a:avLst/>
          </a:prstGeom>
          <a:noFill/>
          <a:ln>
            <a:noFill/>
          </a:ln>
        </p:spPr>
      </p:pic>
      <p:sp>
        <p:nvSpPr>
          <p:cNvPr id="596" name="Google Shape;596;p46"/>
          <p:cNvSpPr txBox="1"/>
          <p:nvPr/>
        </p:nvSpPr>
        <p:spPr>
          <a:xfrm>
            <a:off x="623400" y="4116887"/>
            <a:ext cx="1951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666666"/>
                </a:solidFill>
                <a:latin typeface="Georgia"/>
                <a:ea typeface="Georgia"/>
                <a:cs typeface="Georgia"/>
                <a:sym typeface="Georgia"/>
              </a:rPr>
              <a:t>Image: Child Friendly Spaces (CFS) in Kule refugee camp, Gambella region, UNICEF Ethiopia. (2017). </a:t>
            </a:r>
            <a:endParaRPr sz="800">
              <a:solidFill>
                <a:srgbClr val="666666"/>
              </a:solidFill>
              <a:latin typeface="Georgia"/>
              <a:ea typeface="Georgia"/>
              <a:cs typeface="Georgia"/>
              <a:sym typeface="Georgia"/>
            </a:endParaRPr>
          </a:p>
        </p:txBody>
      </p:sp>
      <p:sp>
        <p:nvSpPr>
          <p:cNvPr id="597" name="Google Shape;597;p46"/>
          <p:cNvSpPr txBox="1"/>
          <p:nvPr/>
        </p:nvSpPr>
        <p:spPr>
          <a:xfrm>
            <a:off x="5983237" y="4116887"/>
            <a:ext cx="2570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666666"/>
                </a:solidFill>
                <a:latin typeface="Georgia"/>
                <a:ea typeface="Georgia"/>
                <a:cs typeface="Georgia"/>
                <a:sym typeface="Georgia"/>
              </a:rPr>
              <a:t>Image:Pop-up Child Friendly Space, Beirut, Lebanon, Save the Children. (2021) </a:t>
            </a:r>
            <a:endParaRPr sz="800">
              <a:solidFill>
                <a:srgbClr val="666666"/>
              </a:solidFill>
              <a:latin typeface="Georgia"/>
              <a:ea typeface="Georgia"/>
              <a:cs typeface="Georgia"/>
              <a:sym typeface="Georgia"/>
            </a:endParaRPr>
          </a:p>
        </p:txBody>
      </p:sp>
      <p:pic>
        <p:nvPicPr>
          <p:cNvPr id="598" name="Google Shape;598;p46"/>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6050150" y="1970350"/>
            <a:ext cx="2570400" cy="2127440"/>
          </a:xfrm>
          <a:prstGeom prst="rect">
            <a:avLst/>
          </a:prstGeom>
          <a:noFill/>
          <a:ln>
            <a:noFill/>
          </a:ln>
        </p:spPr>
      </p:pic>
      <p:sp>
        <p:nvSpPr>
          <p:cNvPr id="600" name="Google Shape;600;p46"/>
          <p:cNvSpPr txBox="1"/>
          <p:nvPr/>
        </p:nvSpPr>
        <p:spPr>
          <a:xfrm>
            <a:off x="2745900" y="4116887"/>
            <a:ext cx="3093900" cy="41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800">
                <a:solidFill>
                  <a:srgbClr val="666666"/>
                </a:solidFill>
                <a:latin typeface="Georgia"/>
                <a:ea typeface="Georgia"/>
                <a:cs typeface="Georgia"/>
                <a:sym typeface="Georgia"/>
              </a:rPr>
              <a:t>Image:Humanitarian Play Lab at the Rohingya Camp in Cox’s Bazar, Bangladesh, BRAC IED. (2019)</a:t>
            </a:r>
            <a:endParaRPr sz="800">
              <a:solidFill>
                <a:srgbClr val="666666"/>
              </a:solidFill>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endParaRPr sz="800">
              <a:solidFill>
                <a:srgbClr val="666666"/>
              </a:solidFill>
              <a:latin typeface="Georgia"/>
              <a:ea typeface="Georgia"/>
              <a:cs typeface="Georgia"/>
              <a:sym typeface="Georgia"/>
            </a:endParaRPr>
          </a:p>
          <a:p>
            <a:pPr marL="0" lvl="0" indent="0" algn="l" rtl="0">
              <a:spcBef>
                <a:spcPts val="0"/>
              </a:spcBef>
              <a:spcAft>
                <a:spcPts val="0"/>
              </a:spcAft>
              <a:buNone/>
            </a:pPr>
            <a:endParaRPr sz="800">
              <a:solidFill>
                <a:srgbClr val="666666"/>
              </a:solidFill>
              <a:latin typeface="Georgia"/>
              <a:ea typeface="Georgia"/>
              <a:cs typeface="Georgia"/>
              <a:sym typeface="Georgia"/>
            </a:endParaRPr>
          </a:p>
        </p:txBody>
      </p:sp>
      <p:pic>
        <p:nvPicPr>
          <p:cNvPr id="601" name="Google Shape;601;p46"/>
          <p:cNvPicPr preferRelativeResize="0"/>
          <p:nvPr/>
        </p:nvPicPr>
        <p:blipFill>
          <a:blip r:embed="rId7" cstate="print">
            <a:alphaModFix/>
            <a:extLst>
              <a:ext uri="{28A0092B-C50C-407E-A947-70E740481C1C}">
                <a14:useLocalDpi xmlns:a14="http://schemas.microsoft.com/office/drawing/2010/main"/>
              </a:ext>
            </a:extLst>
          </a:blip>
          <a:stretch>
            <a:fillRect/>
          </a:stretch>
        </p:blipFill>
        <p:spPr>
          <a:xfrm>
            <a:off x="2745891" y="1970558"/>
            <a:ext cx="3045246" cy="2153831"/>
          </a:xfrm>
          <a:prstGeom prst="rect">
            <a:avLst/>
          </a:prstGeom>
          <a:noFill/>
          <a:ln>
            <a:noFill/>
          </a:ln>
        </p:spPr>
      </p:pic>
      <p:sp>
        <p:nvSpPr>
          <p:cNvPr id="602" name="Google Shape;602;p46"/>
          <p:cNvSpPr/>
          <p:nvPr/>
        </p:nvSpPr>
        <p:spPr>
          <a:xfrm>
            <a:off x="623400" y="1079500"/>
            <a:ext cx="809700" cy="60600"/>
          </a:xfrm>
          <a:prstGeom prst="rect">
            <a:avLst/>
          </a:prstGeom>
          <a:solidFill>
            <a:srgbClr val="FF8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6"/>
          <p:cNvSpPr txBox="1">
            <a:spLocks noGrp="1"/>
          </p:cNvSpPr>
          <p:nvPr>
            <p:ph type="title" idx="4294967295"/>
          </p:nvPr>
        </p:nvSpPr>
        <p:spPr>
          <a:xfrm>
            <a:off x="623400" y="430600"/>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SzPts val="990"/>
              <a:buNone/>
            </a:pPr>
            <a:r>
              <a:rPr lang="en" sz="2500">
                <a:latin typeface="Georgia"/>
                <a:ea typeface="Georgia"/>
                <a:cs typeface="Georgia"/>
                <a:sym typeface="Georgia"/>
              </a:rPr>
              <a:t>Now let’s talk about the MOST VULNERABLE group</a:t>
            </a:r>
            <a:endParaRPr sz="2500">
              <a:latin typeface="Georgia"/>
              <a:ea typeface="Georgia"/>
              <a:cs typeface="Georgia"/>
              <a:sym typeface="Georgia"/>
            </a:endParaRPr>
          </a:p>
        </p:txBody>
      </p:sp>
      <p:pic>
        <p:nvPicPr>
          <p:cNvPr id="2" name="33. Most vulnerable group children">
            <a:hlinkClick r:id="" action="ppaction://media"/>
            <a:extLst>
              <a:ext uri="{FF2B5EF4-FFF2-40B4-BE49-F238E27FC236}">
                <a16:creationId xmlns:a16="http://schemas.microsoft.com/office/drawing/2014/main" id="{6CCC15DB-3DAA-4FD8-BCCF-92D43095707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800" y="455729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45" fill="hold"/>
                                        <p:tgtEl>
                                          <p:spTgt spid="2"/>
                                        </p:tgtEl>
                                      </p:cBhvr>
                                    </p:cmd>
                                  </p:childTnLst>
                                </p:cTn>
                              </p:par>
                              <p:par>
                                <p:cTn id="7" presetID="10" presetClass="entr" presetSubtype="0" fill="hold" nodeType="withEffect">
                                  <p:stCondLst>
                                    <p:cond delay="2000"/>
                                  </p:stCondLst>
                                  <p:childTnLst>
                                    <p:set>
                                      <p:cBhvr>
                                        <p:cTn id="8" dur="1" fill="hold">
                                          <p:stCondLst>
                                            <p:cond delay="0"/>
                                          </p:stCondLst>
                                        </p:cTn>
                                        <p:tgtEl>
                                          <p:spTgt spid="594"/>
                                        </p:tgtEl>
                                        <p:attrNameLst>
                                          <p:attrName>style.visibility</p:attrName>
                                        </p:attrNameLst>
                                      </p:cBhvr>
                                      <p:to>
                                        <p:strVal val="visible"/>
                                      </p:to>
                                    </p:set>
                                    <p:animEffect transition="in" filter="fade">
                                      <p:cBhvr>
                                        <p:cTn id="9" dur="2000"/>
                                        <p:tgtEl>
                                          <p:spTgt spid="59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47"/>
          <p:cNvSpPr/>
          <p:nvPr/>
        </p:nvSpPr>
        <p:spPr>
          <a:xfrm>
            <a:off x="5876925" y="1104900"/>
            <a:ext cx="3000000" cy="34386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09" name="Google Shape;609;p47"/>
          <p:cNvPicPr preferRelativeResize="0"/>
          <p:nvPr/>
        </p:nvPicPr>
        <p:blipFill>
          <a:blip r:embed="rId5">
            <a:alphaModFix/>
          </a:blip>
          <a:stretch>
            <a:fillRect/>
          </a:stretch>
        </p:blipFill>
        <p:spPr>
          <a:xfrm>
            <a:off x="623400" y="1123675"/>
            <a:ext cx="5052275" cy="3370166"/>
          </a:xfrm>
          <a:prstGeom prst="rect">
            <a:avLst/>
          </a:prstGeom>
          <a:noFill/>
          <a:ln>
            <a:noFill/>
          </a:ln>
        </p:spPr>
      </p:pic>
      <p:grpSp>
        <p:nvGrpSpPr>
          <p:cNvPr id="610" name="Google Shape;610;p47"/>
          <p:cNvGrpSpPr/>
          <p:nvPr/>
        </p:nvGrpSpPr>
        <p:grpSpPr>
          <a:xfrm>
            <a:off x="5878376" y="1168275"/>
            <a:ext cx="2941795" cy="701155"/>
            <a:chOff x="544583" y="1213688"/>
            <a:chExt cx="3275212" cy="780622"/>
          </a:xfrm>
        </p:grpSpPr>
        <p:sp>
          <p:nvSpPr>
            <p:cNvPr id="611" name="Google Shape;611;p47"/>
            <p:cNvSpPr txBox="1"/>
            <p:nvPr/>
          </p:nvSpPr>
          <p:spPr>
            <a:xfrm>
              <a:off x="544583" y="1213688"/>
              <a:ext cx="1536000" cy="3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rgbClr val="1E293B"/>
                  </a:solidFill>
                  <a:latin typeface="Georgia"/>
                  <a:ea typeface="Georgia"/>
                  <a:cs typeface="Georgia"/>
                  <a:sym typeface="Georgia"/>
                </a:rPr>
                <a:t>Child-centered</a:t>
              </a:r>
              <a:endParaRPr sz="1000" b="1">
                <a:solidFill>
                  <a:srgbClr val="1E293B"/>
                </a:solidFill>
                <a:latin typeface="Georgia"/>
                <a:ea typeface="Georgia"/>
                <a:cs typeface="Georgia"/>
                <a:sym typeface="Georgia"/>
              </a:endParaRPr>
            </a:p>
          </p:txBody>
        </p:sp>
        <p:sp>
          <p:nvSpPr>
            <p:cNvPr id="612" name="Google Shape;612;p47"/>
            <p:cNvSpPr txBox="1"/>
            <p:nvPr/>
          </p:nvSpPr>
          <p:spPr>
            <a:xfrm>
              <a:off x="1745594" y="1213688"/>
              <a:ext cx="2074200" cy="377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000" b="1">
                  <a:solidFill>
                    <a:srgbClr val="1E293B"/>
                  </a:solidFill>
                  <a:latin typeface="Georgia"/>
                  <a:ea typeface="Georgia"/>
                  <a:cs typeface="Georgia"/>
                  <a:sym typeface="Georgia"/>
                </a:rPr>
                <a:t>Culturally sensitive</a:t>
              </a:r>
              <a:endParaRPr sz="1000" b="1">
                <a:solidFill>
                  <a:srgbClr val="1E293B"/>
                </a:solidFill>
                <a:latin typeface="Georgia"/>
                <a:ea typeface="Georgia"/>
                <a:cs typeface="Georgia"/>
                <a:sym typeface="Georgia"/>
              </a:endParaRPr>
            </a:p>
          </p:txBody>
        </p:sp>
        <p:sp>
          <p:nvSpPr>
            <p:cNvPr id="613" name="Google Shape;613;p47"/>
            <p:cNvSpPr txBox="1"/>
            <p:nvPr/>
          </p:nvSpPr>
          <p:spPr>
            <a:xfrm>
              <a:off x="544583" y="1583009"/>
              <a:ext cx="3275100" cy="41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rgbClr val="FF8100"/>
                  </a:solidFill>
                  <a:latin typeface="Georgia"/>
                  <a:ea typeface="Georgia"/>
                  <a:cs typeface="Georgia"/>
                  <a:sym typeface="Georgia"/>
                </a:rPr>
                <a:t>Stimulating environments</a:t>
              </a:r>
              <a:endParaRPr sz="1200" b="1">
                <a:solidFill>
                  <a:srgbClr val="FF8100"/>
                </a:solidFill>
                <a:latin typeface="Georgia"/>
                <a:ea typeface="Georgia"/>
                <a:cs typeface="Georgia"/>
                <a:sym typeface="Georgia"/>
              </a:endParaRPr>
            </a:p>
          </p:txBody>
        </p:sp>
      </p:grpSp>
      <p:pic>
        <p:nvPicPr>
          <p:cNvPr id="614" name="Google Shape;614;p47"/>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6239723" y="1949125"/>
            <a:ext cx="729701" cy="729701"/>
          </a:xfrm>
          <a:prstGeom prst="rect">
            <a:avLst/>
          </a:prstGeom>
          <a:noFill/>
          <a:ln>
            <a:noFill/>
          </a:ln>
        </p:spPr>
      </p:pic>
      <p:sp>
        <p:nvSpPr>
          <p:cNvPr id="615" name="Google Shape;615;p47"/>
          <p:cNvSpPr txBox="1"/>
          <p:nvPr/>
        </p:nvSpPr>
        <p:spPr>
          <a:xfrm>
            <a:off x="5992677" y="2689275"/>
            <a:ext cx="13236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rgbClr val="1E293B"/>
                </a:solidFill>
                <a:latin typeface="Georgia"/>
                <a:ea typeface="Georgia"/>
                <a:cs typeface="Georgia"/>
                <a:sym typeface="Georgia"/>
              </a:rPr>
              <a:t>SENSE OF </a:t>
            </a:r>
            <a:endParaRPr sz="1000">
              <a:solidFill>
                <a:srgbClr val="1E293B"/>
              </a:solidFill>
              <a:latin typeface="Georgia"/>
              <a:ea typeface="Georgia"/>
              <a:cs typeface="Georgia"/>
              <a:sym typeface="Georgia"/>
            </a:endParaRPr>
          </a:p>
          <a:p>
            <a:pPr marL="0" lvl="0" indent="0" algn="ctr" rtl="0">
              <a:spcBef>
                <a:spcPts val="0"/>
              </a:spcBef>
              <a:spcAft>
                <a:spcPts val="0"/>
              </a:spcAft>
              <a:buNone/>
            </a:pPr>
            <a:r>
              <a:rPr lang="en" sz="1000">
                <a:solidFill>
                  <a:srgbClr val="1E293B"/>
                </a:solidFill>
                <a:latin typeface="Georgia"/>
                <a:ea typeface="Georgia"/>
                <a:cs typeface="Georgia"/>
                <a:sym typeface="Georgia"/>
              </a:rPr>
              <a:t>SECURITY</a:t>
            </a:r>
            <a:endParaRPr sz="1000">
              <a:solidFill>
                <a:srgbClr val="1E293B"/>
              </a:solidFill>
              <a:latin typeface="Georgia"/>
              <a:ea typeface="Georgia"/>
              <a:cs typeface="Georgia"/>
              <a:sym typeface="Georgia"/>
            </a:endParaRPr>
          </a:p>
        </p:txBody>
      </p:sp>
      <p:sp>
        <p:nvSpPr>
          <p:cNvPr id="616" name="Google Shape;616;p47"/>
          <p:cNvSpPr txBox="1"/>
          <p:nvPr/>
        </p:nvSpPr>
        <p:spPr>
          <a:xfrm>
            <a:off x="5876825" y="4050900"/>
            <a:ext cx="30000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rgbClr val="1E293B"/>
                </a:solidFill>
                <a:latin typeface="Georgia"/>
                <a:ea typeface="Georgia"/>
                <a:cs typeface="Georgia"/>
                <a:sym typeface="Georgia"/>
              </a:rPr>
              <a:t>SUPPORTIVE SOCIAL </a:t>
            </a:r>
            <a:endParaRPr sz="1000">
              <a:solidFill>
                <a:srgbClr val="1E293B"/>
              </a:solidFill>
              <a:latin typeface="Georgia"/>
              <a:ea typeface="Georgia"/>
              <a:cs typeface="Georgia"/>
              <a:sym typeface="Georgia"/>
            </a:endParaRPr>
          </a:p>
          <a:p>
            <a:pPr marL="0" lvl="0" indent="0" algn="ctr" rtl="0">
              <a:spcBef>
                <a:spcPts val="0"/>
              </a:spcBef>
              <a:spcAft>
                <a:spcPts val="0"/>
              </a:spcAft>
              <a:buNone/>
            </a:pPr>
            <a:r>
              <a:rPr lang="en" sz="1000">
                <a:solidFill>
                  <a:srgbClr val="1E293B"/>
                </a:solidFill>
                <a:latin typeface="Georgia"/>
                <a:ea typeface="Georgia"/>
                <a:cs typeface="Georgia"/>
                <a:sym typeface="Georgia"/>
              </a:rPr>
              <a:t>ENVIRONMENT</a:t>
            </a:r>
            <a:endParaRPr sz="1000">
              <a:solidFill>
                <a:srgbClr val="1E293B"/>
              </a:solidFill>
              <a:latin typeface="Georgia"/>
              <a:ea typeface="Georgia"/>
              <a:cs typeface="Georgia"/>
              <a:sym typeface="Georgia"/>
            </a:endParaRPr>
          </a:p>
        </p:txBody>
      </p:sp>
      <p:pic>
        <p:nvPicPr>
          <p:cNvPr id="617" name="Google Shape;617;p47"/>
          <p:cNvPicPr preferRelativeResize="0"/>
          <p:nvPr/>
        </p:nvPicPr>
        <p:blipFill>
          <a:blip r:embed="rId7" cstate="print">
            <a:alphaModFix/>
            <a:extLst>
              <a:ext uri="{28A0092B-C50C-407E-A947-70E740481C1C}">
                <a14:useLocalDpi xmlns:a14="http://schemas.microsoft.com/office/drawing/2010/main"/>
              </a:ext>
            </a:extLst>
          </a:blip>
          <a:stretch>
            <a:fillRect/>
          </a:stretch>
        </p:blipFill>
        <p:spPr>
          <a:xfrm>
            <a:off x="7012076" y="3271386"/>
            <a:ext cx="729699" cy="729699"/>
          </a:xfrm>
          <a:prstGeom prst="rect">
            <a:avLst/>
          </a:prstGeom>
          <a:noFill/>
          <a:ln>
            <a:noFill/>
          </a:ln>
        </p:spPr>
      </p:pic>
      <p:sp>
        <p:nvSpPr>
          <p:cNvPr id="618" name="Google Shape;618;p47"/>
          <p:cNvSpPr txBox="1"/>
          <p:nvPr/>
        </p:nvSpPr>
        <p:spPr>
          <a:xfrm>
            <a:off x="7790750" y="2758838"/>
            <a:ext cx="8481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rgbClr val="1E293B"/>
                </a:solidFill>
                <a:latin typeface="Georgia"/>
                <a:ea typeface="Georgia"/>
                <a:cs typeface="Georgia"/>
                <a:sym typeface="Georgia"/>
              </a:rPr>
              <a:t>PLAY AND </a:t>
            </a:r>
            <a:endParaRPr sz="1000">
              <a:solidFill>
                <a:srgbClr val="1E293B"/>
              </a:solidFill>
              <a:latin typeface="Georgia"/>
              <a:ea typeface="Georgia"/>
              <a:cs typeface="Georgia"/>
              <a:sym typeface="Georgia"/>
            </a:endParaRPr>
          </a:p>
          <a:p>
            <a:pPr marL="0" lvl="0" indent="0" algn="ctr" rtl="0">
              <a:spcBef>
                <a:spcPts val="0"/>
              </a:spcBef>
              <a:spcAft>
                <a:spcPts val="0"/>
              </a:spcAft>
              <a:buNone/>
            </a:pPr>
            <a:r>
              <a:rPr lang="en" sz="1000">
                <a:solidFill>
                  <a:srgbClr val="1E293B"/>
                </a:solidFill>
                <a:latin typeface="Georgia"/>
                <a:ea typeface="Georgia"/>
                <a:cs typeface="Georgia"/>
                <a:sym typeface="Georgia"/>
              </a:rPr>
              <a:t>LEARN</a:t>
            </a:r>
            <a:endParaRPr sz="1000">
              <a:solidFill>
                <a:srgbClr val="1E293B"/>
              </a:solidFill>
              <a:latin typeface="Georgia"/>
              <a:ea typeface="Georgia"/>
              <a:cs typeface="Georgia"/>
              <a:sym typeface="Georgia"/>
            </a:endParaRPr>
          </a:p>
        </p:txBody>
      </p:sp>
      <p:pic>
        <p:nvPicPr>
          <p:cNvPr id="619" name="Google Shape;619;p47"/>
          <p:cNvPicPr preferRelativeResize="0"/>
          <p:nvPr/>
        </p:nvPicPr>
        <p:blipFill>
          <a:blip r:embed="rId8" cstate="print">
            <a:alphaModFix/>
            <a:extLst>
              <a:ext uri="{28A0092B-C50C-407E-A947-70E740481C1C}">
                <a14:useLocalDpi xmlns:a14="http://schemas.microsoft.com/office/drawing/2010/main"/>
              </a:ext>
            </a:extLst>
          </a:blip>
          <a:stretch>
            <a:fillRect/>
          </a:stretch>
        </p:blipFill>
        <p:spPr>
          <a:xfrm>
            <a:off x="7802100" y="1995750"/>
            <a:ext cx="729688" cy="729688"/>
          </a:xfrm>
          <a:prstGeom prst="rect">
            <a:avLst/>
          </a:prstGeom>
          <a:noFill/>
          <a:ln>
            <a:noFill/>
          </a:ln>
        </p:spPr>
      </p:pic>
      <p:sp>
        <p:nvSpPr>
          <p:cNvPr id="620" name="Google Shape;620;p47"/>
          <p:cNvSpPr txBox="1"/>
          <p:nvPr/>
        </p:nvSpPr>
        <p:spPr>
          <a:xfrm>
            <a:off x="623400" y="4493850"/>
            <a:ext cx="5091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666666"/>
                </a:solidFill>
              </a:rPr>
              <a:t>Image: Teacher Rita Cholakian plays games with her young students at World Vision’s early childhood education center, Lebanon,  UNICEF-funded and World Vision-started project. World Vision, (2017)</a:t>
            </a:r>
            <a:endParaRPr sz="800">
              <a:solidFill>
                <a:srgbClr val="666666"/>
              </a:solidFill>
            </a:endParaRPr>
          </a:p>
          <a:p>
            <a:pPr marL="0" lvl="0" indent="0" algn="l" rtl="0">
              <a:spcBef>
                <a:spcPts val="0"/>
              </a:spcBef>
              <a:spcAft>
                <a:spcPts val="0"/>
              </a:spcAft>
              <a:buNone/>
            </a:pPr>
            <a:endParaRPr sz="800">
              <a:solidFill>
                <a:srgbClr val="666666"/>
              </a:solidFill>
            </a:endParaRPr>
          </a:p>
        </p:txBody>
      </p:sp>
      <p:sp>
        <p:nvSpPr>
          <p:cNvPr id="622" name="Google Shape;622;p47"/>
          <p:cNvSpPr/>
          <p:nvPr/>
        </p:nvSpPr>
        <p:spPr>
          <a:xfrm>
            <a:off x="623400" y="795050"/>
            <a:ext cx="809700" cy="60600"/>
          </a:xfrm>
          <a:prstGeom prst="rect">
            <a:avLst/>
          </a:prstGeom>
          <a:solidFill>
            <a:srgbClr val="FF8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7"/>
          <p:cNvSpPr txBox="1">
            <a:spLocks noGrp="1"/>
          </p:cNvSpPr>
          <p:nvPr>
            <p:ph type="title" idx="4294967295"/>
          </p:nvPr>
        </p:nvSpPr>
        <p:spPr>
          <a:xfrm>
            <a:off x="530250" y="146150"/>
            <a:ext cx="86139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SzPts val="1100"/>
              <a:buNone/>
            </a:pPr>
            <a:r>
              <a:rPr lang="en" sz="2500">
                <a:latin typeface="Georgia"/>
                <a:ea typeface="Georgia"/>
                <a:cs typeface="Georgia"/>
                <a:sym typeface="Georgia"/>
              </a:rPr>
              <a:t>CHILD-FRIENDLY SPACES</a:t>
            </a:r>
            <a:endParaRPr sz="2500">
              <a:latin typeface="Georgia"/>
              <a:ea typeface="Georgia"/>
              <a:cs typeface="Georgia"/>
              <a:sym typeface="Georgia"/>
            </a:endParaRPr>
          </a:p>
        </p:txBody>
      </p:sp>
      <p:pic>
        <p:nvPicPr>
          <p:cNvPr id="2" name="34. Child Friendly Spaces">
            <a:hlinkClick r:id="" action="ppaction://media"/>
            <a:extLst>
              <a:ext uri="{FF2B5EF4-FFF2-40B4-BE49-F238E27FC236}">
                <a16:creationId xmlns:a16="http://schemas.microsoft.com/office/drawing/2014/main" id="{54F20FE3-A50C-4812-AE4D-36D102D2277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800" y="45339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765" fill="hold"/>
                                        <p:tgtEl>
                                          <p:spTgt spid="2"/>
                                        </p:tgtEl>
                                      </p:cBhvr>
                                    </p:cmd>
                                  </p:childTnLst>
                                </p:cTn>
                              </p:par>
                              <p:par>
                                <p:cTn id="7" presetID="10" presetClass="entr" presetSubtype="0" fill="hold" nodeType="withEffect">
                                  <p:stCondLst>
                                    <p:cond delay="11000"/>
                                  </p:stCondLst>
                                  <p:childTnLst>
                                    <p:set>
                                      <p:cBhvr>
                                        <p:cTn id="8" dur="1" fill="hold">
                                          <p:stCondLst>
                                            <p:cond delay="0"/>
                                          </p:stCondLst>
                                        </p:cTn>
                                        <p:tgtEl>
                                          <p:spTgt spid="610"/>
                                        </p:tgtEl>
                                        <p:attrNameLst>
                                          <p:attrName>style.visibility</p:attrName>
                                        </p:attrNameLst>
                                      </p:cBhvr>
                                      <p:to>
                                        <p:strVal val="visible"/>
                                      </p:to>
                                    </p:set>
                                    <p:animEffect transition="in" filter="fade">
                                      <p:cBhvr>
                                        <p:cTn id="9" dur="2000"/>
                                        <p:tgtEl>
                                          <p:spTgt spid="6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48"/>
          <p:cNvSpPr/>
          <p:nvPr/>
        </p:nvSpPr>
        <p:spPr>
          <a:xfrm>
            <a:off x="623400" y="1095375"/>
            <a:ext cx="3701100" cy="3168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29" name="Google Shape;629;p48"/>
          <p:cNvSpPr txBox="1"/>
          <p:nvPr/>
        </p:nvSpPr>
        <p:spPr>
          <a:xfrm>
            <a:off x="457188" y="1186200"/>
            <a:ext cx="30000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500">
              <a:solidFill>
                <a:srgbClr val="1E293B"/>
              </a:solidFill>
            </a:endParaRPr>
          </a:p>
        </p:txBody>
      </p:sp>
      <p:pic>
        <p:nvPicPr>
          <p:cNvPr id="630" name="Google Shape;630;p48"/>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4509650" y="1114725"/>
            <a:ext cx="4366426" cy="3105845"/>
          </a:xfrm>
          <a:prstGeom prst="rect">
            <a:avLst/>
          </a:prstGeom>
          <a:noFill/>
          <a:ln>
            <a:noFill/>
          </a:ln>
        </p:spPr>
      </p:pic>
      <p:sp>
        <p:nvSpPr>
          <p:cNvPr id="631" name="Google Shape;631;p48"/>
          <p:cNvSpPr txBox="1"/>
          <p:nvPr/>
        </p:nvSpPr>
        <p:spPr>
          <a:xfrm>
            <a:off x="623400" y="1114425"/>
            <a:ext cx="3586800" cy="3340200"/>
          </a:xfrm>
          <a:prstGeom prst="rect">
            <a:avLst/>
          </a:prstGeom>
          <a:noFill/>
          <a:ln>
            <a:noFill/>
          </a:ln>
        </p:spPr>
        <p:txBody>
          <a:bodyPr spcFirstLastPara="1" wrap="square" lIns="91425" tIns="91425" rIns="91425" bIns="91425" anchor="t" anchorCtr="0">
            <a:spAutoFit/>
          </a:bodyPr>
          <a:lstStyle/>
          <a:p>
            <a:pPr marL="457200" lvl="0" indent="-292100" algn="l" rtl="0">
              <a:lnSpc>
                <a:spcPct val="150000"/>
              </a:lnSpc>
              <a:spcBef>
                <a:spcPts val="0"/>
              </a:spcBef>
              <a:spcAft>
                <a:spcPts val="0"/>
              </a:spcAft>
              <a:buClr>
                <a:schemeClr val="dk1"/>
              </a:buClr>
              <a:buSzPts val="1000"/>
              <a:buFont typeface="Georgia"/>
              <a:buAutoNum type="arabicPeriod"/>
            </a:pPr>
            <a:r>
              <a:rPr lang="en" sz="1000">
                <a:solidFill>
                  <a:schemeClr val="dk1"/>
                </a:solidFill>
                <a:latin typeface="Georgia"/>
                <a:ea typeface="Georgia"/>
                <a:cs typeface="Georgia"/>
                <a:sym typeface="Georgia"/>
              </a:rPr>
              <a:t>Know your PURPOSE</a:t>
            </a:r>
            <a:endParaRPr sz="1000">
              <a:solidFill>
                <a:schemeClr val="dk1"/>
              </a:solidFill>
              <a:latin typeface="Georgia"/>
              <a:ea typeface="Georgia"/>
              <a:cs typeface="Georgia"/>
              <a:sym typeface="Georgia"/>
            </a:endParaRPr>
          </a:p>
          <a:p>
            <a:pPr marL="457200" lvl="0" indent="-292100" algn="l" rtl="0">
              <a:lnSpc>
                <a:spcPct val="150000"/>
              </a:lnSpc>
              <a:spcBef>
                <a:spcPts val="0"/>
              </a:spcBef>
              <a:spcAft>
                <a:spcPts val="0"/>
              </a:spcAft>
              <a:buClr>
                <a:schemeClr val="dk1"/>
              </a:buClr>
              <a:buSzPts val="1000"/>
              <a:buFont typeface="Georgia"/>
              <a:buAutoNum type="arabicPeriod"/>
            </a:pPr>
            <a:r>
              <a:rPr lang="en" sz="1000">
                <a:solidFill>
                  <a:schemeClr val="dk1"/>
                </a:solidFill>
                <a:latin typeface="Georgia"/>
                <a:ea typeface="Georgia"/>
                <a:cs typeface="Georgia"/>
                <a:sym typeface="Georgia"/>
              </a:rPr>
              <a:t>ASSESS the needs and risks</a:t>
            </a:r>
            <a:endParaRPr sz="1000">
              <a:solidFill>
                <a:schemeClr val="dk1"/>
              </a:solidFill>
              <a:latin typeface="Georgia"/>
              <a:ea typeface="Georgia"/>
              <a:cs typeface="Georgia"/>
              <a:sym typeface="Georgia"/>
            </a:endParaRPr>
          </a:p>
          <a:p>
            <a:pPr marL="457200" lvl="0" indent="-292100" algn="l" rtl="0">
              <a:lnSpc>
                <a:spcPct val="150000"/>
              </a:lnSpc>
              <a:spcBef>
                <a:spcPts val="0"/>
              </a:spcBef>
              <a:spcAft>
                <a:spcPts val="0"/>
              </a:spcAft>
              <a:buClr>
                <a:schemeClr val="dk1"/>
              </a:buClr>
              <a:buSzPts val="1000"/>
              <a:buFont typeface="Georgia"/>
              <a:buAutoNum type="arabicPeriod"/>
            </a:pPr>
            <a:r>
              <a:rPr lang="en" sz="1000">
                <a:solidFill>
                  <a:schemeClr val="dk1"/>
                </a:solidFill>
                <a:latin typeface="Georgia"/>
                <a:ea typeface="Georgia"/>
                <a:cs typeface="Georgia"/>
                <a:sym typeface="Georgia"/>
              </a:rPr>
              <a:t>COORDINATE with other organizations</a:t>
            </a:r>
            <a:endParaRPr sz="1000">
              <a:solidFill>
                <a:schemeClr val="dk1"/>
              </a:solidFill>
              <a:latin typeface="Georgia"/>
              <a:ea typeface="Georgia"/>
              <a:cs typeface="Georgia"/>
              <a:sym typeface="Georgia"/>
            </a:endParaRPr>
          </a:p>
          <a:p>
            <a:pPr marL="457200" lvl="0" indent="-292100" algn="l" rtl="0">
              <a:lnSpc>
                <a:spcPct val="150000"/>
              </a:lnSpc>
              <a:spcBef>
                <a:spcPts val="0"/>
              </a:spcBef>
              <a:spcAft>
                <a:spcPts val="0"/>
              </a:spcAft>
              <a:buClr>
                <a:schemeClr val="dk1"/>
              </a:buClr>
              <a:buSzPts val="1000"/>
              <a:buFont typeface="Georgia"/>
              <a:buAutoNum type="arabicPeriod"/>
            </a:pPr>
            <a:r>
              <a:rPr lang="en" sz="1000">
                <a:solidFill>
                  <a:schemeClr val="dk1"/>
                </a:solidFill>
                <a:latin typeface="Georgia"/>
                <a:ea typeface="Georgia"/>
                <a:cs typeface="Georgia"/>
                <a:sym typeface="Georgia"/>
              </a:rPr>
              <a:t>SELECT SITE that is safe and accessible </a:t>
            </a:r>
            <a:endParaRPr sz="1000">
              <a:solidFill>
                <a:schemeClr val="dk1"/>
              </a:solidFill>
              <a:latin typeface="Georgia"/>
              <a:ea typeface="Georgia"/>
              <a:cs typeface="Georgia"/>
              <a:sym typeface="Georgia"/>
            </a:endParaRPr>
          </a:p>
          <a:p>
            <a:pPr marL="457200" lvl="0" indent="-292100" algn="l" rtl="0">
              <a:lnSpc>
                <a:spcPct val="150000"/>
              </a:lnSpc>
              <a:spcBef>
                <a:spcPts val="0"/>
              </a:spcBef>
              <a:spcAft>
                <a:spcPts val="0"/>
              </a:spcAft>
              <a:buClr>
                <a:schemeClr val="dk1"/>
              </a:buClr>
              <a:buSzPts val="1000"/>
              <a:buFont typeface="Georgia"/>
              <a:buAutoNum type="arabicPeriod"/>
            </a:pPr>
            <a:r>
              <a:rPr lang="en" sz="1000">
                <a:solidFill>
                  <a:schemeClr val="dk1"/>
                </a:solidFill>
                <a:latin typeface="Georgia"/>
                <a:ea typeface="Georgia"/>
                <a:cs typeface="Georgia"/>
                <a:sym typeface="Georgia"/>
              </a:rPr>
              <a:t>DESIGN SPACE AND LAYOUT </a:t>
            </a:r>
            <a:endParaRPr sz="1000">
              <a:solidFill>
                <a:schemeClr val="dk1"/>
              </a:solidFill>
              <a:latin typeface="Georgia"/>
              <a:ea typeface="Georgia"/>
              <a:cs typeface="Georgia"/>
              <a:sym typeface="Georgia"/>
            </a:endParaRPr>
          </a:p>
          <a:p>
            <a:pPr marL="457200" lvl="0" indent="-292100" algn="l" rtl="0">
              <a:lnSpc>
                <a:spcPct val="150000"/>
              </a:lnSpc>
              <a:spcBef>
                <a:spcPts val="0"/>
              </a:spcBef>
              <a:spcAft>
                <a:spcPts val="0"/>
              </a:spcAft>
              <a:buClr>
                <a:schemeClr val="dk1"/>
              </a:buClr>
              <a:buSzPts val="1000"/>
              <a:buFont typeface="Georgia"/>
              <a:buAutoNum type="arabicPeriod"/>
            </a:pPr>
            <a:r>
              <a:rPr lang="en" sz="1000">
                <a:solidFill>
                  <a:schemeClr val="dk1"/>
                </a:solidFill>
                <a:latin typeface="Georgia"/>
                <a:ea typeface="Georgia"/>
                <a:cs typeface="Georgia"/>
                <a:sym typeface="Georgia"/>
              </a:rPr>
              <a:t>Ensure SAFETY </a:t>
            </a:r>
            <a:endParaRPr sz="1000">
              <a:solidFill>
                <a:schemeClr val="dk1"/>
              </a:solidFill>
              <a:latin typeface="Georgia"/>
              <a:ea typeface="Georgia"/>
              <a:cs typeface="Georgia"/>
              <a:sym typeface="Georgia"/>
            </a:endParaRPr>
          </a:p>
          <a:p>
            <a:pPr marL="457200" lvl="0" indent="-292100" algn="l" rtl="0">
              <a:lnSpc>
                <a:spcPct val="150000"/>
              </a:lnSpc>
              <a:spcBef>
                <a:spcPts val="0"/>
              </a:spcBef>
              <a:spcAft>
                <a:spcPts val="0"/>
              </a:spcAft>
              <a:buClr>
                <a:schemeClr val="dk1"/>
              </a:buClr>
              <a:buSzPts val="1000"/>
              <a:buFont typeface="Georgia"/>
              <a:buAutoNum type="arabicPeriod"/>
            </a:pPr>
            <a:r>
              <a:rPr lang="en" sz="1000">
                <a:solidFill>
                  <a:schemeClr val="dk1"/>
                </a:solidFill>
                <a:latin typeface="Georgia"/>
                <a:ea typeface="Georgia"/>
                <a:cs typeface="Georgia"/>
                <a:sym typeface="Georgia"/>
              </a:rPr>
              <a:t>Provide AGE APPROPRIATE AND  CULTURALLY RELEVANT materials</a:t>
            </a:r>
            <a:endParaRPr sz="1000">
              <a:solidFill>
                <a:schemeClr val="dk1"/>
              </a:solidFill>
              <a:latin typeface="Georgia"/>
              <a:ea typeface="Georgia"/>
              <a:cs typeface="Georgia"/>
              <a:sym typeface="Georgia"/>
            </a:endParaRPr>
          </a:p>
          <a:p>
            <a:pPr marL="457200" lvl="0" indent="-292100" algn="l" rtl="0">
              <a:lnSpc>
                <a:spcPct val="150000"/>
              </a:lnSpc>
              <a:spcBef>
                <a:spcPts val="0"/>
              </a:spcBef>
              <a:spcAft>
                <a:spcPts val="0"/>
              </a:spcAft>
              <a:buClr>
                <a:schemeClr val="dk1"/>
              </a:buClr>
              <a:buSzPts val="1000"/>
              <a:buFont typeface="Georgia"/>
              <a:buAutoNum type="arabicPeriod"/>
            </a:pPr>
            <a:r>
              <a:rPr lang="en" sz="1000">
                <a:solidFill>
                  <a:schemeClr val="dk1"/>
                </a:solidFill>
                <a:latin typeface="Georgia"/>
                <a:ea typeface="Georgia"/>
                <a:cs typeface="Georgia"/>
                <a:sym typeface="Georgia"/>
              </a:rPr>
              <a:t>RECRUIT AND TRAIN staff </a:t>
            </a:r>
            <a:endParaRPr sz="1000">
              <a:solidFill>
                <a:schemeClr val="dk1"/>
              </a:solidFill>
              <a:latin typeface="Georgia"/>
              <a:ea typeface="Georgia"/>
              <a:cs typeface="Georgia"/>
              <a:sym typeface="Georgia"/>
            </a:endParaRPr>
          </a:p>
          <a:p>
            <a:pPr marL="457200" lvl="0" indent="-292100" algn="l" rtl="0">
              <a:lnSpc>
                <a:spcPct val="150000"/>
              </a:lnSpc>
              <a:spcBef>
                <a:spcPts val="0"/>
              </a:spcBef>
              <a:spcAft>
                <a:spcPts val="0"/>
              </a:spcAft>
              <a:buClr>
                <a:schemeClr val="dk1"/>
              </a:buClr>
              <a:buSzPts val="1000"/>
              <a:buFont typeface="Georgia"/>
              <a:buAutoNum type="arabicPeriod"/>
            </a:pPr>
            <a:r>
              <a:rPr lang="en" sz="1000">
                <a:solidFill>
                  <a:schemeClr val="dk1"/>
                </a:solidFill>
                <a:latin typeface="Georgia"/>
                <a:ea typeface="Georgia"/>
                <a:cs typeface="Georgia"/>
                <a:sym typeface="Georgia"/>
              </a:rPr>
              <a:t>Provide structured and unstructured ACTIVITIES</a:t>
            </a:r>
            <a:endParaRPr sz="1000">
              <a:solidFill>
                <a:schemeClr val="dk1"/>
              </a:solidFill>
              <a:latin typeface="Georgia"/>
              <a:ea typeface="Georgia"/>
              <a:cs typeface="Georgia"/>
              <a:sym typeface="Georgia"/>
            </a:endParaRPr>
          </a:p>
          <a:p>
            <a:pPr marL="457200" lvl="0" indent="-292100" algn="l" rtl="0">
              <a:lnSpc>
                <a:spcPct val="150000"/>
              </a:lnSpc>
              <a:spcBef>
                <a:spcPts val="0"/>
              </a:spcBef>
              <a:spcAft>
                <a:spcPts val="0"/>
              </a:spcAft>
              <a:buClr>
                <a:schemeClr val="dk1"/>
              </a:buClr>
              <a:buSzPts val="1000"/>
              <a:buFont typeface="Georgia"/>
              <a:buAutoNum type="arabicPeriod"/>
            </a:pPr>
            <a:r>
              <a:rPr lang="en" sz="1000">
                <a:solidFill>
                  <a:schemeClr val="dk1"/>
                </a:solidFill>
                <a:latin typeface="Georgia"/>
                <a:ea typeface="Georgia"/>
                <a:cs typeface="Georgia"/>
                <a:sym typeface="Georgia"/>
              </a:rPr>
              <a:t>MONITOR AND EVALUATE</a:t>
            </a:r>
            <a:endParaRPr sz="1000">
              <a:solidFill>
                <a:schemeClr val="dk1"/>
              </a:solidFill>
              <a:latin typeface="Georgia"/>
              <a:ea typeface="Georgia"/>
              <a:cs typeface="Georgia"/>
              <a:sym typeface="Georgia"/>
            </a:endParaRPr>
          </a:p>
          <a:p>
            <a:pPr marL="457200" lvl="0" indent="-292100" algn="l" rtl="0">
              <a:lnSpc>
                <a:spcPct val="150000"/>
              </a:lnSpc>
              <a:spcBef>
                <a:spcPts val="0"/>
              </a:spcBef>
              <a:spcAft>
                <a:spcPts val="0"/>
              </a:spcAft>
              <a:buClr>
                <a:schemeClr val="dk1"/>
              </a:buClr>
              <a:buSzPts val="1000"/>
              <a:buFont typeface="Georgia"/>
              <a:buAutoNum type="arabicPeriod"/>
            </a:pPr>
            <a:r>
              <a:rPr lang="en" sz="1000">
                <a:solidFill>
                  <a:schemeClr val="dk1"/>
                </a:solidFill>
                <a:latin typeface="Georgia"/>
                <a:ea typeface="Georgia"/>
                <a:cs typeface="Georgia"/>
                <a:sym typeface="Georgia"/>
              </a:rPr>
              <a:t>Incorporate FEEDBACK </a:t>
            </a:r>
            <a:endParaRPr sz="1000">
              <a:solidFill>
                <a:schemeClr val="dk1"/>
              </a:solidFill>
              <a:latin typeface="Georgia"/>
              <a:ea typeface="Georgia"/>
              <a:cs typeface="Georgia"/>
              <a:sym typeface="Georgia"/>
            </a:endParaRPr>
          </a:p>
          <a:p>
            <a:pPr marL="457200" lvl="0" indent="-292100" algn="l" rtl="0">
              <a:lnSpc>
                <a:spcPct val="150000"/>
              </a:lnSpc>
              <a:spcBef>
                <a:spcPts val="0"/>
              </a:spcBef>
              <a:spcAft>
                <a:spcPts val="0"/>
              </a:spcAft>
              <a:buClr>
                <a:schemeClr val="dk1"/>
              </a:buClr>
              <a:buSzPts val="1000"/>
              <a:buFont typeface="Georgia"/>
              <a:buAutoNum type="arabicPeriod"/>
            </a:pPr>
            <a:r>
              <a:rPr lang="en" sz="1000">
                <a:solidFill>
                  <a:schemeClr val="dk1"/>
                </a:solidFill>
                <a:latin typeface="Georgia"/>
                <a:ea typeface="Georgia"/>
                <a:cs typeface="Georgia"/>
                <a:sym typeface="Georgia"/>
              </a:rPr>
              <a:t>TRANSITION AND EXIT  </a:t>
            </a:r>
            <a:endParaRPr sz="1000">
              <a:solidFill>
                <a:schemeClr val="dk1"/>
              </a:solidFill>
              <a:latin typeface="Georgia"/>
              <a:ea typeface="Georgia"/>
              <a:cs typeface="Georgia"/>
              <a:sym typeface="Georgia"/>
            </a:endParaRPr>
          </a:p>
          <a:p>
            <a:pPr marL="0" lvl="0" indent="0" algn="l" rtl="0">
              <a:lnSpc>
                <a:spcPct val="150000"/>
              </a:lnSpc>
              <a:spcBef>
                <a:spcPts val="0"/>
              </a:spcBef>
              <a:spcAft>
                <a:spcPts val="0"/>
              </a:spcAft>
              <a:buNone/>
            </a:pPr>
            <a:endParaRPr sz="1000">
              <a:solidFill>
                <a:schemeClr val="dk1"/>
              </a:solidFill>
              <a:latin typeface="Georgia"/>
              <a:ea typeface="Georgia"/>
              <a:cs typeface="Georgia"/>
              <a:sym typeface="Georgia"/>
            </a:endParaRPr>
          </a:p>
        </p:txBody>
      </p:sp>
      <p:sp>
        <p:nvSpPr>
          <p:cNvPr id="632" name="Google Shape;632;p48"/>
          <p:cNvSpPr txBox="1"/>
          <p:nvPr/>
        </p:nvSpPr>
        <p:spPr>
          <a:xfrm>
            <a:off x="4509650" y="4263400"/>
            <a:ext cx="4463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666666"/>
                </a:solidFill>
                <a:latin typeface="Georgia"/>
                <a:ea typeface="Georgia"/>
                <a:cs typeface="Georgia"/>
                <a:sym typeface="Georgia"/>
              </a:rPr>
              <a:t>Image:Child Friendly Space at the Mainzhu Stadium in China’s Sichuan Province in the aftermath of the devastating May 12, 2008 earthquake.</a:t>
            </a:r>
            <a:endParaRPr sz="800">
              <a:solidFill>
                <a:srgbClr val="666666"/>
              </a:solidFill>
              <a:latin typeface="Georgia"/>
              <a:ea typeface="Georgia"/>
              <a:cs typeface="Georgia"/>
              <a:sym typeface="Georgia"/>
            </a:endParaRPr>
          </a:p>
          <a:p>
            <a:pPr marL="0" lvl="0" indent="0" algn="l" rtl="0">
              <a:spcBef>
                <a:spcPts val="0"/>
              </a:spcBef>
              <a:spcAft>
                <a:spcPts val="0"/>
              </a:spcAft>
              <a:buNone/>
            </a:pPr>
            <a:endParaRPr sz="800">
              <a:solidFill>
                <a:srgbClr val="666666"/>
              </a:solidFill>
              <a:latin typeface="Georgia"/>
              <a:ea typeface="Georgia"/>
              <a:cs typeface="Georgia"/>
              <a:sym typeface="Georgia"/>
            </a:endParaRPr>
          </a:p>
        </p:txBody>
      </p:sp>
      <p:sp>
        <p:nvSpPr>
          <p:cNvPr id="634" name="Google Shape;634;p48"/>
          <p:cNvSpPr/>
          <p:nvPr/>
        </p:nvSpPr>
        <p:spPr>
          <a:xfrm>
            <a:off x="623400" y="795050"/>
            <a:ext cx="809700" cy="60600"/>
          </a:xfrm>
          <a:prstGeom prst="rect">
            <a:avLst/>
          </a:prstGeom>
          <a:solidFill>
            <a:srgbClr val="FF8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8"/>
          <p:cNvSpPr txBox="1">
            <a:spLocks noGrp="1"/>
          </p:cNvSpPr>
          <p:nvPr>
            <p:ph type="title" idx="4294967295"/>
          </p:nvPr>
        </p:nvSpPr>
        <p:spPr>
          <a:xfrm>
            <a:off x="530250" y="146150"/>
            <a:ext cx="86139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SzPts val="1100"/>
              <a:buNone/>
            </a:pPr>
            <a:r>
              <a:rPr lang="en" sz="2300">
                <a:latin typeface="Georgia"/>
                <a:ea typeface="Georgia"/>
                <a:cs typeface="Georgia"/>
                <a:sym typeface="Georgia"/>
              </a:rPr>
              <a:t>Simple </a:t>
            </a:r>
            <a:r>
              <a:rPr lang="en" sz="2300" b="1">
                <a:latin typeface="Georgia"/>
                <a:ea typeface="Georgia"/>
                <a:cs typeface="Georgia"/>
                <a:sym typeface="Georgia"/>
              </a:rPr>
              <a:t>GUIDELINES</a:t>
            </a:r>
            <a:r>
              <a:rPr lang="en" sz="2300">
                <a:latin typeface="Georgia"/>
                <a:ea typeface="Georgia"/>
                <a:cs typeface="Georgia"/>
                <a:sym typeface="Georgia"/>
              </a:rPr>
              <a:t> to create Child-Friendly Spaces:</a:t>
            </a:r>
            <a:endParaRPr sz="2300">
              <a:latin typeface="Georgia"/>
              <a:ea typeface="Georgia"/>
              <a:cs typeface="Georgia"/>
              <a:sym typeface="Georgia"/>
            </a:endParaRPr>
          </a:p>
        </p:txBody>
      </p:sp>
      <p:sp>
        <p:nvSpPr>
          <p:cNvPr id="636" name="Google Shape;636;p48"/>
          <p:cNvSpPr txBox="1">
            <a:spLocks noGrp="1"/>
          </p:cNvSpPr>
          <p:nvPr>
            <p:ph type="title" idx="4294967295"/>
          </p:nvPr>
        </p:nvSpPr>
        <p:spPr>
          <a:xfrm>
            <a:off x="530250" y="4411300"/>
            <a:ext cx="8613900" cy="931200"/>
          </a:xfrm>
          <a:prstGeom prst="rect">
            <a:avLst/>
          </a:prstGeom>
        </p:spPr>
        <p:txBody>
          <a:bodyPr spcFirstLastPara="1" wrap="square" lIns="68575" tIns="34275" rIns="68575" bIns="34275" anchor="ctr" anchorCtr="0">
            <a:spAutoFit/>
          </a:bodyPr>
          <a:lstStyle/>
          <a:p>
            <a:pPr marL="0" lvl="0" indent="0" algn="l" rtl="0">
              <a:lnSpc>
                <a:spcPct val="115000"/>
              </a:lnSpc>
              <a:spcBef>
                <a:spcPts val="0"/>
              </a:spcBef>
              <a:spcAft>
                <a:spcPts val="0"/>
              </a:spcAft>
              <a:buSzPts val="1100"/>
              <a:buNone/>
            </a:pPr>
            <a:r>
              <a:rPr lang="en" sz="1000" b="1" i="1">
                <a:latin typeface="Georgia"/>
                <a:ea typeface="Georgia"/>
                <a:cs typeface="Georgia"/>
                <a:sym typeface="Georgia"/>
              </a:rPr>
              <a:t>Extra Reading Material: </a:t>
            </a:r>
            <a:endParaRPr sz="1000" b="1" i="1">
              <a:latin typeface="Georgia"/>
              <a:ea typeface="Georgia"/>
              <a:cs typeface="Georgia"/>
              <a:sym typeface="Georgia"/>
            </a:endParaRPr>
          </a:p>
          <a:p>
            <a:pPr marL="0" lvl="0" indent="0" algn="l" rtl="0">
              <a:lnSpc>
                <a:spcPct val="115000"/>
              </a:lnSpc>
              <a:spcBef>
                <a:spcPts val="0"/>
              </a:spcBef>
              <a:spcAft>
                <a:spcPts val="0"/>
              </a:spcAft>
              <a:buSzPts val="1100"/>
              <a:buNone/>
            </a:pPr>
            <a:r>
              <a:rPr lang="en" sz="1000" i="1" u="sng">
                <a:solidFill>
                  <a:schemeClr val="hlink"/>
                </a:solidFill>
                <a:latin typeface="Georgia"/>
                <a:ea typeface="Georgia"/>
                <a:cs typeface="Georgia"/>
                <a:sym typeface="Georgia"/>
                <a:hlinkClick r:id="rId6"/>
              </a:rPr>
              <a:t>Co-Designing Early Childhood Spaces in Humanitarian Contexts:</a:t>
            </a:r>
            <a:endParaRPr sz="1000" i="1">
              <a:latin typeface="Georgia"/>
              <a:ea typeface="Georgia"/>
              <a:cs typeface="Georgia"/>
              <a:sym typeface="Georgia"/>
            </a:endParaRPr>
          </a:p>
          <a:p>
            <a:pPr marL="0" lvl="0" indent="0" algn="l" rtl="0">
              <a:lnSpc>
                <a:spcPct val="115000"/>
              </a:lnSpc>
              <a:spcBef>
                <a:spcPts val="0"/>
              </a:spcBef>
              <a:spcAft>
                <a:spcPts val="0"/>
              </a:spcAft>
              <a:buClr>
                <a:schemeClr val="dk1"/>
              </a:buClr>
              <a:buSzPts val="1100"/>
              <a:buFont typeface="Arial"/>
              <a:buNone/>
            </a:pPr>
            <a:r>
              <a:rPr lang="en" sz="1000" i="1" u="sng">
                <a:solidFill>
                  <a:schemeClr val="hlink"/>
                </a:solidFill>
                <a:latin typeface="Georgia"/>
                <a:ea typeface="Georgia"/>
                <a:cs typeface="Georgia"/>
                <a:sym typeface="Georgia"/>
                <a:hlinkClick r:id="rId6"/>
              </a:rPr>
              <a:t>Insights from Play to Learn Practitioners</a:t>
            </a:r>
            <a:endParaRPr sz="1000" i="1">
              <a:latin typeface="Georgia"/>
              <a:ea typeface="Georgia"/>
              <a:cs typeface="Georgia"/>
              <a:sym typeface="Georgia"/>
            </a:endParaRPr>
          </a:p>
          <a:p>
            <a:pPr marL="0" lvl="0" indent="0" algn="l" rtl="0">
              <a:lnSpc>
                <a:spcPct val="115000"/>
              </a:lnSpc>
              <a:spcBef>
                <a:spcPts val="0"/>
              </a:spcBef>
              <a:spcAft>
                <a:spcPts val="0"/>
              </a:spcAft>
              <a:buClr>
                <a:schemeClr val="dk1"/>
              </a:buClr>
              <a:buSzPts val="1100"/>
              <a:buFont typeface="Arial"/>
              <a:buNone/>
            </a:pPr>
            <a:endParaRPr sz="1000" i="1">
              <a:latin typeface="Georgia"/>
              <a:ea typeface="Georgia"/>
              <a:cs typeface="Georgia"/>
              <a:sym typeface="Georgia"/>
            </a:endParaRPr>
          </a:p>
          <a:p>
            <a:pPr marL="0" lvl="0" indent="0" algn="l" rtl="0">
              <a:lnSpc>
                <a:spcPct val="115000"/>
              </a:lnSpc>
              <a:spcBef>
                <a:spcPts val="0"/>
              </a:spcBef>
              <a:spcAft>
                <a:spcPts val="0"/>
              </a:spcAft>
              <a:buSzPts val="1100"/>
              <a:buNone/>
            </a:pPr>
            <a:endParaRPr sz="1000" i="1">
              <a:latin typeface="Georgia"/>
              <a:ea typeface="Georgia"/>
              <a:cs typeface="Georgia"/>
              <a:sym typeface="Georgia"/>
            </a:endParaRPr>
          </a:p>
        </p:txBody>
      </p:sp>
      <p:pic>
        <p:nvPicPr>
          <p:cNvPr id="2" name="35. CFS guidelines">
            <a:hlinkClick r:id="" action="ppaction://media"/>
            <a:extLst>
              <a:ext uri="{FF2B5EF4-FFF2-40B4-BE49-F238E27FC236}">
                <a16:creationId xmlns:a16="http://schemas.microsoft.com/office/drawing/2014/main" id="{4BB969D9-B3FE-4A6C-92C6-8F52B538B1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45404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171" fill="hold"/>
                                        <p:tgtEl>
                                          <p:spTgt spid="2"/>
                                        </p:tgtEl>
                                      </p:cBhvr>
                                    </p:cmd>
                                  </p:childTnLst>
                                </p:cTn>
                              </p:par>
                              <p:par>
                                <p:cTn id="7" presetID="10" presetClass="entr" presetSubtype="0" fill="hold" nodeType="withEffect">
                                  <p:stCondLst>
                                    <p:cond delay="8000"/>
                                  </p:stCondLst>
                                  <p:childTnLst>
                                    <p:set>
                                      <p:cBhvr>
                                        <p:cTn id="8" dur="1" fill="hold">
                                          <p:stCondLst>
                                            <p:cond delay="0"/>
                                          </p:stCondLst>
                                        </p:cTn>
                                        <p:tgtEl>
                                          <p:spTgt spid="631">
                                            <p:txEl>
                                              <p:pRg st="0" end="0"/>
                                            </p:txEl>
                                          </p:spTgt>
                                        </p:tgtEl>
                                        <p:attrNameLst>
                                          <p:attrName>style.visibility</p:attrName>
                                        </p:attrNameLst>
                                      </p:cBhvr>
                                      <p:to>
                                        <p:strVal val="visible"/>
                                      </p:to>
                                    </p:set>
                                    <p:animEffect transition="in" filter="fade">
                                      <p:cBhvr>
                                        <p:cTn id="9" dur="2000"/>
                                        <p:tgtEl>
                                          <p:spTgt spid="631">
                                            <p:txEl>
                                              <p:pRg st="0" end="0"/>
                                            </p:txEl>
                                          </p:spTgt>
                                        </p:tgtEl>
                                      </p:cBhvr>
                                    </p:animEffect>
                                  </p:childTnLst>
                                </p:cTn>
                              </p:par>
                              <p:par>
                                <p:cTn id="10" presetID="10" presetClass="entr" presetSubtype="0" fill="hold" nodeType="withEffect">
                                  <p:stCondLst>
                                    <p:cond delay="13000"/>
                                  </p:stCondLst>
                                  <p:childTnLst>
                                    <p:set>
                                      <p:cBhvr>
                                        <p:cTn id="11" dur="1" fill="hold">
                                          <p:stCondLst>
                                            <p:cond delay="0"/>
                                          </p:stCondLst>
                                        </p:cTn>
                                        <p:tgtEl>
                                          <p:spTgt spid="631">
                                            <p:txEl>
                                              <p:pRg st="1" end="1"/>
                                            </p:txEl>
                                          </p:spTgt>
                                        </p:tgtEl>
                                        <p:attrNameLst>
                                          <p:attrName>style.visibility</p:attrName>
                                        </p:attrNameLst>
                                      </p:cBhvr>
                                      <p:to>
                                        <p:strVal val="visible"/>
                                      </p:to>
                                    </p:set>
                                    <p:animEffect transition="in" filter="fade">
                                      <p:cBhvr>
                                        <p:cTn id="12" dur="2000"/>
                                        <p:tgtEl>
                                          <p:spTgt spid="631">
                                            <p:txEl>
                                              <p:pRg st="1" end="1"/>
                                            </p:txEl>
                                          </p:spTgt>
                                        </p:tgtEl>
                                      </p:cBhvr>
                                    </p:animEffect>
                                  </p:childTnLst>
                                </p:cTn>
                              </p:par>
                              <p:par>
                                <p:cTn id="13" presetID="10" presetClass="entr" presetSubtype="0" fill="hold" nodeType="withEffect">
                                  <p:stCondLst>
                                    <p:cond delay="20900"/>
                                  </p:stCondLst>
                                  <p:childTnLst>
                                    <p:set>
                                      <p:cBhvr>
                                        <p:cTn id="14" dur="1" fill="hold">
                                          <p:stCondLst>
                                            <p:cond delay="0"/>
                                          </p:stCondLst>
                                        </p:cTn>
                                        <p:tgtEl>
                                          <p:spTgt spid="631">
                                            <p:txEl>
                                              <p:pRg st="2" end="2"/>
                                            </p:txEl>
                                          </p:spTgt>
                                        </p:tgtEl>
                                        <p:attrNameLst>
                                          <p:attrName>style.visibility</p:attrName>
                                        </p:attrNameLst>
                                      </p:cBhvr>
                                      <p:to>
                                        <p:strVal val="visible"/>
                                      </p:to>
                                    </p:set>
                                    <p:animEffect transition="in" filter="fade">
                                      <p:cBhvr>
                                        <p:cTn id="15" dur="2000"/>
                                        <p:tgtEl>
                                          <p:spTgt spid="631">
                                            <p:txEl>
                                              <p:pRg st="2" end="2"/>
                                            </p:txEl>
                                          </p:spTgt>
                                        </p:tgtEl>
                                      </p:cBhvr>
                                    </p:animEffect>
                                  </p:childTnLst>
                                </p:cTn>
                              </p:par>
                              <p:par>
                                <p:cTn id="16" presetID="10" presetClass="entr" presetSubtype="0" fill="hold" nodeType="withEffect">
                                  <p:stCondLst>
                                    <p:cond delay="28100"/>
                                  </p:stCondLst>
                                  <p:childTnLst>
                                    <p:set>
                                      <p:cBhvr>
                                        <p:cTn id="17" dur="1" fill="hold">
                                          <p:stCondLst>
                                            <p:cond delay="0"/>
                                          </p:stCondLst>
                                        </p:cTn>
                                        <p:tgtEl>
                                          <p:spTgt spid="631">
                                            <p:txEl>
                                              <p:pRg st="3" end="3"/>
                                            </p:txEl>
                                          </p:spTgt>
                                        </p:tgtEl>
                                        <p:attrNameLst>
                                          <p:attrName>style.visibility</p:attrName>
                                        </p:attrNameLst>
                                      </p:cBhvr>
                                      <p:to>
                                        <p:strVal val="visible"/>
                                      </p:to>
                                    </p:set>
                                    <p:animEffect transition="in" filter="fade">
                                      <p:cBhvr>
                                        <p:cTn id="18" dur="2000"/>
                                        <p:tgtEl>
                                          <p:spTgt spid="631">
                                            <p:txEl>
                                              <p:pRg st="3" end="3"/>
                                            </p:txEl>
                                          </p:spTgt>
                                        </p:tgtEl>
                                      </p:cBhvr>
                                    </p:animEffect>
                                  </p:childTnLst>
                                </p:cTn>
                              </p:par>
                              <p:par>
                                <p:cTn id="19" presetID="10" presetClass="entr" presetSubtype="0" fill="hold" nodeType="withEffect">
                                  <p:stCondLst>
                                    <p:cond delay="36100"/>
                                  </p:stCondLst>
                                  <p:childTnLst>
                                    <p:set>
                                      <p:cBhvr>
                                        <p:cTn id="20" dur="1" fill="hold">
                                          <p:stCondLst>
                                            <p:cond delay="0"/>
                                          </p:stCondLst>
                                        </p:cTn>
                                        <p:tgtEl>
                                          <p:spTgt spid="631">
                                            <p:txEl>
                                              <p:pRg st="4" end="4"/>
                                            </p:txEl>
                                          </p:spTgt>
                                        </p:tgtEl>
                                        <p:attrNameLst>
                                          <p:attrName>style.visibility</p:attrName>
                                        </p:attrNameLst>
                                      </p:cBhvr>
                                      <p:to>
                                        <p:strVal val="visible"/>
                                      </p:to>
                                    </p:set>
                                    <p:animEffect transition="in" filter="fade">
                                      <p:cBhvr>
                                        <p:cTn id="21" dur="2000"/>
                                        <p:tgtEl>
                                          <p:spTgt spid="631">
                                            <p:txEl>
                                              <p:pRg st="4" end="4"/>
                                            </p:txEl>
                                          </p:spTgt>
                                        </p:tgtEl>
                                      </p:cBhvr>
                                    </p:animEffect>
                                  </p:childTnLst>
                                </p:cTn>
                              </p:par>
                              <p:par>
                                <p:cTn id="22" presetID="10" presetClass="entr" presetSubtype="0" fill="hold" nodeType="withEffect">
                                  <p:stCondLst>
                                    <p:cond delay="44500"/>
                                  </p:stCondLst>
                                  <p:childTnLst>
                                    <p:set>
                                      <p:cBhvr>
                                        <p:cTn id="23" dur="1" fill="hold">
                                          <p:stCondLst>
                                            <p:cond delay="0"/>
                                          </p:stCondLst>
                                        </p:cTn>
                                        <p:tgtEl>
                                          <p:spTgt spid="631">
                                            <p:txEl>
                                              <p:pRg st="5" end="5"/>
                                            </p:txEl>
                                          </p:spTgt>
                                        </p:tgtEl>
                                        <p:attrNameLst>
                                          <p:attrName>style.visibility</p:attrName>
                                        </p:attrNameLst>
                                      </p:cBhvr>
                                      <p:to>
                                        <p:strVal val="visible"/>
                                      </p:to>
                                    </p:set>
                                    <p:animEffect transition="in" filter="fade">
                                      <p:cBhvr>
                                        <p:cTn id="24" dur="2000"/>
                                        <p:tgtEl>
                                          <p:spTgt spid="631">
                                            <p:txEl>
                                              <p:pRg st="5" end="5"/>
                                            </p:txEl>
                                          </p:spTgt>
                                        </p:tgtEl>
                                      </p:cBhvr>
                                    </p:animEffect>
                                  </p:childTnLst>
                                </p:cTn>
                              </p:par>
                              <p:par>
                                <p:cTn id="25" presetID="10" presetClass="entr" presetSubtype="0" fill="hold" nodeType="withEffect">
                                  <p:stCondLst>
                                    <p:cond delay="53000"/>
                                  </p:stCondLst>
                                  <p:childTnLst>
                                    <p:set>
                                      <p:cBhvr>
                                        <p:cTn id="26" dur="1" fill="hold">
                                          <p:stCondLst>
                                            <p:cond delay="0"/>
                                          </p:stCondLst>
                                        </p:cTn>
                                        <p:tgtEl>
                                          <p:spTgt spid="631">
                                            <p:txEl>
                                              <p:pRg st="6" end="6"/>
                                            </p:txEl>
                                          </p:spTgt>
                                        </p:tgtEl>
                                        <p:attrNameLst>
                                          <p:attrName>style.visibility</p:attrName>
                                        </p:attrNameLst>
                                      </p:cBhvr>
                                      <p:to>
                                        <p:strVal val="visible"/>
                                      </p:to>
                                    </p:set>
                                    <p:animEffect transition="in" filter="fade">
                                      <p:cBhvr>
                                        <p:cTn id="27" dur="2000"/>
                                        <p:tgtEl>
                                          <p:spTgt spid="631">
                                            <p:txEl>
                                              <p:pRg st="6" end="6"/>
                                            </p:txEl>
                                          </p:spTgt>
                                        </p:tgtEl>
                                      </p:cBhvr>
                                    </p:animEffect>
                                  </p:childTnLst>
                                </p:cTn>
                              </p:par>
                              <p:par>
                                <p:cTn id="28" presetID="10" presetClass="entr" presetSubtype="0" fill="hold" nodeType="withEffect">
                                  <p:stCondLst>
                                    <p:cond delay="58300"/>
                                  </p:stCondLst>
                                  <p:childTnLst>
                                    <p:set>
                                      <p:cBhvr>
                                        <p:cTn id="29" dur="1" fill="hold">
                                          <p:stCondLst>
                                            <p:cond delay="0"/>
                                          </p:stCondLst>
                                        </p:cTn>
                                        <p:tgtEl>
                                          <p:spTgt spid="631">
                                            <p:txEl>
                                              <p:pRg st="7" end="7"/>
                                            </p:txEl>
                                          </p:spTgt>
                                        </p:tgtEl>
                                        <p:attrNameLst>
                                          <p:attrName>style.visibility</p:attrName>
                                        </p:attrNameLst>
                                      </p:cBhvr>
                                      <p:to>
                                        <p:strVal val="visible"/>
                                      </p:to>
                                    </p:set>
                                    <p:animEffect transition="in" filter="fade">
                                      <p:cBhvr>
                                        <p:cTn id="30" dur="2000"/>
                                        <p:tgtEl>
                                          <p:spTgt spid="631">
                                            <p:txEl>
                                              <p:pRg st="7" end="7"/>
                                            </p:txEl>
                                          </p:spTgt>
                                        </p:tgtEl>
                                      </p:cBhvr>
                                    </p:animEffect>
                                  </p:childTnLst>
                                </p:cTn>
                              </p:par>
                              <p:par>
                                <p:cTn id="31" presetID="10" presetClass="entr" presetSubtype="0" fill="hold" nodeType="withEffect">
                                  <p:stCondLst>
                                    <p:cond delay="69100"/>
                                  </p:stCondLst>
                                  <p:childTnLst>
                                    <p:set>
                                      <p:cBhvr>
                                        <p:cTn id="32" dur="1" fill="hold">
                                          <p:stCondLst>
                                            <p:cond delay="0"/>
                                          </p:stCondLst>
                                        </p:cTn>
                                        <p:tgtEl>
                                          <p:spTgt spid="631">
                                            <p:txEl>
                                              <p:pRg st="8" end="8"/>
                                            </p:txEl>
                                          </p:spTgt>
                                        </p:tgtEl>
                                        <p:attrNameLst>
                                          <p:attrName>style.visibility</p:attrName>
                                        </p:attrNameLst>
                                      </p:cBhvr>
                                      <p:to>
                                        <p:strVal val="visible"/>
                                      </p:to>
                                    </p:set>
                                    <p:animEffect transition="in" filter="fade">
                                      <p:cBhvr>
                                        <p:cTn id="33" dur="2000"/>
                                        <p:tgtEl>
                                          <p:spTgt spid="631">
                                            <p:txEl>
                                              <p:pRg st="8" end="8"/>
                                            </p:txEl>
                                          </p:spTgt>
                                        </p:tgtEl>
                                      </p:cBhvr>
                                    </p:animEffect>
                                  </p:childTnLst>
                                </p:cTn>
                              </p:par>
                              <p:par>
                                <p:cTn id="34" presetID="10" presetClass="entr" presetSubtype="0" fill="hold" nodeType="withEffect">
                                  <p:stCondLst>
                                    <p:cond delay="77400"/>
                                  </p:stCondLst>
                                  <p:childTnLst>
                                    <p:set>
                                      <p:cBhvr>
                                        <p:cTn id="35" dur="1" fill="hold">
                                          <p:stCondLst>
                                            <p:cond delay="0"/>
                                          </p:stCondLst>
                                        </p:cTn>
                                        <p:tgtEl>
                                          <p:spTgt spid="631">
                                            <p:txEl>
                                              <p:pRg st="9" end="9"/>
                                            </p:txEl>
                                          </p:spTgt>
                                        </p:tgtEl>
                                        <p:attrNameLst>
                                          <p:attrName>style.visibility</p:attrName>
                                        </p:attrNameLst>
                                      </p:cBhvr>
                                      <p:to>
                                        <p:strVal val="visible"/>
                                      </p:to>
                                    </p:set>
                                    <p:animEffect transition="in" filter="fade">
                                      <p:cBhvr>
                                        <p:cTn id="36" dur="2000"/>
                                        <p:tgtEl>
                                          <p:spTgt spid="631">
                                            <p:txEl>
                                              <p:pRg st="9" end="9"/>
                                            </p:txEl>
                                          </p:spTgt>
                                        </p:tgtEl>
                                      </p:cBhvr>
                                    </p:animEffect>
                                  </p:childTnLst>
                                </p:cTn>
                              </p:par>
                              <p:par>
                                <p:cTn id="37" presetID="10" presetClass="entr" presetSubtype="0" fill="hold" nodeType="withEffect">
                                  <p:stCondLst>
                                    <p:cond delay="85000"/>
                                  </p:stCondLst>
                                  <p:childTnLst>
                                    <p:set>
                                      <p:cBhvr>
                                        <p:cTn id="38" dur="1" fill="hold">
                                          <p:stCondLst>
                                            <p:cond delay="0"/>
                                          </p:stCondLst>
                                        </p:cTn>
                                        <p:tgtEl>
                                          <p:spTgt spid="631">
                                            <p:txEl>
                                              <p:pRg st="10" end="10"/>
                                            </p:txEl>
                                          </p:spTgt>
                                        </p:tgtEl>
                                        <p:attrNameLst>
                                          <p:attrName>style.visibility</p:attrName>
                                        </p:attrNameLst>
                                      </p:cBhvr>
                                      <p:to>
                                        <p:strVal val="visible"/>
                                      </p:to>
                                    </p:set>
                                    <p:animEffect transition="in" filter="fade">
                                      <p:cBhvr>
                                        <p:cTn id="39" dur="2000"/>
                                        <p:tgtEl>
                                          <p:spTgt spid="631">
                                            <p:txEl>
                                              <p:pRg st="10" end="10"/>
                                            </p:txEl>
                                          </p:spTgt>
                                        </p:tgtEl>
                                      </p:cBhvr>
                                    </p:animEffect>
                                  </p:childTnLst>
                                </p:cTn>
                              </p:par>
                              <p:par>
                                <p:cTn id="40" presetID="10" presetClass="entr" presetSubtype="0" fill="hold" nodeType="withEffect">
                                  <p:stCondLst>
                                    <p:cond delay="92000"/>
                                  </p:stCondLst>
                                  <p:childTnLst>
                                    <p:set>
                                      <p:cBhvr>
                                        <p:cTn id="41" dur="1" fill="hold">
                                          <p:stCondLst>
                                            <p:cond delay="0"/>
                                          </p:stCondLst>
                                        </p:cTn>
                                        <p:tgtEl>
                                          <p:spTgt spid="631">
                                            <p:txEl>
                                              <p:pRg st="11" end="11"/>
                                            </p:txEl>
                                          </p:spTgt>
                                        </p:tgtEl>
                                        <p:attrNameLst>
                                          <p:attrName>style.visibility</p:attrName>
                                        </p:attrNameLst>
                                      </p:cBhvr>
                                      <p:to>
                                        <p:strVal val="visible"/>
                                      </p:to>
                                    </p:set>
                                    <p:animEffect transition="in" filter="fade">
                                      <p:cBhvr>
                                        <p:cTn id="42" dur="2000"/>
                                        <p:tgtEl>
                                          <p:spTgt spid="631">
                                            <p:txEl>
                                              <p:pRg st="11" end="11"/>
                                            </p:txEl>
                                          </p:spTgt>
                                        </p:tgtEl>
                                      </p:cBhvr>
                                    </p:animEffect>
                                  </p:childTnLst>
                                </p:cTn>
                              </p:par>
                              <p:par>
                                <p:cTn id="43" presetID="10" presetClass="entr" presetSubtype="0" fill="hold" nodeType="withEffect">
                                  <p:stCondLst>
                                    <p:cond delay="95500"/>
                                  </p:stCondLst>
                                  <p:childTnLst>
                                    <p:set>
                                      <p:cBhvr>
                                        <p:cTn id="44" dur="1" fill="hold">
                                          <p:stCondLst>
                                            <p:cond delay="0"/>
                                          </p:stCondLst>
                                        </p:cTn>
                                        <p:tgtEl>
                                          <p:spTgt spid="631">
                                            <p:txEl>
                                              <p:pRg st="12" end="12"/>
                                            </p:txEl>
                                          </p:spTgt>
                                        </p:tgtEl>
                                        <p:attrNameLst>
                                          <p:attrName>style.visibility</p:attrName>
                                        </p:attrNameLst>
                                      </p:cBhvr>
                                      <p:to>
                                        <p:strVal val="visible"/>
                                      </p:to>
                                    </p:set>
                                    <p:animEffect transition="in" filter="fade">
                                      <p:cBhvr>
                                        <p:cTn id="45" dur="2000"/>
                                        <p:tgtEl>
                                          <p:spTgt spid="631">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6"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pic>
        <p:nvPicPr>
          <p:cNvPr id="641" name="Google Shape;641;p49"/>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23412" y="1227851"/>
            <a:ext cx="3727140" cy="2906000"/>
          </a:xfrm>
          <a:prstGeom prst="rect">
            <a:avLst/>
          </a:prstGeom>
          <a:noFill/>
          <a:ln>
            <a:noFill/>
          </a:ln>
        </p:spPr>
      </p:pic>
      <p:pic>
        <p:nvPicPr>
          <p:cNvPr id="642" name="Google Shape;642;p49"/>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4565375" y="1227851"/>
            <a:ext cx="4144176" cy="2905999"/>
          </a:xfrm>
          <a:prstGeom prst="rect">
            <a:avLst/>
          </a:prstGeom>
          <a:noFill/>
          <a:ln>
            <a:noFill/>
          </a:ln>
        </p:spPr>
      </p:pic>
      <p:sp>
        <p:nvSpPr>
          <p:cNvPr id="643" name="Google Shape;643;p49"/>
          <p:cNvSpPr txBox="1"/>
          <p:nvPr/>
        </p:nvSpPr>
        <p:spPr>
          <a:xfrm>
            <a:off x="547200" y="4123000"/>
            <a:ext cx="82797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666666"/>
                </a:solidFill>
                <a:latin typeface="Georgia"/>
                <a:ea typeface="Georgia"/>
                <a:cs typeface="Georgia"/>
                <a:sym typeface="Georgia"/>
              </a:rPr>
              <a:t>Images:Humanitarian Play Lab at the Rohingya Camp in Cox’s Bazar, Bangladesh, BRAC IED. (2019)</a:t>
            </a:r>
            <a:endParaRPr sz="1000">
              <a:solidFill>
                <a:srgbClr val="666666"/>
              </a:solidFill>
              <a:latin typeface="Georgia"/>
              <a:ea typeface="Georgia"/>
              <a:cs typeface="Georgia"/>
              <a:sym typeface="Georgia"/>
            </a:endParaRPr>
          </a:p>
        </p:txBody>
      </p:sp>
      <p:sp>
        <p:nvSpPr>
          <p:cNvPr id="644" name="Google Shape;644;p49"/>
          <p:cNvSpPr/>
          <p:nvPr/>
        </p:nvSpPr>
        <p:spPr>
          <a:xfrm>
            <a:off x="623400" y="795050"/>
            <a:ext cx="809700" cy="60600"/>
          </a:xfrm>
          <a:prstGeom prst="rect">
            <a:avLst/>
          </a:prstGeom>
          <a:solidFill>
            <a:srgbClr val="FF8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49"/>
          <p:cNvSpPr txBox="1">
            <a:spLocks noGrp="1"/>
          </p:cNvSpPr>
          <p:nvPr>
            <p:ph type="title" idx="4294967295"/>
          </p:nvPr>
        </p:nvSpPr>
        <p:spPr>
          <a:xfrm>
            <a:off x="530250" y="146150"/>
            <a:ext cx="8613900" cy="572700"/>
          </a:xfrm>
          <a:prstGeom prst="rect">
            <a:avLst/>
          </a:prstGeom>
        </p:spPr>
        <p:txBody>
          <a:bodyPr spcFirstLastPara="1" wrap="square" lIns="68575" tIns="34275" rIns="68575" bIns="34275" anchor="ctr" anchorCtr="0">
            <a:normAutofit fontScale="90000"/>
          </a:bodyPr>
          <a:lstStyle/>
          <a:p>
            <a:pPr marL="0" lvl="0" indent="0" algn="l" rtl="0">
              <a:spcBef>
                <a:spcPts val="0"/>
              </a:spcBef>
              <a:spcAft>
                <a:spcPts val="0"/>
              </a:spcAft>
              <a:buSzPct val="47826"/>
              <a:buNone/>
            </a:pPr>
            <a:r>
              <a:rPr lang="en" sz="2300" b="1" u="sng" dirty="0">
                <a:solidFill>
                  <a:schemeClr val="hlink"/>
                </a:solidFill>
                <a:latin typeface="Georgia"/>
                <a:ea typeface="Georgia"/>
                <a:cs typeface="Georgia"/>
                <a:sym typeface="Georgia"/>
                <a:hlinkClick r:id="rId7"/>
              </a:rPr>
              <a:t>Case:</a:t>
            </a:r>
            <a:r>
              <a:rPr lang="en" sz="2300" u="sng" dirty="0">
                <a:solidFill>
                  <a:schemeClr val="hlink"/>
                </a:solidFill>
                <a:latin typeface="Georgia"/>
                <a:ea typeface="Georgia"/>
                <a:cs typeface="Georgia"/>
                <a:sym typeface="Georgia"/>
                <a:hlinkClick r:id="rId7"/>
              </a:rPr>
              <a:t> Humanitarian Indoor Playground in Rohingya Refugee Camps</a:t>
            </a:r>
            <a:endParaRPr sz="2300" dirty="0">
              <a:latin typeface="Georgia"/>
              <a:ea typeface="Georgia"/>
              <a:cs typeface="Georgia"/>
              <a:sym typeface="Georgia"/>
            </a:endParaRPr>
          </a:p>
        </p:txBody>
      </p:sp>
      <p:pic>
        <p:nvPicPr>
          <p:cNvPr id="2" name="36. Case Humanitarian Indoor Playground in Rohingya Refugee Camps ">
            <a:hlinkClick r:id="" action="ppaction://media"/>
            <a:extLst>
              <a:ext uri="{FF2B5EF4-FFF2-40B4-BE49-F238E27FC236}">
                <a16:creationId xmlns:a16="http://schemas.microsoft.com/office/drawing/2014/main" id="{68C94F78-ED88-4A58-BF8E-B3C3E957C57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5273" y="45339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1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2" name="Google Shape;652;p50"/>
          <p:cNvSpPr/>
          <p:nvPr/>
        </p:nvSpPr>
        <p:spPr>
          <a:xfrm>
            <a:off x="623400" y="795050"/>
            <a:ext cx="809700" cy="60600"/>
          </a:xfrm>
          <a:prstGeom prst="rect">
            <a:avLst/>
          </a:prstGeom>
          <a:solidFill>
            <a:srgbClr val="FF8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50"/>
          <p:cNvSpPr txBox="1">
            <a:spLocks noGrp="1"/>
          </p:cNvSpPr>
          <p:nvPr>
            <p:ph type="title" idx="4294967295"/>
          </p:nvPr>
        </p:nvSpPr>
        <p:spPr>
          <a:xfrm>
            <a:off x="530250" y="146150"/>
            <a:ext cx="86139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SzPts val="1100"/>
              <a:buNone/>
            </a:pPr>
            <a:r>
              <a:rPr lang="en" sz="3000">
                <a:latin typeface="Georgia"/>
                <a:ea typeface="Georgia"/>
                <a:cs typeface="Georgia"/>
                <a:sym typeface="Georgia"/>
              </a:rPr>
              <a:t>Key </a:t>
            </a:r>
            <a:r>
              <a:rPr lang="en" sz="3000" b="1">
                <a:latin typeface="Georgia"/>
                <a:ea typeface="Georgia"/>
                <a:cs typeface="Georgia"/>
                <a:sym typeface="Georgia"/>
              </a:rPr>
              <a:t>TAKEAWAYS</a:t>
            </a:r>
            <a:endParaRPr sz="3000" b="1">
              <a:latin typeface="Georgia"/>
              <a:ea typeface="Georgia"/>
              <a:cs typeface="Georgia"/>
              <a:sym typeface="Georgia"/>
            </a:endParaRPr>
          </a:p>
        </p:txBody>
      </p:sp>
      <p:sp>
        <p:nvSpPr>
          <p:cNvPr id="654" name="Google Shape;654;p50"/>
          <p:cNvSpPr/>
          <p:nvPr/>
        </p:nvSpPr>
        <p:spPr>
          <a:xfrm>
            <a:off x="695325" y="1390800"/>
            <a:ext cx="2171700" cy="1343100"/>
          </a:xfrm>
          <a:prstGeom prst="rect">
            <a:avLst/>
          </a:prstGeom>
          <a:solidFill>
            <a:srgbClr val="02AD5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55" name="Google Shape;655;p50"/>
          <p:cNvSpPr/>
          <p:nvPr/>
        </p:nvSpPr>
        <p:spPr>
          <a:xfrm>
            <a:off x="695325" y="3086200"/>
            <a:ext cx="2171700" cy="1343100"/>
          </a:xfrm>
          <a:prstGeom prst="rect">
            <a:avLst/>
          </a:prstGeom>
          <a:solidFill>
            <a:srgbClr val="02AD5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56" name="Google Shape;656;p50"/>
          <p:cNvSpPr/>
          <p:nvPr/>
        </p:nvSpPr>
        <p:spPr>
          <a:xfrm>
            <a:off x="3266935" y="1390800"/>
            <a:ext cx="2171700" cy="1343100"/>
          </a:xfrm>
          <a:prstGeom prst="rect">
            <a:avLst/>
          </a:prstGeom>
          <a:solidFill>
            <a:srgbClr val="02AD5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57" name="Google Shape;657;p50"/>
          <p:cNvSpPr/>
          <p:nvPr/>
        </p:nvSpPr>
        <p:spPr>
          <a:xfrm>
            <a:off x="3266935" y="3086200"/>
            <a:ext cx="2171700" cy="1343100"/>
          </a:xfrm>
          <a:prstGeom prst="rect">
            <a:avLst/>
          </a:prstGeom>
          <a:solidFill>
            <a:srgbClr val="02AD5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58" name="Google Shape;658;p50"/>
          <p:cNvSpPr/>
          <p:nvPr/>
        </p:nvSpPr>
        <p:spPr>
          <a:xfrm>
            <a:off x="5848238" y="1390800"/>
            <a:ext cx="2171700" cy="1343100"/>
          </a:xfrm>
          <a:prstGeom prst="rect">
            <a:avLst/>
          </a:prstGeom>
          <a:solidFill>
            <a:srgbClr val="02AD5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59" name="Google Shape;659;p50"/>
          <p:cNvSpPr/>
          <p:nvPr/>
        </p:nvSpPr>
        <p:spPr>
          <a:xfrm>
            <a:off x="5848238" y="3086200"/>
            <a:ext cx="2171700" cy="1343100"/>
          </a:xfrm>
          <a:prstGeom prst="rect">
            <a:avLst/>
          </a:prstGeom>
          <a:solidFill>
            <a:srgbClr val="02AD5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60" name="Google Shape;660;p50"/>
          <p:cNvSpPr txBox="1"/>
          <p:nvPr/>
        </p:nvSpPr>
        <p:spPr>
          <a:xfrm>
            <a:off x="790575" y="1524100"/>
            <a:ext cx="2076300" cy="11697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600">
                <a:solidFill>
                  <a:schemeClr val="lt1"/>
                </a:solidFill>
                <a:latin typeface="Georgia"/>
                <a:ea typeface="Georgia"/>
                <a:cs typeface="Georgia"/>
                <a:sym typeface="Georgia"/>
              </a:rPr>
              <a:t>Prioritize Community </a:t>
            </a:r>
            <a:endParaRPr sz="1600">
              <a:solidFill>
                <a:schemeClr val="lt1"/>
              </a:solidFill>
              <a:latin typeface="Georgia"/>
              <a:ea typeface="Georgia"/>
              <a:cs typeface="Georgia"/>
              <a:sym typeface="Georgia"/>
            </a:endParaRPr>
          </a:p>
          <a:p>
            <a:pPr marL="0" lvl="0" indent="0" algn="l" rtl="0">
              <a:lnSpc>
                <a:spcPct val="100000"/>
              </a:lnSpc>
              <a:spcBef>
                <a:spcPts val="0"/>
              </a:spcBef>
              <a:spcAft>
                <a:spcPts val="0"/>
              </a:spcAft>
              <a:buNone/>
            </a:pPr>
            <a:r>
              <a:rPr lang="en" sz="1600">
                <a:solidFill>
                  <a:schemeClr val="lt1"/>
                </a:solidFill>
                <a:latin typeface="Georgia"/>
                <a:ea typeface="Georgia"/>
                <a:cs typeface="Georgia"/>
                <a:sym typeface="Georgia"/>
              </a:rPr>
              <a:t>Engagement for space design</a:t>
            </a:r>
            <a:endParaRPr sz="1600">
              <a:solidFill>
                <a:schemeClr val="lt1"/>
              </a:solidFill>
              <a:latin typeface="Georgia"/>
              <a:ea typeface="Georgia"/>
              <a:cs typeface="Georgia"/>
              <a:sym typeface="Georgia"/>
            </a:endParaRPr>
          </a:p>
        </p:txBody>
      </p:sp>
      <p:sp>
        <p:nvSpPr>
          <p:cNvPr id="661" name="Google Shape;661;p50"/>
          <p:cNvSpPr txBox="1"/>
          <p:nvPr/>
        </p:nvSpPr>
        <p:spPr>
          <a:xfrm>
            <a:off x="3357588" y="1754550"/>
            <a:ext cx="20763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lt1"/>
                </a:solidFill>
                <a:latin typeface="Georgia"/>
                <a:ea typeface="Georgia"/>
                <a:cs typeface="Georgia"/>
                <a:sym typeface="Georgia"/>
              </a:rPr>
              <a:t>Understand the </a:t>
            </a:r>
            <a:endParaRPr sz="1600">
              <a:solidFill>
                <a:schemeClr val="lt1"/>
              </a:solidFill>
              <a:latin typeface="Georgia"/>
              <a:ea typeface="Georgia"/>
              <a:cs typeface="Georgia"/>
              <a:sym typeface="Georgia"/>
            </a:endParaRPr>
          </a:p>
          <a:p>
            <a:pPr marL="0" lvl="0" indent="0" algn="l" rtl="0">
              <a:spcBef>
                <a:spcPts val="0"/>
              </a:spcBef>
              <a:spcAft>
                <a:spcPts val="0"/>
              </a:spcAft>
              <a:buNone/>
            </a:pPr>
            <a:r>
              <a:rPr lang="en" sz="1600">
                <a:solidFill>
                  <a:schemeClr val="lt1"/>
                </a:solidFill>
                <a:latin typeface="Georgia"/>
                <a:ea typeface="Georgia"/>
                <a:cs typeface="Georgia"/>
                <a:sym typeface="Georgia"/>
              </a:rPr>
              <a:t>Context</a:t>
            </a:r>
            <a:endParaRPr sz="1600">
              <a:solidFill>
                <a:schemeClr val="lt1"/>
              </a:solidFill>
              <a:latin typeface="Georgia"/>
              <a:ea typeface="Georgia"/>
              <a:cs typeface="Georgia"/>
              <a:sym typeface="Georgia"/>
            </a:endParaRPr>
          </a:p>
        </p:txBody>
      </p:sp>
      <p:sp>
        <p:nvSpPr>
          <p:cNvPr id="662" name="Google Shape;662;p50"/>
          <p:cNvSpPr txBox="1"/>
          <p:nvPr/>
        </p:nvSpPr>
        <p:spPr>
          <a:xfrm>
            <a:off x="5943638" y="1754550"/>
            <a:ext cx="20763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lt1"/>
                </a:solidFill>
                <a:latin typeface="Georgia"/>
                <a:ea typeface="Georgia"/>
                <a:cs typeface="Georgia"/>
                <a:sym typeface="Georgia"/>
              </a:rPr>
              <a:t>Design for Cultural Appropriateness</a:t>
            </a:r>
            <a:endParaRPr sz="1600">
              <a:solidFill>
                <a:schemeClr val="lt1"/>
              </a:solidFill>
              <a:latin typeface="Georgia"/>
              <a:ea typeface="Georgia"/>
              <a:cs typeface="Georgia"/>
              <a:sym typeface="Georgia"/>
            </a:endParaRPr>
          </a:p>
        </p:txBody>
      </p:sp>
      <p:sp>
        <p:nvSpPr>
          <p:cNvPr id="663" name="Google Shape;663;p50"/>
          <p:cNvSpPr txBox="1"/>
          <p:nvPr/>
        </p:nvSpPr>
        <p:spPr>
          <a:xfrm>
            <a:off x="790575" y="3314700"/>
            <a:ext cx="20763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lt1"/>
                </a:solidFill>
                <a:latin typeface="Georgia"/>
                <a:ea typeface="Georgia"/>
                <a:cs typeface="Georgia"/>
                <a:sym typeface="Georgia"/>
              </a:rPr>
              <a:t>Adhere to Humanitarian Design Principle</a:t>
            </a:r>
            <a:endParaRPr sz="1600">
              <a:solidFill>
                <a:schemeClr val="lt1"/>
              </a:solidFill>
              <a:latin typeface="Georgia"/>
              <a:ea typeface="Georgia"/>
              <a:cs typeface="Georgia"/>
              <a:sym typeface="Georgia"/>
            </a:endParaRPr>
          </a:p>
        </p:txBody>
      </p:sp>
      <p:sp>
        <p:nvSpPr>
          <p:cNvPr id="664" name="Google Shape;664;p50"/>
          <p:cNvSpPr txBox="1"/>
          <p:nvPr/>
        </p:nvSpPr>
        <p:spPr>
          <a:xfrm>
            <a:off x="3357588" y="3449950"/>
            <a:ext cx="20763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lt1"/>
                </a:solidFill>
                <a:latin typeface="Georgia"/>
                <a:ea typeface="Georgia"/>
                <a:cs typeface="Georgia"/>
                <a:sym typeface="Georgia"/>
              </a:rPr>
              <a:t>Maintain Shelter Design Standards</a:t>
            </a:r>
            <a:endParaRPr sz="1600">
              <a:solidFill>
                <a:schemeClr val="lt1"/>
              </a:solidFill>
              <a:latin typeface="Georgia"/>
              <a:ea typeface="Georgia"/>
              <a:cs typeface="Georgia"/>
              <a:sym typeface="Georgia"/>
            </a:endParaRPr>
          </a:p>
        </p:txBody>
      </p:sp>
      <p:sp>
        <p:nvSpPr>
          <p:cNvPr id="665" name="Google Shape;665;p50"/>
          <p:cNvSpPr txBox="1"/>
          <p:nvPr/>
        </p:nvSpPr>
        <p:spPr>
          <a:xfrm>
            <a:off x="5943638" y="3449950"/>
            <a:ext cx="20763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lt1"/>
                </a:solidFill>
                <a:latin typeface="Georgia"/>
                <a:ea typeface="Georgia"/>
                <a:cs typeface="Georgia"/>
                <a:sym typeface="Georgia"/>
              </a:rPr>
              <a:t>Child-Friendly Spaces are crucial</a:t>
            </a:r>
            <a:endParaRPr sz="1600">
              <a:solidFill>
                <a:schemeClr val="lt1"/>
              </a:solidFill>
              <a:latin typeface="Georgia"/>
              <a:ea typeface="Georgia"/>
              <a:cs typeface="Georgia"/>
              <a:sym typeface="Georgia"/>
            </a:endParaRPr>
          </a:p>
        </p:txBody>
      </p:sp>
      <p:pic>
        <p:nvPicPr>
          <p:cNvPr id="2" name="37. Key takeaways">
            <a:hlinkClick r:id="" action="ppaction://media"/>
            <a:extLst>
              <a:ext uri="{FF2B5EF4-FFF2-40B4-BE49-F238E27FC236}">
                <a16:creationId xmlns:a16="http://schemas.microsoft.com/office/drawing/2014/main" id="{7E222E7F-8EE9-4FE2-81C8-DF213F2D71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800" y="461674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39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51"/>
          <p:cNvSpPr txBox="1"/>
          <p:nvPr/>
        </p:nvSpPr>
        <p:spPr>
          <a:xfrm>
            <a:off x="386950" y="1014250"/>
            <a:ext cx="8757000" cy="3763500"/>
          </a:xfrm>
          <a:prstGeom prst="rect">
            <a:avLst/>
          </a:prstGeom>
          <a:noFill/>
          <a:ln>
            <a:noFill/>
          </a:ln>
        </p:spPr>
        <p:txBody>
          <a:bodyPr spcFirstLastPara="1" wrap="square" lIns="91425" tIns="91425" rIns="91425" bIns="91425" anchor="t" anchorCtr="0">
            <a:spAutoFit/>
          </a:bodyPr>
          <a:lstStyle/>
          <a:p>
            <a:pPr marL="457200" lvl="0" indent="-292100" algn="l" rtl="0">
              <a:lnSpc>
                <a:spcPct val="115000"/>
              </a:lnSpc>
              <a:spcBef>
                <a:spcPts val="1000"/>
              </a:spcBef>
              <a:spcAft>
                <a:spcPts val="0"/>
              </a:spcAft>
              <a:buSzPts val="1000"/>
              <a:buFont typeface="Georgia"/>
              <a:buAutoNum type="arabicPeriod"/>
            </a:pPr>
            <a:r>
              <a:rPr lang="en" sz="1000">
                <a:latin typeface="Georgia"/>
                <a:ea typeface="Georgia"/>
                <a:cs typeface="Georgia"/>
                <a:sym typeface="Georgia"/>
              </a:rPr>
              <a:t>Humanitarian architecture – what does it mean? | Aalto University. (2023, September 6). </a:t>
            </a:r>
            <a:r>
              <a:rPr lang="en" sz="1000" u="sng">
                <a:latin typeface="Georgia"/>
                <a:ea typeface="Georgia"/>
                <a:cs typeface="Georgia"/>
                <a:sym typeface="Georgia"/>
                <a:hlinkClick r:id="rId3"/>
              </a:rPr>
              <a:t>https://www.aalto.fi/en/wit-programme/humanitarian-architecture-what-does-it-mean</a:t>
            </a:r>
            <a:endParaRPr sz="1000">
              <a:latin typeface="Georgia"/>
              <a:ea typeface="Georgia"/>
              <a:cs typeface="Georgia"/>
              <a:sym typeface="Georgia"/>
            </a:endParaRPr>
          </a:p>
          <a:p>
            <a:pPr marL="457200" lvl="0" indent="-292100" algn="l" rtl="0">
              <a:lnSpc>
                <a:spcPct val="115000"/>
              </a:lnSpc>
              <a:spcBef>
                <a:spcPts val="1000"/>
              </a:spcBef>
              <a:spcAft>
                <a:spcPts val="0"/>
              </a:spcAft>
              <a:buSzPts val="1000"/>
              <a:buFont typeface="Georgia"/>
              <a:buAutoNum type="arabicPeriod"/>
            </a:pPr>
            <a:r>
              <a:rPr lang="en" sz="1000">
                <a:latin typeface="Georgia"/>
                <a:ea typeface="Georgia"/>
                <a:cs typeface="Georgia"/>
                <a:sym typeface="Georgia"/>
              </a:rPr>
              <a:t>SHELTER DESIGN CATALOGUE SECTION: DIVISION OF PROGRAMME SUPPORT AND MANAGEMENT SHELTER AND SETTLEMENT (https://www.unhcr.org/). (2016). https://sheltercluster.org/compendium/documents/division-programme-support-and-management-shelter-and-settlement-section. https://emergency.unhcr.org/sites/default/files/2024-01/unhcr_shelter_design_catalogue_january_2016.pdf</a:t>
            </a:r>
            <a:endParaRPr sz="1000">
              <a:latin typeface="Georgia"/>
              <a:ea typeface="Georgia"/>
              <a:cs typeface="Georgia"/>
              <a:sym typeface="Georgia"/>
            </a:endParaRPr>
          </a:p>
          <a:p>
            <a:pPr marL="457200" lvl="0" indent="-292100" algn="l" rtl="0">
              <a:lnSpc>
                <a:spcPct val="115000"/>
              </a:lnSpc>
              <a:spcBef>
                <a:spcPts val="1000"/>
              </a:spcBef>
              <a:spcAft>
                <a:spcPts val="0"/>
              </a:spcAft>
              <a:buSzPts val="1000"/>
              <a:buFont typeface="Georgia"/>
              <a:buAutoNum type="arabicPeriod"/>
            </a:pPr>
            <a:r>
              <a:rPr lang="en" sz="1000">
                <a:latin typeface="Georgia"/>
                <a:ea typeface="Georgia"/>
                <a:cs typeface="Georgia"/>
                <a:sym typeface="Georgia"/>
              </a:rPr>
              <a:t>AlWaer, H., Sibley, M., &amp; Cooper, I. (2023). Design and use of space in refugee camps: a case study of a contested terrain. Proceedings of the Institution of Civil Engineers. Urban Design and Planning, 176(3), 123–141. </a:t>
            </a:r>
            <a:r>
              <a:rPr lang="en" sz="1000" u="sng">
                <a:latin typeface="Georgia"/>
                <a:ea typeface="Georgia"/>
                <a:cs typeface="Georgia"/>
                <a:sym typeface="Georgia"/>
                <a:hlinkClick r:id="rId4"/>
              </a:rPr>
              <a:t>https://doi.org/10.1680/jurdp.22.00068</a:t>
            </a:r>
            <a:endParaRPr sz="1000">
              <a:latin typeface="Georgia"/>
              <a:ea typeface="Georgia"/>
              <a:cs typeface="Georgia"/>
              <a:sym typeface="Georgia"/>
            </a:endParaRPr>
          </a:p>
          <a:p>
            <a:pPr marL="457200" lvl="0" indent="-292100" algn="l" rtl="0">
              <a:lnSpc>
                <a:spcPct val="115000"/>
              </a:lnSpc>
              <a:spcBef>
                <a:spcPts val="1000"/>
              </a:spcBef>
              <a:spcAft>
                <a:spcPts val="0"/>
              </a:spcAft>
              <a:buSzPts val="1000"/>
              <a:buFont typeface="Georgia"/>
              <a:buAutoNum type="arabicPeriod"/>
            </a:pPr>
            <a:r>
              <a:rPr lang="en" sz="1000">
                <a:latin typeface="Georgia"/>
                <a:ea typeface="Georgia"/>
                <a:cs typeface="Georgia"/>
                <a:sym typeface="Georgia"/>
              </a:rPr>
              <a:t>Barnes, V., &amp; Eriksson, V. (2015). Mapping empathy and ethics in the design process. </a:t>
            </a:r>
            <a:r>
              <a:rPr lang="en" sz="1000" i="1">
                <a:latin typeface="Georgia"/>
                <a:ea typeface="Georgia"/>
                <a:cs typeface="Georgia"/>
                <a:sym typeface="Georgia"/>
              </a:rPr>
              <a:t>ResearchGate</a:t>
            </a:r>
            <a:r>
              <a:rPr lang="en" sz="1000">
                <a:latin typeface="Georgia"/>
                <a:ea typeface="Georgia"/>
                <a:cs typeface="Georgia"/>
                <a:sym typeface="Georgia"/>
              </a:rPr>
              <a:t>. https://www.researchgate.net/publication/307932419_Mapping_Empathy_and_Ethics_in_the_Design_Process</a:t>
            </a:r>
            <a:endParaRPr sz="1000">
              <a:latin typeface="Georgia"/>
              <a:ea typeface="Georgia"/>
              <a:cs typeface="Georgia"/>
              <a:sym typeface="Georgia"/>
            </a:endParaRPr>
          </a:p>
          <a:p>
            <a:pPr marL="457200" lvl="0" indent="-292100" algn="l" rtl="0">
              <a:lnSpc>
                <a:spcPct val="115000"/>
              </a:lnSpc>
              <a:spcBef>
                <a:spcPts val="1000"/>
              </a:spcBef>
              <a:spcAft>
                <a:spcPts val="0"/>
              </a:spcAft>
              <a:buSzPts val="1000"/>
              <a:buFont typeface="Georgia"/>
              <a:buAutoNum type="arabicPeriod"/>
            </a:pPr>
            <a:r>
              <a:rPr lang="en" sz="1000">
                <a:latin typeface="Georgia"/>
                <a:ea typeface="Georgia"/>
                <a:cs typeface="Georgia"/>
                <a:sym typeface="Georgia"/>
              </a:rPr>
              <a:t>UNHCR. (2023). Strategic Considerations in Shelter Responses. Retrieved from emergency.unhcr.org UN Women. (2021). Gender-Responsive Implementation in Humanitarian Settings. Retrieved from ppguide.unwomen.org</a:t>
            </a:r>
            <a:endParaRPr sz="1000">
              <a:latin typeface="Georgia"/>
              <a:ea typeface="Georgia"/>
              <a:cs typeface="Georgia"/>
              <a:sym typeface="Georgia"/>
            </a:endParaRPr>
          </a:p>
          <a:p>
            <a:pPr marL="457200" lvl="0" indent="-292100" algn="l" rtl="0">
              <a:lnSpc>
                <a:spcPct val="115000"/>
              </a:lnSpc>
              <a:spcBef>
                <a:spcPts val="1000"/>
              </a:spcBef>
              <a:spcAft>
                <a:spcPts val="0"/>
              </a:spcAft>
              <a:buSzPts val="1000"/>
              <a:buFont typeface="Georgia"/>
              <a:buAutoNum type="arabicPeriod"/>
            </a:pPr>
            <a:r>
              <a:rPr lang="en" sz="1000">
                <a:latin typeface="Georgia"/>
                <a:ea typeface="Georgia"/>
                <a:cs typeface="Georgia"/>
                <a:sym typeface="Georgia"/>
              </a:rPr>
              <a:t>Inalhan, G., Yang, E., &amp; Weber, C. (2021b). Place attachment theory. In </a:t>
            </a:r>
            <a:r>
              <a:rPr lang="en" sz="1000" i="1">
                <a:latin typeface="Georgia"/>
                <a:ea typeface="Georgia"/>
                <a:cs typeface="Georgia"/>
                <a:sym typeface="Georgia"/>
              </a:rPr>
              <a:t>Routledge eBooks</a:t>
            </a:r>
            <a:r>
              <a:rPr lang="en" sz="1000">
                <a:latin typeface="Georgia"/>
                <a:ea typeface="Georgia"/>
                <a:cs typeface="Georgia"/>
                <a:sym typeface="Georgia"/>
              </a:rPr>
              <a:t> (pp. 181–194). https://doi.org/10.1201/9781003128830-16</a:t>
            </a:r>
            <a:endParaRPr sz="1000">
              <a:latin typeface="Georgia"/>
              <a:ea typeface="Georgia"/>
              <a:cs typeface="Georgia"/>
              <a:sym typeface="Georgia"/>
            </a:endParaRPr>
          </a:p>
          <a:p>
            <a:pPr marL="457200" lvl="0" indent="-292100" algn="l" rtl="0">
              <a:lnSpc>
                <a:spcPct val="115000"/>
              </a:lnSpc>
              <a:spcBef>
                <a:spcPts val="1000"/>
              </a:spcBef>
              <a:spcAft>
                <a:spcPts val="0"/>
              </a:spcAft>
              <a:buSzPts val="1000"/>
              <a:buFont typeface="Georgia"/>
              <a:buAutoNum type="arabicPeriod"/>
            </a:pPr>
            <a:r>
              <a:rPr lang="en" sz="1000">
                <a:latin typeface="Georgia"/>
                <a:ea typeface="Georgia"/>
                <a:cs typeface="Georgia"/>
                <a:sym typeface="Georgia"/>
              </a:rPr>
              <a:t>Save the Children [A Handbook for Save the Children Staff]. (2008). </a:t>
            </a:r>
            <a:r>
              <a:rPr lang="en" sz="1000" i="1">
                <a:latin typeface="Georgia"/>
                <a:ea typeface="Georgia"/>
                <a:cs typeface="Georgia"/>
                <a:sym typeface="Georgia"/>
              </a:rPr>
              <a:t>Child Friendly Spaces in Emergencies: A Handbook for Save the Children Staff</a:t>
            </a:r>
            <a:r>
              <a:rPr lang="en" sz="1000">
                <a:latin typeface="Georgia"/>
                <a:ea typeface="Georgia"/>
                <a:cs typeface="Georgia"/>
                <a:sym typeface="Georgia"/>
              </a:rPr>
              <a:t>. https://image.savethechildren.org/child-friendly-space-in-emergencies-ch11044514.pdf/7680i28h2bi56p3hf52lxt3uu8l68oc4.pdf</a:t>
            </a:r>
            <a:endParaRPr sz="1000">
              <a:solidFill>
                <a:schemeClr val="dk1"/>
              </a:solidFill>
              <a:latin typeface="Georgia"/>
              <a:ea typeface="Georgia"/>
              <a:cs typeface="Georgia"/>
              <a:sym typeface="Georgia"/>
            </a:endParaRPr>
          </a:p>
        </p:txBody>
      </p:sp>
      <p:sp>
        <p:nvSpPr>
          <p:cNvPr id="671" name="Google Shape;671;p51"/>
          <p:cNvSpPr/>
          <p:nvPr/>
        </p:nvSpPr>
        <p:spPr>
          <a:xfrm>
            <a:off x="623400" y="795050"/>
            <a:ext cx="809700" cy="60600"/>
          </a:xfrm>
          <a:prstGeom prst="rect">
            <a:avLst/>
          </a:prstGeom>
          <a:solidFill>
            <a:srgbClr val="FF8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51"/>
          <p:cNvSpPr txBox="1">
            <a:spLocks noGrp="1"/>
          </p:cNvSpPr>
          <p:nvPr>
            <p:ph type="title" idx="4294967295"/>
          </p:nvPr>
        </p:nvSpPr>
        <p:spPr>
          <a:xfrm>
            <a:off x="530250" y="146150"/>
            <a:ext cx="86139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SzPts val="1100"/>
              <a:buNone/>
            </a:pPr>
            <a:r>
              <a:rPr lang="en" sz="3000">
                <a:latin typeface="Georgia"/>
                <a:ea typeface="Georgia"/>
                <a:cs typeface="Georgia"/>
                <a:sym typeface="Georgia"/>
              </a:rPr>
              <a:t>References</a:t>
            </a:r>
            <a:endParaRPr sz="3000">
              <a:latin typeface="Georgia"/>
              <a:ea typeface="Georgia"/>
              <a:cs typeface="Georgia"/>
              <a:sym typeface="Georgi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pic>
        <p:nvPicPr>
          <p:cNvPr id="677" name="Google Shape;677;p5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0" y="0"/>
            <a:ext cx="9143999" cy="4015045"/>
          </a:xfrm>
          <a:prstGeom prst="rect">
            <a:avLst/>
          </a:prstGeom>
          <a:noFill/>
          <a:ln>
            <a:noFill/>
          </a:ln>
        </p:spPr>
      </p:pic>
      <p:sp>
        <p:nvSpPr>
          <p:cNvPr id="678" name="Google Shape;678;p52"/>
          <p:cNvSpPr/>
          <p:nvPr/>
        </p:nvSpPr>
        <p:spPr>
          <a:xfrm>
            <a:off x="10553700" y="630050"/>
            <a:ext cx="3723000" cy="5290500"/>
          </a:xfrm>
          <a:prstGeom prst="rect">
            <a:avLst/>
          </a:prstGeom>
          <a:solidFill>
            <a:srgbClr val="2D2D2D">
              <a:alpha val="4465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79" name="Google Shape;679;p52"/>
          <p:cNvSpPr txBox="1">
            <a:spLocks noGrp="1"/>
          </p:cNvSpPr>
          <p:nvPr>
            <p:ph type="title"/>
          </p:nvPr>
        </p:nvSpPr>
        <p:spPr>
          <a:xfrm>
            <a:off x="2750850" y="3311082"/>
            <a:ext cx="3175800" cy="453900"/>
          </a:xfrm>
          <a:prstGeom prst="rect">
            <a:avLst/>
          </a:prstGeom>
        </p:spPr>
        <p:txBody>
          <a:bodyPr spcFirstLastPara="1" wrap="square" lIns="68575" tIns="34275" rIns="68575" bIns="34275" anchor="b" anchorCtr="0">
            <a:spAutoFit/>
          </a:bodyPr>
          <a:lstStyle/>
          <a:p>
            <a:pPr marL="0" lvl="0" indent="0" algn="ctr" rtl="0">
              <a:lnSpc>
                <a:spcPct val="100000"/>
              </a:lnSpc>
              <a:spcBef>
                <a:spcPts val="0"/>
              </a:spcBef>
              <a:spcAft>
                <a:spcPts val="0"/>
              </a:spcAft>
              <a:buClr>
                <a:schemeClr val="dk1"/>
              </a:buClr>
              <a:buSzPts val="1100"/>
              <a:buFont typeface="Arial"/>
              <a:buNone/>
            </a:pPr>
            <a:r>
              <a:rPr lang="en" sz="2500" b="1">
                <a:solidFill>
                  <a:schemeClr val="lt1"/>
                </a:solidFill>
                <a:latin typeface="Georgia"/>
                <a:ea typeface="Georgia"/>
                <a:cs typeface="Georgia"/>
                <a:sym typeface="Georgia"/>
              </a:rPr>
              <a:t>Thank you</a:t>
            </a:r>
            <a:endParaRPr sz="2500">
              <a:solidFill>
                <a:schemeClr val="lt1"/>
              </a:solidFill>
              <a:latin typeface="Georgia"/>
              <a:ea typeface="Georgia"/>
              <a:cs typeface="Georgia"/>
              <a:sym typeface="Georgia"/>
            </a:endParaRPr>
          </a:p>
        </p:txBody>
      </p:sp>
      <p:pic>
        <p:nvPicPr>
          <p:cNvPr id="680" name="Google Shape;680;p5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457197" y="4348688"/>
            <a:ext cx="2581775" cy="471475"/>
          </a:xfrm>
          <a:prstGeom prst="rect">
            <a:avLst/>
          </a:prstGeom>
          <a:noFill/>
          <a:ln>
            <a:noFill/>
          </a:ln>
        </p:spPr>
      </p:pic>
      <p:pic>
        <p:nvPicPr>
          <p:cNvPr id="681" name="Google Shape;681;p52"/>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2974950" y="412051"/>
            <a:ext cx="2727600" cy="2664300"/>
          </a:xfrm>
          <a:prstGeom prst="ellipse">
            <a:avLst/>
          </a:prstGeom>
          <a:noFill/>
          <a:ln>
            <a:noFill/>
          </a:ln>
        </p:spPr>
      </p:pic>
      <p:pic>
        <p:nvPicPr>
          <p:cNvPr id="682" name="Google Shape;682;p52"/>
          <p:cNvPicPr preferRelativeResize="0"/>
          <p:nvPr/>
        </p:nvPicPr>
        <p:blipFill rotWithShape="1">
          <a:blip r:embed="rId6" cstate="print">
            <a:alphaModFix/>
            <a:extLst>
              <a:ext uri="{28A0092B-C50C-407E-A947-70E740481C1C}">
                <a14:useLocalDpi xmlns:a14="http://schemas.microsoft.com/office/drawing/2010/main"/>
              </a:ext>
            </a:extLst>
          </a:blip>
          <a:srcRect t="-31388"/>
          <a:stretch/>
        </p:blipFill>
        <p:spPr>
          <a:xfrm>
            <a:off x="7198330" y="4274688"/>
            <a:ext cx="1433900" cy="6194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17"/>
          <p:cNvSpPr/>
          <p:nvPr/>
        </p:nvSpPr>
        <p:spPr>
          <a:xfrm>
            <a:off x="752475" y="3233675"/>
            <a:ext cx="7616700" cy="1234500"/>
          </a:xfrm>
          <a:prstGeom prst="rect">
            <a:avLst/>
          </a:prstGeom>
          <a:solidFill>
            <a:srgbClr val="02AD5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3" name="Google Shape;133;p17"/>
          <p:cNvSpPr/>
          <p:nvPr/>
        </p:nvSpPr>
        <p:spPr>
          <a:xfrm>
            <a:off x="2760400" y="1453350"/>
            <a:ext cx="1557300" cy="1556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4" name="Google Shape;134;p17"/>
          <p:cNvSpPr/>
          <p:nvPr/>
        </p:nvSpPr>
        <p:spPr>
          <a:xfrm>
            <a:off x="4771525" y="1453350"/>
            <a:ext cx="1557300" cy="1556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5" name="Google Shape;135;p17"/>
          <p:cNvSpPr/>
          <p:nvPr/>
        </p:nvSpPr>
        <p:spPr>
          <a:xfrm>
            <a:off x="6808775" y="1453350"/>
            <a:ext cx="1557300" cy="1556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6" name="Google Shape;136;p17"/>
          <p:cNvSpPr/>
          <p:nvPr/>
        </p:nvSpPr>
        <p:spPr>
          <a:xfrm>
            <a:off x="749275" y="1453350"/>
            <a:ext cx="1557300" cy="1556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7" name="Google Shape;137;p17"/>
          <p:cNvSpPr txBox="1"/>
          <p:nvPr/>
        </p:nvSpPr>
        <p:spPr>
          <a:xfrm>
            <a:off x="749250" y="2589725"/>
            <a:ext cx="15573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latin typeface="Georgia"/>
                <a:ea typeface="Georgia"/>
                <a:cs typeface="Georgia"/>
                <a:sym typeface="Georgia"/>
              </a:rPr>
              <a:t>Safety &amp; Security</a:t>
            </a:r>
            <a:endParaRPr sz="1200">
              <a:solidFill>
                <a:schemeClr val="dk1"/>
              </a:solidFill>
              <a:latin typeface="Georgia"/>
              <a:ea typeface="Georgia"/>
              <a:cs typeface="Georgia"/>
              <a:sym typeface="Georgia"/>
            </a:endParaRPr>
          </a:p>
        </p:txBody>
      </p:sp>
      <p:sp>
        <p:nvSpPr>
          <p:cNvPr id="138" name="Google Shape;138;p17"/>
          <p:cNvSpPr txBox="1"/>
          <p:nvPr/>
        </p:nvSpPr>
        <p:spPr>
          <a:xfrm>
            <a:off x="2788300" y="2589725"/>
            <a:ext cx="1494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Georgia"/>
                <a:ea typeface="Georgia"/>
                <a:cs typeface="Georgia"/>
                <a:sym typeface="Georgia"/>
              </a:rPr>
              <a:t>Climate protection</a:t>
            </a:r>
            <a:endParaRPr sz="1200">
              <a:solidFill>
                <a:schemeClr val="dk1"/>
              </a:solidFill>
              <a:latin typeface="Georgia"/>
              <a:ea typeface="Georgia"/>
              <a:cs typeface="Georgia"/>
              <a:sym typeface="Georgia"/>
            </a:endParaRPr>
          </a:p>
        </p:txBody>
      </p:sp>
      <p:sp>
        <p:nvSpPr>
          <p:cNvPr id="139" name="Google Shape;139;p17"/>
          <p:cNvSpPr txBox="1"/>
          <p:nvPr/>
        </p:nvSpPr>
        <p:spPr>
          <a:xfrm>
            <a:off x="4771525" y="2589725"/>
            <a:ext cx="15573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latin typeface="Georgia"/>
                <a:ea typeface="Georgia"/>
                <a:cs typeface="Georgia"/>
                <a:sym typeface="Georgia"/>
              </a:rPr>
              <a:t>Health</a:t>
            </a:r>
            <a:endParaRPr sz="1200">
              <a:solidFill>
                <a:schemeClr val="dk1"/>
              </a:solidFill>
              <a:latin typeface="Georgia"/>
              <a:ea typeface="Georgia"/>
              <a:cs typeface="Georgia"/>
              <a:sym typeface="Georgia"/>
            </a:endParaRPr>
          </a:p>
        </p:txBody>
      </p:sp>
      <p:sp>
        <p:nvSpPr>
          <p:cNvPr id="140" name="Google Shape;140;p17"/>
          <p:cNvSpPr txBox="1"/>
          <p:nvPr/>
        </p:nvSpPr>
        <p:spPr>
          <a:xfrm>
            <a:off x="6808775" y="2589725"/>
            <a:ext cx="15705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latin typeface="Georgia"/>
                <a:ea typeface="Georgia"/>
                <a:cs typeface="Georgia"/>
                <a:sym typeface="Georgia"/>
              </a:rPr>
              <a:t>Human Dignity</a:t>
            </a:r>
            <a:endParaRPr sz="1200">
              <a:solidFill>
                <a:schemeClr val="dk1"/>
              </a:solidFill>
              <a:latin typeface="Georgia"/>
              <a:ea typeface="Georgia"/>
              <a:cs typeface="Georgia"/>
              <a:sym typeface="Georgia"/>
            </a:endParaRPr>
          </a:p>
        </p:txBody>
      </p:sp>
      <p:pic>
        <p:nvPicPr>
          <p:cNvPr id="141" name="Google Shape;141;p17"/>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1155919" y="1645212"/>
            <a:ext cx="799750" cy="799775"/>
          </a:xfrm>
          <a:prstGeom prst="rect">
            <a:avLst/>
          </a:prstGeom>
          <a:noFill/>
          <a:ln>
            <a:noFill/>
          </a:ln>
        </p:spPr>
      </p:pic>
      <p:pic>
        <p:nvPicPr>
          <p:cNvPr id="142" name="Google Shape;142;p17"/>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2950150" y="1453350"/>
            <a:ext cx="1183500" cy="1183500"/>
          </a:xfrm>
          <a:prstGeom prst="rect">
            <a:avLst/>
          </a:prstGeom>
          <a:noFill/>
          <a:ln>
            <a:noFill/>
          </a:ln>
        </p:spPr>
      </p:pic>
      <p:pic>
        <p:nvPicPr>
          <p:cNvPr id="143" name="Google Shape;143;p17"/>
          <p:cNvPicPr preferRelativeResize="0"/>
          <p:nvPr/>
        </p:nvPicPr>
        <p:blipFill>
          <a:blip r:embed="rId7" cstate="print">
            <a:alphaModFix/>
            <a:extLst>
              <a:ext uri="{28A0092B-C50C-407E-A947-70E740481C1C}">
                <a14:useLocalDpi xmlns:a14="http://schemas.microsoft.com/office/drawing/2010/main"/>
              </a:ext>
            </a:extLst>
          </a:blip>
          <a:stretch>
            <a:fillRect/>
          </a:stretch>
        </p:blipFill>
        <p:spPr>
          <a:xfrm>
            <a:off x="5046225" y="1604275"/>
            <a:ext cx="881625" cy="881650"/>
          </a:xfrm>
          <a:prstGeom prst="rect">
            <a:avLst/>
          </a:prstGeom>
          <a:noFill/>
          <a:ln>
            <a:noFill/>
          </a:ln>
        </p:spPr>
      </p:pic>
      <p:pic>
        <p:nvPicPr>
          <p:cNvPr id="144" name="Google Shape;144;p17"/>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7069025" y="1536475"/>
            <a:ext cx="987150" cy="1017250"/>
          </a:xfrm>
          <a:prstGeom prst="rect">
            <a:avLst/>
          </a:prstGeom>
          <a:noFill/>
          <a:ln>
            <a:noFill/>
          </a:ln>
        </p:spPr>
      </p:pic>
      <p:sp>
        <p:nvSpPr>
          <p:cNvPr id="146" name="Google Shape;146;p17"/>
          <p:cNvSpPr txBox="1">
            <a:spLocks noGrp="1"/>
          </p:cNvSpPr>
          <p:nvPr>
            <p:ph type="title"/>
          </p:nvPr>
        </p:nvSpPr>
        <p:spPr>
          <a:xfrm>
            <a:off x="623400" y="4401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200">
                <a:latin typeface="Georgia"/>
                <a:ea typeface="Georgia"/>
                <a:cs typeface="Georgia"/>
                <a:sym typeface="Georgia"/>
              </a:rPr>
              <a:t>What is a</a:t>
            </a:r>
            <a:r>
              <a:rPr lang="en" sz="3200" b="1">
                <a:latin typeface="Georgia"/>
                <a:ea typeface="Georgia"/>
                <a:cs typeface="Georgia"/>
                <a:sym typeface="Georgia"/>
              </a:rPr>
              <a:t> SHELTER?</a:t>
            </a:r>
            <a:endParaRPr sz="3200" b="1">
              <a:latin typeface="Georgia"/>
              <a:ea typeface="Georgia"/>
              <a:cs typeface="Georgia"/>
              <a:sym typeface="Georgia"/>
            </a:endParaRPr>
          </a:p>
        </p:txBody>
      </p:sp>
      <p:sp>
        <p:nvSpPr>
          <p:cNvPr id="147" name="Google Shape;147;p17"/>
          <p:cNvSpPr/>
          <p:nvPr/>
        </p:nvSpPr>
        <p:spPr>
          <a:xfrm>
            <a:off x="699600" y="1089025"/>
            <a:ext cx="809700" cy="606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8" name="Google Shape;148;p17"/>
          <p:cNvSpPr txBox="1"/>
          <p:nvPr/>
        </p:nvSpPr>
        <p:spPr>
          <a:xfrm>
            <a:off x="749250" y="3309875"/>
            <a:ext cx="7616700" cy="11574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800"/>
              </a:spcBef>
              <a:spcAft>
                <a:spcPts val="0"/>
              </a:spcAft>
              <a:buNone/>
            </a:pPr>
            <a:r>
              <a:rPr lang="en" sz="1200">
                <a:solidFill>
                  <a:schemeClr val="lt1"/>
                </a:solidFill>
                <a:latin typeface="Georgia"/>
                <a:ea typeface="Georgia"/>
                <a:cs typeface="Georgia"/>
                <a:sym typeface="Georgia"/>
              </a:rPr>
              <a:t>A shelter is defined as a habitable covered living space providing a secure and healthy living environment</a:t>
            </a:r>
            <a:endParaRPr sz="1200">
              <a:solidFill>
                <a:schemeClr val="lt1"/>
              </a:solidFill>
              <a:latin typeface="Georgia"/>
              <a:ea typeface="Georgia"/>
              <a:cs typeface="Georgia"/>
              <a:sym typeface="Georgia"/>
            </a:endParaRPr>
          </a:p>
          <a:p>
            <a:pPr marL="0" lvl="0" indent="0" algn="ctr" rtl="0">
              <a:lnSpc>
                <a:spcPct val="90000"/>
              </a:lnSpc>
              <a:spcBef>
                <a:spcPts val="800"/>
              </a:spcBef>
              <a:spcAft>
                <a:spcPts val="0"/>
              </a:spcAft>
              <a:buNone/>
            </a:pPr>
            <a:r>
              <a:rPr lang="en" sz="1200">
                <a:solidFill>
                  <a:schemeClr val="lt1"/>
                </a:solidFill>
                <a:latin typeface="Georgia"/>
                <a:ea typeface="Georgia"/>
                <a:cs typeface="Georgia"/>
                <a:sym typeface="Georgia"/>
              </a:rPr>
              <a:t>with privacy and dignity. Refugees and others of concern to UNHCR have the right to adequate shelter in</a:t>
            </a:r>
            <a:endParaRPr sz="1200">
              <a:solidFill>
                <a:schemeClr val="lt1"/>
              </a:solidFill>
              <a:latin typeface="Georgia"/>
              <a:ea typeface="Georgia"/>
              <a:cs typeface="Georgia"/>
              <a:sym typeface="Georgia"/>
            </a:endParaRPr>
          </a:p>
          <a:p>
            <a:pPr marL="0" lvl="0" indent="0" algn="ctr" rtl="0">
              <a:lnSpc>
                <a:spcPct val="90000"/>
              </a:lnSpc>
              <a:spcBef>
                <a:spcPts val="800"/>
              </a:spcBef>
              <a:spcAft>
                <a:spcPts val="0"/>
              </a:spcAft>
              <a:buNone/>
            </a:pPr>
            <a:r>
              <a:rPr lang="en" sz="1200">
                <a:solidFill>
                  <a:schemeClr val="lt1"/>
                </a:solidFill>
                <a:latin typeface="Georgia"/>
                <a:ea typeface="Georgia"/>
                <a:cs typeface="Georgia"/>
                <a:sym typeface="Georgia"/>
              </a:rPr>
              <a:t>order to benefit from protection from the elements, space to live and store belongings as well as privacy,</a:t>
            </a:r>
            <a:endParaRPr sz="1200">
              <a:solidFill>
                <a:schemeClr val="lt1"/>
              </a:solidFill>
              <a:latin typeface="Georgia"/>
              <a:ea typeface="Georgia"/>
              <a:cs typeface="Georgia"/>
              <a:sym typeface="Georgia"/>
            </a:endParaRPr>
          </a:p>
          <a:p>
            <a:pPr marL="0" lvl="0" indent="0" algn="ctr" rtl="0">
              <a:lnSpc>
                <a:spcPct val="90000"/>
              </a:lnSpc>
              <a:spcBef>
                <a:spcPts val="800"/>
              </a:spcBef>
              <a:spcAft>
                <a:spcPts val="0"/>
              </a:spcAft>
              <a:buNone/>
            </a:pPr>
            <a:r>
              <a:rPr lang="en" sz="1200">
                <a:solidFill>
                  <a:schemeClr val="lt1"/>
                </a:solidFill>
                <a:latin typeface="Georgia"/>
                <a:ea typeface="Georgia"/>
                <a:cs typeface="Georgia"/>
                <a:sym typeface="Georgia"/>
              </a:rPr>
              <a:t>comfort and emotional support.</a:t>
            </a:r>
            <a:endParaRPr sz="1200">
              <a:solidFill>
                <a:schemeClr val="lt1"/>
              </a:solidFill>
              <a:latin typeface="Georgia"/>
              <a:ea typeface="Georgia"/>
              <a:cs typeface="Georgia"/>
              <a:sym typeface="Georgia"/>
            </a:endParaRPr>
          </a:p>
        </p:txBody>
      </p:sp>
      <p:pic>
        <p:nvPicPr>
          <p:cNvPr id="3" name="4. What is Shelter">
            <a:hlinkClick r:id="" action="ppaction://media"/>
            <a:extLst>
              <a:ext uri="{FF2B5EF4-FFF2-40B4-BE49-F238E27FC236}">
                <a16:creationId xmlns:a16="http://schemas.microsoft.com/office/drawing/2014/main" id="{91601FDE-4A58-41A2-81A7-1E9E4B5F7C7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0" y="45339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365" fill="hold"/>
                                        <p:tgtEl>
                                          <p:spTgt spid="3"/>
                                        </p:tgtEl>
                                      </p:cBhvr>
                                    </p:cmd>
                                  </p:childTnLst>
                                </p:cTn>
                              </p:par>
                              <p:par>
                                <p:cTn id="7" presetID="10" presetClass="entr" presetSubtype="0" fill="hold" nodeType="withEffect">
                                  <p:stCondLst>
                                    <p:cond delay="0"/>
                                  </p:stCondLst>
                                  <p:childTnLst>
                                    <p:set>
                                      <p:cBhvr>
                                        <p:cTn id="8" dur="1" fill="hold">
                                          <p:stCondLst>
                                            <p:cond delay="0"/>
                                          </p:stCondLst>
                                        </p:cTn>
                                        <p:tgtEl>
                                          <p:spTgt spid="141"/>
                                        </p:tgtEl>
                                        <p:attrNameLst>
                                          <p:attrName>style.visibility</p:attrName>
                                        </p:attrNameLst>
                                      </p:cBhvr>
                                      <p:to>
                                        <p:strVal val="visible"/>
                                      </p:to>
                                    </p:set>
                                    <p:animEffect transition="in" filter="fade">
                                      <p:cBhvr>
                                        <p:cTn id="9" dur="2000"/>
                                        <p:tgtEl>
                                          <p:spTgt spid="141"/>
                                        </p:tgtEl>
                                      </p:cBhvr>
                                    </p:animEffect>
                                  </p:childTnLst>
                                </p:cTn>
                              </p:par>
                              <p:par>
                                <p:cTn id="10" presetID="10" presetClass="entr" presetSubtype="0" fill="hold" nodeType="withEffect">
                                  <p:stCondLst>
                                    <p:cond delay="0"/>
                                  </p:stCondLst>
                                  <p:childTnLst>
                                    <p:set>
                                      <p:cBhvr>
                                        <p:cTn id="11" dur="1" fill="hold">
                                          <p:stCondLst>
                                            <p:cond delay="0"/>
                                          </p:stCondLst>
                                        </p:cTn>
                                        <p:tgtEl>
                                          <p:spTgt spid="137"/>
                                        </p:tgtEl>
                                        <p:attrNameLst>
                                          <p:attrName>style.visibility</p:attrName>
                                        </p:attrNameLst>
                                      </p:cBhvr>
                                      <p:to>
                                        <p:strVal val="visible"/>
                                      </p:to>
                                    </p:set>
                                    <p:animEffect transition="in" filter="fade">
                                      <p:cBhvr>
                                        <p:cTn id="12" dur="2000"/>
                                        <p:tgtEl>
                                          <p:spTgt spid="137"/>
                                        </p:tgtEl>
                                      </p:cBhvr>
                                    </p:animEffect>
                                  </p:childTnLst>
                                </p:cTn>
                              </p:par>
                              <p:par>
                                <p:cTn id="13" presetID="10" presetClass="entr" presetSubtype="0" fill="hold" nodeType="withEffect">
                                  <p:stCondLst>
                                    <p:cond delay="0"/>
                                  </p:stCondLst>
                                  <p:childTnLst>
                                    <p:set>
                                      <p:cBhvr>
                                        <p:cTn id="14" dur="1" fill="hold">
                                          <p:stCondLst>
                                            <p:cond delay="0"/>
                                          </p:stCondLst>
                                        </p:cTn>
                                        <p:tgtEl>
                                          <p:spTgt spid="142"/>
                                        </p:tgtEl>
                                        <p:attrNameLst>
                                          <p:attrName>style.visibility</p:attrName>
                                        </p:attrNameLst>
                                      </p:cBhvr>
                                      <p:to>
                                        <p:strVal val="visible"/>
                                      </p:to>
                                    </p:set>
                                    <p:animEffect transition="in" filter="fade">
                                      <p:cBhvr>
                                        <p:cTn id="15" dur="2000"/>
                                        <p:tgtEl>
                                          <p:spTgt spid="142"/>
                                        </p:tgtEl>
                                      </p:cBhvr>
                                    </p:animEffect>
                                  </p:childTnLst>
                                </p:cTn>
                              </p:par>
                              <p:par>
                                <p:cTn id="16" presetID="10" presetClass="entr" presetSubtype="0" fill="hold" nodeType="withEffect">
                                  <p:stCondLst>
                                    <p:cond delay="0"/>
                                  </p:stCondLst>
                                  <p:childTnLst>
                                    <p:set>
                                      <p:cBhvr>
                                        <p:cTn id="17" dur="1" fill="hold">
                                          <p:stCondLst>
                                            <p:cond delay="0"/>
                                          </p:stCondLst>
                                        </p:cTn>
                                        <p:tgtEl>
                                          <p:spTgt spid="138"/>
                                        </p:tgtEl>
                                        <p:attrNameLst>
                                          <p:attrName>style.visibility</p:attrName>
                                        </p:attrNameLst>
                                      </p:cBhvr>
                                      <p:to>
                                        <p:strVal val="visible"/>
                                      </p:to>
                                    </p:set>
                                    <p:animEffect transition="in" filter="fade">
                                      <p:cBhvr>
                                        <p:cTn id="18" dur="2000"/>
                                        <p:tgtEl>
                                          <p:spTgt spid="138"/>
                                        </p:tgtEl>
                                      </p:cBhvr>
                                    </p:animEffect>
                                  </p:childTnLst>
                                </p:cTn>
                              </p:par>
                              <p:par>
                                <p:cTn id="19" presetID="10" presetClass="entr" presetSubtype="0" fill="hold" nodeType="withEffect">
                                  <p:stCondLst>
                                    <p:cond delay="0"/>
                                  </p:stCondLst>
                                  <p:childTnLst>
                                    <p:set>
                                      <p:cBhvr>
                                        <p:cTn id="20" dur="1" fill="hold">
                                          <p:stCondLst>
                                            <p:cond delay="0"/>
                                          </p:stCondLst>
                                        </p:cTn>
                                        <p:tgtEl>
                                          <p:spTgt spid="143"/>
                                        </p:tgtEl>
                                        <p:attrNameLst>
                                          <p:attrName>style.visibility</p:attrName>
                                        </p:attrNameLst>
                                      </p:cBhvr>
                                      <p:to>
                                        <p:strVal val="visible"/>
                                      </p:to>
                                    </p:set>
                                    <p:animEffect transition="in" filter="fade">
                                      <p:cBhvr>
                                        <p:cTn id="21" dur="2000"/>
                                        <p:tgtEl>
                                          <p:spTgt spid="143"/>
                                        </p:tgtEl>
                                      </p:cBhvr>
                                    </p:animEffect>
                                  </p:childTnLst>
                                </p:cTn>
                              </p:par>
                              <p:par>
                                <p:cTn id="22" presetID="10" presetClass="entr" presetSubtype="0" fill="hold" nodeType="withEffect">
                                  <p:stCondLst>
                                    <p:cond delay="0"/>
                                  </p:stCondLst>
                                  <p:childTnLst>
                                    <p:set>
                                      <p:cBhvr>
                                        <p:cTn id="23" dur="1" fill="hold">
                                          <p:stCondLst>
                                            <p:cond delay="0"/>
                                          </p:stCondLst>
                                        </p:cTn>
                                        <p:tgtEl>
                                          <p:spTgt spid="139"/>
                                        </p:tgtEl>
                                        <p:attrNameLst>
                                          <p:attrName>style.visibility</p:attrName>
                                        </p:attrNameLst>
                                      </p:cBhvr>
                                      <p:to>
                                        <p:strVal val="visible"/>
                                      </p:to>
                                    </p:set>
                                    <p:animEffect transition="in" filter="fade">
                                      <p:cBhvr>
                                        <p:cTn id="24" dur="2000"/>
                                        <p:tgtEl>
                                          <p:spTgt spid="139"/>
                                        </p:tgtEl>
                                      </p:cBhvr>
                                    </p:animEffect>
                                  </p:childTnLst>
                                </p:cTn>
                              </p:par>
                              <p:par>
                                <p:cTn id="25" presetID="10" presetClass="entr" presetSubtype="0" fill="hold" nodeType="withEffect">
                                  <p:stCondLst>
                                    <p:cond delay="0"/>
                                  </p:stCondLst>
                                  <p:childTnLst>
                                    <p:set>
                                      <p:cBhvr>
                                        <p:cTn id="26" dur="1" fill="hold">
                                          <p:stCondLst>
                                            <p:cond delay="0"/>
                                          </p:stCondLst>
                                        </p:cTn>
                                        <p:tgtEl>
                                          <p:spTgt spid="144"/>
                                        </p:tgtEl>
                                        <p:attrNameLst>
                                          <p:attrName>style.visibility</p:attrName>
                                        </p:attrNameLst>
                                      </p:cBhvr>
                                      <p:to>
                                        <p:strVal val="visible"/>
                                      </p:to>
                                    </p:set>
                                    <p:animEffect transition="in" filter="fade">
                                      <p:cBhvr>
                                        <p:cTn id="27" dur="2000"/>
                                        <p:tgtEl>
                                          <p:spTgt spid="144"/>
                                        </p:tgtEl>
                                      </p:cBhvr>
                                    </p:animEffect>
                                  </p:childTnLst>
                                </p:cTn>
                              </p:par>
                              <p:par>
                                <p:cTn id="28" presetID="10" presetClass="entr" presetSubtype="0" fill="hold" nodeType="withEffect">
                                  <p:stCondLst>
                                    <p:cond delay="0"/>
                                  </p:stCondLst>
                                  <p:childTnLst>
                                    <p:set>
                                      <p:cBhvr>
                                        <p:cTn id="29" dur="1" fill="hold">
                                          <p:stCondLst>
                                            <p:cond delay="0"/>
                                          </p:stCondLst>
                                        </p:cTn>
                                        <p:tgtEl>
                                          <p:spTgt spid="140"/>
                                        </p:tgtEl>
                                        <p:attrNameLst>
                                          <p:attrName>style.visibility</p:attrName>
                                        </p:attrNameLst>
                                      </p:cBhvr>
                                      <p:to>
                                        <p:strVal val="visible"/>
                                      </p:to>
                                    </p:set>
                                    <p:animEffect transition="in" filter="fade">
                                      <p:cBhvr>
                                        <p:cTn id="30" dur="20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1"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8"/>
          <p:cNvSpPr/>
          <p:nvPr/>
        </p:nvSpPr>
        <p:spPr>
          <a:xfrm>
            <a:off x="699600" y="3054375"/>
            <a:ext cx="1285500" cy="1284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4" name="Google Shape;154;p18"/>
          <p:cNvSpPr/>
          <p:nvPr/>
        </p:nvSpPr>
        <p:spPr>
          <a:xfrm>
            <a:off x="2280375" y="3054375"/>
            <a:ext cx="1285500" cy="1284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p:txBody>
      </p:sp>
      <p:sp>
        <p:nvSpPr>
          <p:cNvPr id="155" name="Google Shape;155;p18"/>
          <p:cNvSpPr/>
          <p:nvPr/>
        </p:nvSpPr>
        <p:spPr>
          <a:xfrm>
            <a:off x="699600" y="1348700"/>
            <a:ext cx="1285500" cy="1506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6" name="Google Shape;156;p18"/>
          <p:cNvSpPr/>
          <p:nvPr/>
        </p:nvSpPr>
        <p:spPr>
          <a:xfrm>
            <a:off x="2280373" y="1348700"/>
            <a:ext cx="1285500" cy="1506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7" name="Google Shape;157;p18"/>
          <p:cNvSpPr txBox="1"/>
          <p:nvPr/>
        </p:nvSpPr>
        <p:spPr>
          <a:xfrm>
            <a:off x="699500" y="2345525"/>
            <a:ext cx="12855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1E293B"/>
                </a:solidFill>
                <a:latin typeface="Georgia"/>
                <a:ea typeface="Georgia"/>
                <a:cs typeface="Georgia"/>
                <a:sym typeface="Georgia"/>
              </a:rPr>
              <a:t>Well-being</a:t>
            </a:r>
            <a:endParaRPr sz="1200">
              <a:solidFill>
                <a:srgbClr val="1E293B"/>
              </a:solidFill>
              <a:latin typeface="Georgia"/>
              <a:ea typeface="Georgia"/>
              <a:cs typeface="Georgia"/>
              <a:sym typeface="Georgia"/>
            </a:endParaRPr>
          </a:p>
        </p:txBody>
      </p:sp>
      <p:pic>
        <p:nvPicPr>
          <p:cNvPr id="158" name="Google Shape;158;p18"/>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884237" y="1452127"/>
            <a:ext cx="916226" cy="916248"/>
          </a:xfrm>
          <a:prstGeom prst="rect">
            <a:avLst/>
          </a:prstGeom>
          <a:noFill/>
          <a:ln>
            <a:noFill/>
          </a:ln>
        </p:spPr>
      </p:pic>
      <p:pic>
        <p:nvPicPr>
          <p:cNvPr id="159" name="Google Shape;159;p18"/>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903663" y="3130577"/>
            <a:ext cx="852125" cy="852125"/>
          </a:xfrm>
          <a:prstGeom prst="rect">
            <a:avLst/>
          </a:prstGeom>
          <a:noFill/>
          <a:ln>
            <a:noFill/>
          </a:ln>
        </p:spPr>
      </p:pic>
      <p:pic>
        <p:nvPicPr>
          <p:cNvPr id="160" name="Google Shape;160;p18"/>
          <p:cNvPicPr preferRelativeResize="0"/>
          <p:nvPr/>
        </p:nvPicPr>
        <p:blipFill>
          <a:blip r:embed="rId7" cstate="print">
            <a:alphaModFix/>
            <a:extLst>
              <a:ext uri="{28A0092B-C50C-407E-A947-70E740481C1C}">
                <a14:useLocalDpi xmlns:a14="http://schemas.microsoft.com/office/drawing/2010/main"/>
              </a:ext>
            </a:extLst>
          </a:blip>
          <a:stretch>
            <a:fillRect/>
          </a:stretch>
        </p:blipFill>
        <p:spPr>
          <a:xfrm>
            <a:off x="2541349" y="1528488"/>
            <a:ext cx="763525" cy="763525"/>
          </a:xfrm>
          <a:prstGeom prst="rect">
            <a:avLst/>
          </a:prstGeom>
          <a:noFill/>
          <a:ln>
            <a:noFill/>
          </a:ln>
        </p:spPr>
      </p:pic>
      <p:sp>
        <p:nvSpPr>
          <p:cNvPr id="161" name="Google Shape;161;p18"/>
          <p:cNvSpPr txBox="1"/>
          <p:nvPr/>
        </p:nvSpPr>
        <p:spPr>
          <a:xfrm>
            <a:off x="699525" y="3969450"/>
            <a:ext cx="12855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1E293B"/>
                </a:solidFill>
                <a:latin typeface="Georgia"/>
                <a:ea typeface="Georgia"/>
                <a:cs typeface="Georgia"/>
                <a:sym typeface="Georgia"/>
              </a:rPr>
              <a:t>Reduce Stress</a:t>
            </a:r>
            <a:endParaRPr sz="1200">
              <a:solidFill>
                <a:srgbClr val="1E293B"/>
              </a:solidFill>
              <a:latin typeface="Georgia"/>
              <a:ea typeface="Georgia"/>
              <a:cs typeface="Georgia"/>
              <a:sym typeface="Georgia"/>
            </a:endParaRPr>
          </a:p>
        </p:txBody>
      </p:sp>
      <p:sp>
        <p:nvSpPr>
          <p:cNvPr id="162" name="Google Shape;162;p18"/>
          <p:cNvSpPr txBox="1"/>
          <p:nvPr/>
        </p:nvSpPr>
        <p:spPr>
          <a:xfrm>
            <a:off x="2280375" y="2310575"/>
            <a:ext cx="13200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1E293B"/>
                </a:solidFill>
                <a:latin typeface="Georgia"/>
                <a:ea typeface="Georgia"/>
                <a:cs typeface="Georgia"/>
                <a:sym typeface="Georgia"/>
              </a:rPr>
              <a:t>Enhance Sleep</a:t>
            </a:r>
            <a:endParaRPr sz="1200">
              <a:solidFill>
                <a:srgbClr val="1E293B"/>
              </a:solidFill>
              <a:latin typeface="Georgia"/>
              <a:ea typeface="Georgia"/>
              <a:cs typeface="Georgia"/>
              <a:sym typeface="Georgia"/>
            </a:endParaRPr>
          </a:p>
          <a:p>
            <a:pPr marL="0" lvl="0" indent="0" algn="ctr" rtl="0">
              <a:spcBef>
                <a:spcPts val="0"/>
              </a:spcBef>
              <a:spcAft>
                <a:spcPts val="0"/>
              </a:spcAft>
              <a:buNone/>
            </a:pPr>
            <a:r>
              <a:rPr lang="en" sz="1200">
                <a:solidFill>
                  <a:srgbClr val="1E293B"/>
                </a:solidFill>
                <a:latin typeface="Georgia"/>
                <a:ea typeface="Georgia"/>
                <a:cs typeface="Georgia"/>
                <a:sym typeface="Georgia"/>
              </a:rPr>
              <a:t>Quality</a:t>
            </a:r>
            <a:endParaRPr sz="1200">
              <a:solidFill>
                <a:srgbClr val="1E293B"/>
              </a:solidFill>
              <a:latin typeface="Georgia"/>
              <a:ea typeface="Georgia"/>
              <a:cs typeface="Georgia"/>
              <a:sym typeface="Georgia"/>
            </a:endParaRPr>
          </a:p>
        </p:txBody>
      </p:sp>
      <p:pic>
        <p:nvPicPr>
          <p:cNvPr id="163" name="Google Shape;163;p18"/>
          <p:cNvPicPr preferRelativeResize="0"/>
          <p:nvPr/>
        </p:nvPicPr>
        <p:blipFill>
          <a:blip r:embed="rId8" cstate="print">
            <a:alphaModFix/>
            <a:extLst>
              <a:ext uri="{28A0092B-C50C-407E-A947-70E740481C1C}">
                <a14:useLocalDpi xmlns:a14="http://schemas.microsoft.com/office/drawing/2010/main"/>
              </a:ext>
            </a:extLst>
          </a:blip>
          <a:stretch>
            <a:fillRect/>
          </a:stretch>
        </p:blipFill>
        <p:spPr>
          <a:xfrm>
            <a:off x="2575863" y="3229262"/>
            <a:ext cx="763525" cy="763525"/>
          </a:xfrm>
          <a:prstGeom prst="rect">
            <a:avLst/>
          </a:prstGeom>
          <a:noFill/>
          <a:ln>
            <a:noFill/>
          </a:ln>
        </p:spPr>
      </p:pic>
      <p:sp>
        <p:nvSpPr>
          <p:cNvPr id="164" name="Google Shape;164;p18"/>
          <p:cNvSpPr txBox="1"/>
          <p:nvPr/>
        </p:nvSpPr>
        <p:spPr>
          <a:xfrm>
            <a:off x="2280375" y="3967250"/>
            <a:ext cx="13200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1E293B"/>
                </a:solidFill>
                <a:latin typeface="Georgia"/>
                <a:ea typeface="Georgia"/>
                <a:cs typeface="Georgia"/>
                <a:sym typeface="Georgia"/>
              </a:rPr>
              <a:t>Overall Health</a:t>
            </a:r>
            <a:endParaRPr sz="1200">
              <a:solidFill>
                <a:srgbClr val="1E293B"/>
              </a:solidFill>
              <a:latin typeface="Georgia"/>
              <a:ea typeface="Georgia"/>
              <a:cs typeface="Georgia"/>
              <a:sym typeface="Georgia"/>
            </a:endParaRPr>
          </a:p>
        </p:txBody>
      </p:sp>
      <p:pic>
        <p:nvPicPr>
          <p:cNvPr id="165" name="Google Shape;165;p18"/>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3895650" y="1338976"/>
            <a:ext cx="4522800" cy="3026400"/>
          </a:xfrm>
          <a:prstGeom prst="rect">
            <a:avLst/>
          </a:prstGeom>
          <a:noFill/>
          <a:ln>
            <a:noFill/>
          </a:ln>
        </p:spPr>
      </p:pic>
      <p:sp>
        <p:nvSpPr>
          <p:cNvPr id="166" name="Google Shape;166;p18"/>
          <p:cNvSpPr txBox="1"/>
          <p:nvPr/>
        </p:nvSpPr>
        <p:spPr>
          <a:xfrm>
            <a:off x="3819450" y="4365367"/>
            <a:ext cx="4522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666666"/>
                </a:solidFill>
                <a:latin typeface="Georgia"/>
                <a:ea typeface="Georgia"/>
                <a:cs typeface="Georgia"/>
                <a:sym typeface="Georgia"/>
              </a:rPr>
              <a:t>Image:A typical housing at Rohingya Camp in Cox’s Bazar, Bangladesh. BRAC IED. (2020) </a:t>
            </a:r>
            <a:endParaRPr sz="800">
              <a:solidFill>
                <a:srgbClr val="666666"/>
              </a:solidFill>
              <a:latin typeface="Georgia"/>
              <a:ea typeface="Georgia"/>
              <a:cs typeface="Georgia"/>
              <a:sym typeface="Georgia"/>
            </a:endParaRPr>
          </a:p>
        </p:txBody>
      </p:sp>
      <p:sp>
        <p:nvSpPr>
          <p:cNvPr id="168" name="Google Shape;168;p18"/>
          <p:cNvSpPr txBox="1">
            <a:spLocks noGrp="1"/>
          </p:cNvSpPr>
          <p:nvPr>
            <p:ph type="title"/>
          </p:nvPr>
        </p:nvSpPr>
        <p:spPr>
          <a:xfrm>
            <a:off x="623400" y="440125"/>
            <a:ext cx="8520600" cy="572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SzPts val="990"/>
              <a:buNone/>
            </a:pPr>
            <a:r>
              <a:rPr lang="en" sz="2200">
                <a:latin typeface="Georgia"/>
                <a:ea typeface="Georgia"/>
                <a:cs typeface="Georgia"/>
                <a:sym typeface="Georgia"/>
              </a:rPr>
              <a:t>Why are we talking about</a:t>
            </a:r>
            <a:r>
              <a:rPr lang="en" sz="2200" b="1">
                <a:latin typeface="Georgia"/>
                <a:ea typeface="Georgia"/>
                <a:cs typeface="Georgia"/>
                <a:sym typeface="Georgia"/>
              </a:rPr>
              <a:t> SHELTER </a:t>
            </a:r>
            <a:r>
              <a:rPr lang="en" sz="2200">
                <a:latin typeface="Georgia"/>
                <a:ea typeface="Georgia"/>
                <a:cs typeface="Georgia"/>
                <a:sym typeface="Georgia"/>
              </a:rPr>
              <a:t>or</a:t>
            </a:r>
            <a:r>
              <a:rPr lang="en" sz="2200" b="1">
                <a:latin typeface="Georgia"/>
                <a:ea typeface="Georgia"/>
                <a:cs typeface="Georgia"/>
                <a:sym typeface="Georgia"/>
              </a:rPr>
              <a:t> SPACE DESIGN?</a:t>
            </a:r>
            <a:endParaRPr sz="2200" b="1">
              <a:latin typeface="Georgia"/>
              <a:ea typeface="Georgia"/>
              <a:cs typeface="Georgia"/>
              <a:sym typeface="Georgia"/>
            </a:endParaRPr>
          </a:p>
        </p:txBody>
      </p:sp>
      <p:sp>
        <p:nvSpPr>
          <p:cNvPr id="169" name="Google Shape;169;p18"/>
          <p:cNvSpPr/>
          <p:nvPr/>
        </p:nvSpPr>
        <p:spPr>
          <a:xfrm>
            <a:off x="699600" y="1012825"/>
            <a:ext cx="809700" cy="60600"/>
          </a:xfrm>
          <a:prstGeom prst="rect">
            <a:avLst/>
          </a:prstGeom>
          <a:solidFill>
            <a:srgbClr val="FF81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 name="5. Why Space Design">
            <a:hlinkClick r:id="" action="ppaction://media"/>
            <a:extLst>
              <a:ext uri="{FF2B5EF4-FFF2-40B4-BE49-F238E27FC236}">
                <a16:creationId xmlns:a16="http://schemas.microsoft.com/office/drawing/2014/main" id="{F2BF5085-2DD1-49A4-84C9-4245CB886FB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800" y="45339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37"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165"/>
                                        </p:tgtEl>
                                        <p:attrNameLst>
                                          <p:attrName>style.visibility</p:attrName>
                                        </p:attrNameLst>
                                      </p:cBhvr>
                                      <p:to>
                                        <p:strVal val="visible"/>
                                      </p:to>
                                    </p:set>
                                    <p:animEffect transition="in" filter="fade">
                                      <p:cBhvr>
                                        <p:cTn id="9" dur="2000"/>
                                        <p:tgtEl>
                                          <p:spTgt spid="165"/>
                                        </p:tgtEl>
                                      </p:cBhvr>
                                    </p:animEffect>
                                  </p:childTnLst>
                                </p:cTn>
                              </p:par>
                              <p:par>
                                <p:cTn id="10" presetID="10" presetClass="entr" presetSubtype="0" fill="hold" nodeType="withEffect">
                                  <p:stCondLst>
                                    <p:cond delay="0"/>
                                  </p:stCondLst>
                                  <p:childTnLst>
                                    <p:set>
                                      <p:cBhvr>
                                        <p:cTn id="11" dur="1" fill="hold">
                                          <p:stCondLst>
                                            <p:cond delay="0"/>
                                          </p:stCondLst>
                                        </p:cTn>
                                        <p:tgtEl>
                                          <p:spTgt spid="166"/>
                                        </p:tgtEl>
                                        <p:attrNameLst>
                                          <p:attrName>style.visibility</p:attrName>
                                        </p:attrNameLst>
                                      </p:cBhvr>
                                      <p:to>
                                        <p:strVal val="visible"/>
                                      </p:to>
                                    </p:set>
                                    <p:animEffect transition="in" filter="fade">
                                      <p:cBhvr>
                                        <p:cTn id="12" dur="20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19"/>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81700" y="2105425"/>
            <a:ext cx="7368961" cy="2769075"/>
          </a:xfrm>
          <a:prstGeom prst="rect">
            <a:avLst/>
          </a:prstGeom>
          <a:noFill/>
          <a:ln>
            <a:noFill/>
          </a:ln>
        </p:spPr>
      </p:pic>
      <p:sp>
        <p:nvSpPr>
          <p:cNvPr id="175" name="Google Shape;175;p19"/>
          <p:cNvSpPr txBox="1"/>
          <p:nvPr/>
        </p:nvSpPr>
        <p:spPr>
          <a:xfrm>
            <a:off x="3458075" y="1124375"/>
            <a:ext cx="2014200" cy="129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FF8100"/>
                </a:solidFill>
                <a:latin typeface="Georgia"/>
                <a:ea typeface="Georgia"/>
                <a:cs typeface="Georgia"/>
                <a:sym typeface="Georgia"/>
              </a:rPr>
              <a:t>Mid-term relief</a:t>
            </a:r>
            <a:r>
              <a:rPr lang="en" sz="1000" b="1">
                <a:solidFill>
                  <a:schemeClr val="accent2"/>
                </a:solidFill>
                <a:latin typeface="Georgia"/>
                <a:ea typeface="Georgia"/>
                <a:cs typeface="Georgia"/>
                <a:sym typeface="Georgia"/>
              </a:rPr>
              <a:t> </a:t>
            </a:r>
            <a:r>
              <a:rPr lang="en" sz="1000">
                <a:solidFill>
                  <a:schemeClr val="dk1"/>
                </a:solidFill>
                <a:latin typeface="Georgia"/>
                <a:ea typeface="Georgia"/>
                <a:cs typeface="Georgia"/>
                <a:sym typeface="Georgia"/>
              </a:rPr>
              <a:t>includes the transitional shelter, which offers standard solutions to housing needs, while still not being an ideal solution.  </a:t>
            </a:r>
            <a:endParaRPr sz="1000">
              <a:solidFill>
                <a:schemeClr val="dk1"/>
              </a:solidFill>
              <a:latin typeface="Georgia"/>
              <a:ea typeface="Georgia"/>
              <a:cs typeface="Georgia"/>
              <a:sym typeface="Georgia"/>
            </a:endParaRPr>
          </a:p>
        </p:txBody>
      </p:sp>
      <p:sp>
        <p:nvSpPr>
          <p:cNvPr id="176" name="Google Shape;176;p19"/>
          <p:cNvSpPr txBox="1"/>
          <p:nvPr/>
        </p:nvSpPr>
        <p:spPr>
          <a:xfrm>
            <a:off x="1374275" y="4738550"/>
            <a:ext cx="6739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999999"/>
                </a:solidFill>
                <a:latin typeface="Georgia"/>
                <a:ea typeface="Georgia"/>
                <a:cs typeface="Georgia"/>
                <a:sym typeface="Georgia"/>
              </a:rPr>
              <a:t>Source: https://www.aalto.fi/en/wit-programme/humanitarian-architecture-what-does-it-mean</a:t>
            </a:r>
            <a:endParaRPr sz="1000">
              <a:solidFill>
                <a:srgbClr val="999999"/>
              </a:solidFill>
              <a:latin typeface="Georgia"/>
              <a:ea typeface="Georgia"/>
              <a:cs typeface="Georgia"/>
              <a:sym typeface="Georgia"/>
            </a:endParaRPr>
          </a:p>
        </p:txBody>
      </p:sp>
      <p:grpSp>
        <p:nvGrpSpPr>
          <p:cNvPr id="177" name="Google Shape;177;p19"/>
          <p:cNvGrpSpPr/>
          <p:nvPr/>
        </p:nvGrpSpPr>
        <p:grpSpPr>
          <a:xfrm>
            <a:off x="3300850" y="1172004"/>
            <a:ext cx="2334075" cy="3305385"/>
            <a:chOff x="3300850" y="675687"/>
            <a:chExt cx="2334075" cy="3686988"/>
          </a:xfrm>
        </p:grpSpPr>
        <p:cxnSp>
          <p:nvCxnSpPr>
            <p:cNvPr id="178" name="Google Shape;178;p19"/>
            <p:cNvCxnSpPr/>
            <p:nvPr/>
          </p:nvCxnSpPr>
          <p:spPr>
            <a:xfrm rot="10800000">
              <a:off x="5634925" y="774675"/>
              <a:ext cx="0" cy="3588000"/>
            </a:xfrm>
            <a:prstGeom prst="straightConnector1">
              <a:avLst/>
            </a:prstGeom>
            <a:noFill/>
            <a:ln w="38100" cap="flat" cmpd="sng">
              <a:solidFill>
                <a:srgbClr val="2D2D2D"/>
              </a:solidFill>
              <a:prstDash val="dot"/>
              <a:round/>
              <a:headEnd type="none" w="med" len="med"/>
              <a:tailEnd type="none" w="med" len="med"/>
            </a:ln>
          </p:spPr>
        </p:cxnSp>
        <p:cxnSp>
          <p:nvCxnSpPr>
            <p:cNvPr id="179" name="Google Shape;179;p19"/>
            <p:cNvCxnSpPr/>
            <p:nvPr/>
          </p:nvCxnSpPr>
          <p:spPr>
            <a:xfrm rot="10800000">
              <a:off x="3300850" y="675687"/>
              <a:ext cx="10200" cy="3619500"/>
            </a:xfrm>
            <a:prstGeom prst="straightConnector1">
              <a:avLst/>
            </a:prstGeom>
            <a:noFill/>
            <a:ln w="38100" cap="flat" cmpd="sng">
              <a:solidFill>
                <a:srgbClr val="2D2D2D"/>
              </a:solidFill>
              <a:prstDash val="dot"/>
              <a:round/>
              <a:headEnd type="none" w="med" len="med"/>
              <a:tailEnd type="none" w="med" len="med"/>
            </a:ln>
          </p:spPr>
        </p:cxnSp>
      </p:grpSp>
      <p:sp>
        <p:nvSpPr>
          <p:cNvPr id="180" name="Google Shape;180;p19"/>
          <p:cNvSpPr txBox="1"/>
          <p:nvPr/>
        </p:nvSpPr>
        <p:spPr>
          <a:xfrm>
            <a:off x="623400" y="1124375"/>
            <a:ext cx="2543100" cy="129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rgbClr val="FF8100"/>
                </a:solidFill>
                <a:latin typeface="Georgia"/>
                <a:ea typeface="Georgia"/>
                <a:cs typeface="Georgia"/>
                <a:sym typeface="Georgia"/>
              </a:rPr>
              <a:t>Emergency relief </a:t>
            </a:r>
            <a:r>
              <a:rPr lang="en" sz="1000">
                <a:solidFill>
                  <a:schemeClr val="dk1"/>
                </a:solidFill>
                <a:latin typeface="Georgia"/>
                <a:ea typeface="Georgia"/>
                <a:cs typeface="Georgia"/>
                <a:sym typeface="Georgia"/>
              </a:rPr>
              <a:t>is the immediate response to life-threatening conditions. It requires urgent actions: emergency shelters ensure protection from weather, prevent further deaths and secure the survival of the victims.</a:t>
            </a:r>
            <a:endParaRPr sz="1000">
              <a:solidFill>
                <a:schemeClr val="dk1"/>
              </a:solidFill>
              <a:latin typeface="Georgia"/>
              <a:ea typeface="Georgia"/>
              <a:cs typeface="Georgia"/>
              <a:sym typeface="Georgia"/>
            </a:endParaRPr>
          </a:p>
        </p:txBody>
      </p:sp>
      <p:sp>
        <p:nvSpPr>
          <p:cNvPr id="181" name="Google Shape;181;p19"/>
          <p:cNvSpPr txBox="1"/>
          <p:nvPr/>
        </p:nvSpPr>
        <p:spPr>
          <a:xfrm>
            <a:off x="5769275" y="1124375"/>
            <a:ext cx="2344200" cy="129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FF8100"/>
                </a:solidFill>
                <a:latin typeface="Georgia"/>
                <a:ea typeface="Georgia"/>
                <a:cs typeface="Georgia"/>
                <a:sym typeface="Georgia"/>
              </a:rPr>
              <a:t>Reconstruction</a:t>
            </a:r>
            <a:r>
              <a:rPr lang="en" sz="1000" b="1">
                <a:solidFill>
                  <a:schemeClr val="dk1"/>
                </a:solidFill>
                <a:latin typeface="Georgia"/>
                <a:ea typeface="Georgia"/>
                <a:cs typeface="Georgia"/>
                <a:sym typeface="Georgia"/>
              </a:rPr>
              <a:t> </a:t>
            </a:r>
            <a:r>
              <a:rPr lang="en" sz="1000">
                <a:solidFill>
                  <a:schemeClr val="dk1"/>
                </a:solidFill>
                <a:latin typeface="Georgia"/>
                <a:ea typeface="Georgia"/>
                <a:cs typeface="Georgia"/>
                <a:sym typeface="Georgia"/>
              </a:rPr>
              <a:t>is when the permanent habitat and infrastructure are set in place.</a:t>
            </a:r>
            <a:endParaRPr sz="1000">
              <a:solidFill>
                <a:schemeClr val="dk1"/>
              </a:solidFill>
              <a:latin typeface="Georgia"/>
              <a:ea typeface="Georgia"/>
              <a:cs typeface="Georgia"/>
              <a:sym typeface="Georgia"/>
            </a:endParaRPr>
          </a:p>
        </p:txBody>
      </p:sp>
      <p:sp>
        <p:nvSpPr>
          <p:cNvPr id="183" name="Google Shape;183;p19"/>
          <p:cNvSpPr txBox="1">
            <a:spLocks noGrp="1"/>
          </p:cNvSpPr>
          <p:nvPr>
            <p:ph type="title"/>
          </p:nvPr>
        </p:nvSpPr>
        <p:spPr>
          <a:xfrm>
            <a:off x="623400" y="2496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200" b="1">
                <a:latin typeface="Georgia"/>
                <a:ea typeface="Georgia"/>
                <a:cs typeface="Georgia"/>
                <a:sym typeface="Georgia"/>
              </a:rPr>
              <a:t>TIMELINE for Humanitarian Construction</a:t>
            </a:r>
            <a:endParaRPr sz="2200" b="1">
              <a:latin typeface="Georgia"/>
              <a:ea typeface="Georgia"/>
              <a:cs typeface="Georgia"/>
              <a:sym typeface="Georgia"/>
            </a:endParaRPr>
          </a:p>
        </p:txBody>
      </p:sp>
      <p:sp>
        <p:nvSpPr>
          <p:cNvPr id="184" name="Google Shape;184;p19"/>
          <p:cNvSpPr/>
          <p:nvPr/>
        </p:nvSpPr>
        <p:spPr>
          <a:xfrm>
            <a:off x="699600" y="822325"/>
            <a:ext cx="809700" cy="60600"/>
          </a:xfrm>
          <a:prstGeom prst="rect">
            <a:avLst/>
          </a:prstGeom>
          <a:solidFill>
            <a:srgbClr val="FF81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 name="6. Humanitarian timeline">
            <a:hlinkClick r:id="" action="ppaction://media"/>
            <a:extLst>
              <a:ext uri="{FF2B5EF4-FFF2-40B4-BE49-F238E27FC236}">
                <a16:creationId xmlns:a16="http://schemas.microsoft.com/office/drawing/2014/main" id="{238BD6AD-0463-4B32-ACFA-2B1DF0AC1A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613" y="45697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771"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177"/>
                                        </p:tgtEl>
                                        <p:attrNameLst>
                                          <p:attrName>style.visibility</p:attrName>
                                        </p:attrNameLst>
                                      </p:cBhvr>
                                      <p:to>
                                        <p:strVal val="visible"/>
                                      </p:to>
                                    </p:set>
                                    <p:animEffect transition="in" filter="fade">
                                      <p:cBhvr>
                                        <p:cTn id="9" dur="2000"/>
                                        <p:tgtEl>
                                          <p:spTgt spid="177"/>
                                        </p:tgtEl>
                                      </p:cBhvr>
                                    </p:animEffect>
                                  </p:childTnLst>
                                </p:cTn>
                              </p:par>
                              <p:par>
                                <p:cTn id="10" presetID="10" presetClass="entr" presetSubtype="0" fill="hold" nodeType="withEffect">
                                  <p:stCondLst>
                                    <p:cond delay="0"/>
                                  </p:stCondLst>
                                  <p:childTnLst>
                                    <p:set>
                                      <p:cBhvr>
                                        <p:cTn id="11" dur="1" fill="hold">
                                          <p:stCondLst>
                                            <p:cond delay="0"/>
                                          </p:stCondLst>
                                        </p:cTn>
                                        <p:tgtEl>
                                          <p:spTgt spid="180"/>
                                        </p:tgtEl>
                                        <p:attrNameLst>
                                          <p:attrName>style.visibility</p:attrName>
                                        </p:attrNameLst>
                                      </p:cBhvr>
                                      <p:to>
                                        <p:strVal val="visible"/>
                                      </p:to>
                                    </p:set>
                                    <p:animEffect transition="in" filter="fade">
                                      <p:cBhvr>
                                        <p:cTn id="12" dur="2000"/>
                                        <p:tgtEl>
                                          <p:spTgt spid="180"/>
                                        </p:tgtEl>
                                      </p:cBhvr>
                                    </p:animEffect>
                                  </p:childTnLst>
                                </p:cTn>
                              </p:par>
                              <p:par>
                                <p:cTn id="13" presetID="10" presetClass="entr" presetSubtype="0" fill="hold" nodeType="withEffect">
                                  <p:stCondLst>
                                    <p:cond delay="0"/>
                                  </p:stCondLst>
                                  <p:childTnLst>
                                    <p:set>
                                      <p:cBhvr>
                                        <p:cTn id="14" dur="1" fill="hold">
                                          <p:stCondLst>
                                            <p:cond delay="0"/>
                                          </p:stCondLst>
                                        </p:cTn>
                                        <p:tgtEl>
                                          <p:spTgt spid="175"/>
                                        </p:tgtEl>
                                        <p:attrNameLst>
                                          <p:attrName>style.visibility</p:attrName>
                                        </p:attrNameLst>
                                      </p:cBhvr>
                                      <p:to>
                                        <p:strVal val="visible"/>
                                      </p:to>
                                    </p:set>
                                    <p:animEffect transition="in" filter="fade">
                                      <p:cBhvr>
                                        <p:cTn id="15" dur="2000"/>
                                        <p:tgtEl>
                                          <p:spTgt spid="175"/>
                                        </p:tgtEl>
                                      </p:cBhvr>
                                    </p:animEffect>
                                  </p:childTnLst>
                                </p:cTn>
                              </p:par>
                              <p:par>
                                <p:cTn id="16" presetID="10" presetClass="entr" presetSubtype="0" fill="hold" nodeType="withEffect">
                                  <p:stCondLst>
                                    <p:cond delay="0"/>
                                  </p:stCondLst>
                                  <p:childTnLst>
                                    <p:set>
                                      <p:cBhvr>
                                        <p:cTn id="17" dur="1" fill="hold">
                                          <p:stCondLst>
                                            <p:cond delay="0"/>
                                          </p:stCondLst>
                                        </p:cTn>
                                        <p:tgtEl>
                                          <p:spTgt spid="181"/>
                                        </p:tgtEl>
                                        <p:attrNameLst>
                                          <p:attrName>style.visibility</p:attrName>
                                        </p:attrNameLst>
                                      </p:cBhvr>
                                      <p:to>
                                        <p:strVal val="visible"/>
                                      </p:to>
                                    </p:set>
                                    <p:animEffect transition="in" filter="fade">
                                      <p:cBhvr>
                                        <p:cTn id="18" dur="2000"/>
                                        <p:tgtEl>
                                          <p:spTgt spid="18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0"/>
          <p:cNvSpPr/>
          <p:nvPr/>
        </p:nvSpPr>
        <p:spPr>
          <a:xfrm>
            <a:off x="0" y="0"/>
            <a:ext cx="9144000" cy="5143500"/>
          </a:xfrm>
          <a:prstGeom prst="rect">
            <a:avLst/>
          </a:prstGeom>
          <a:solidFill>
            <a:srgbClr val="FEE2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0" name="Google Shape;190;p20"/>
          <p:cNvSpPr txBox="1"/>
          <p:nvPr/>
        </p:nvSpPr>
        <p:spPr>
          <a:xfrm>
            <a:off x="775800" y="1350175"/>
            <a:ext cx="2944800" cy="369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1E293B"/>
                </a:solidFill>
                <a:latin typeface="Georgia"/>
                <a:ea typeface="Georgia"/>
                <a:cs typeface="Georgia"/>
                <a:sym typeface="Georgia"/>
              </a:rPr>
              <a:t>Withstand harsh weather conditions</a:t>
            </a:r>
            <a:endParaRPr sz="1200">
              <a:solidFill>
                <a:srgbClr val="1E293B"/>
              </a:solidFill>
              <a:latin typeface="Georgia"/>
              <a:ea typeface="Georgia"/>
              <a:cs typeface="Georgia"/>
              <a:sym typeface="Georgia"/>
            </a:endParaRPr>
          </a:p>
        </p:txBody>
      </p:sp>
      <p:sp>
        <p:nvSpPr>
          <p:cNvPr id="191" name="Google Shape;191;p20"/>
          <p:cNvSpPr txBox="1"/>
          <p:nvPr/>
        </p:nvSpPr>
        <p:spPr>
          <a:xfrm>
            <a:off x="4045075" y="1350175"/>
            <a:ext cx="1727100" cy="369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1E293B"/>
                </a:solidFill>
                <a:latin typeface="Georgia"/>
                <a:ea typeface="Georgia"/>
                <a:cs typeface="Georgia"/>
                <a:sym typeface="Georgia"/>
              </a:rPr>
              <a:t>Readily available</a:t>
            </a:r>
            <a:endParaRPr sz="1200">
              <a:solidFill>
                <a:srgbClr val="1E293B"/>
              </a:solidFill>
              <a:latin typeface="Georgia"/>
              <a:ea typeface="Georgia"/>
              <a:cs typeface="Georgia"/>
              <a:sym typeface="Georgia"/>
            </a:endParaRPr>
          </a:p>
        </p:txBody>
      </p:sp>
      <p:sp>
        <p:nvSpPr>
          <p:cNvPr id="192" name="Google Shape;192;p20"/>
          <p:cNvSpPr txBox="1"/>
          <p:nvPr/>
        </p:nvSpPr>
        <p:spPr>
          <a:xfrm>
            <a:off x="6124575" y="1350175"/>
            <a:ext cx="2086200" cy="369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1E293B"/>
                </a:solidFill>
                <a:latin typeface="Georgia"/>
                <a:ea typeface="Georgia"/>
                <a:cs typeface="Georgia"/>
                <a:sym typeface="Georgia"/>
              </a:rPr>
              <a:t>Reusable or Recyclable</a:t>
            </a:r>
            <a:endParaRPr sz="1200">
              <a:solidFill>
                <a:srgbClr val="1E293B"/>
              </a:solidFill>
              <a:latin typeface="Georgia"/>
              <a:ea typeface="Georgia"/>
              <a:cs typeface="Georgia"/>
              <a:sym typeface="Georgia"/>
            </a:endParaRPr>
          </a:p>
        </p:txBody>
      </p:sp>
      <p:grpSp>
        <p:nvGrpSpPr>
          <p:cNvPr id="193" name="Google Shape;193;p20"/>
          <p:cNvGrpSpPr/>
          <p:nvPr/>
        </p:nvGrpSpPr>
        <p:grpSpPr>
          <a:xfrm>
            <a:off x="775811" y="1981775"/>
            <a:ext cx="4128554" cy="1008163"/>
            <a:chOff x="987900" y="1787800"/>
            <a:chExt cx="4458000" cy="1105200"/>
          </a:xfrm>
        </p:grpSpPr>
        <p:sp>
          <p:nvSpPr>
            <p:cNvPr id="194" name="Google Shape;194;p20"/>
            <p:cNvSpPr txBox="1"/>
            <p:nvPr/>
          </p:nvSpPr>
          <p:spPr>
            <a:xfrm>
              <a:off x="2133600" y="2204400"/>
              <a:ext cx="3312300" cy="40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1E293B"/>
                  </a:solidFill>
                  <a:latin typeface="Georgia"/>
                  <a:ea typeface="Georgia"/>
                  <a:cs typeface="Georgia"/>
                  <a:sym typeface="Georgia"/>
                </a:rPr>
                <a:t>BAMBOO</a:t>
              </a:r>
              <a:endParaRPr sz="1200">
                <a:solidFill>
                  <a:srgbClr val="1E293B"/>
                </a:solidFill>
                <a:latin typeface="Georgia"/>
                <a:ea typeface="Georgia"/>
                <a:cs typeface="Georgia"/>
                <a:sym typeface="Georgia"/>
              </a:endParaRPr>
            </a:p>
          </p:txBody>
        </p:sp>
        <p:pic>
          <p:nvPicPr>
            <p:cNvPr id="195" name="Google Shape;195;p20"/>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987900" y="1787800"/>
              <a:ext cx="1105200" cy="1105200"/>
            </a:xfrm>
            <a:prstGeom prst="ellipse">
              <a:avLst/>
            </a:prstGeom>
            <a:noFill/>
            <a:ln>
              <a:noFill/>
            </a:ln>
          </p:spPr>
        </p:pic>
      </p:grpSp>
      <p:grpSp>
        <p:nvGrpSpPr>
          <p:cNvPr id="196" name="Google Shape;196;p20"/>
          <p:cNvGrpSpPr/>
          <p:nvPr/>
        </p:nvGrpSpPr>
        <p:grpSpPr>
          <a:xfrm>
            <a:off x="775811" y="3321701"/>
            <a:ext cx="4128554" cy="982166"/>
            <a:chOff x="987900" y="2871175"/>
            <a:chExt cx="4458000" cy="1076700"/>
          </a:xfrm>
        </p:grpSpPr>
        <p:sp>
          <p:nvSpPr>
            <p:cNvPr id="197" name="Google Shape;197;p20"/>
            <p:cNvSpPr txBox="1"/>
            <p:nvPr/>
          </p:nvSpPr>
          <p:spPr>
            <a:xfrm>
              <a:off x="2133600" y="3255925"/>
              <a:ext cx="3312300" cy="40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1E293B"/>
                  </a:solidFill>
                  <a:latin typeface="Georgia"/>
                  <a:ea typeface="Georgia"/>
                  <a:cs typeface="Georgia"/>
                  <a:sym typeface="Georgia"/>
                </a:rPr>
                <a:t>TIMBER</a:t>
              </a:r>
              <a:endParaRPr sz="1200">
                <a:solidFill>
                  <a:srgbClr val="1E293B"/>
                </a:solidFill>
                <a:latin typeface="Georgia"/>
                <a:ea typeface="Georgia"/>
                <a:cs typeface="Georgia"/>
                <a:sym typeface="Georgia"/>
              </a:endParaRPr>
            </a:p>
          </p:txBody>
        </p:sp>
        <p:grpSp>
          <p:nvGrpSpPr>
            <p:cNvPr id="198" name="Google Shape;198;p20"/>
            <p:cNvGrpSpPr/>
            <p:nvPr/>
          </p:nvGrpSpPr>
          <p:grpSpPr>
            <a:xfrm>
              <a:off x="987900" y="2871175"/>
              <a:ext cx="1076700" cy="1076700"/>
              <a:chOff x="987900" y="2871175"/>
              <a:chExt cx="1076700" cy="1076700"/>
            </a:xfrm>
          </p:grpSpPr>
          <p:pic>
            <p:nvPicPr>
              <p:cNvPr id="199" name="Google Shape;199;p20"/>
              <p:cNvPicPr preferRelativeResize="0"/>
              <p:nvPr/>
            </p:nvPicPr>
            <p:blipFill rotWithShape="1">
              <a:blip r:embed="rId6" cstate="print">
                <a:alphaModFix/>
                <a:extLst>
                  <a:ext uri="{28A0092B-C50C-407E-A947-70E740481C1C}">
                    <a14:useLocalDpi xmlns:a14="http://schemas.microsoft.com/office/drawing/2010/main"/>
                  </a:ext>
                </a:extLst>
              </a:blip>
              <a:srcRect t="-3230"/>
              <a:stretch/>
            </p:blipFill>
            <p:spPr>
              <a:xfrm>
                <a:off x="987900" y="2871175"/>
                <a:ext cx="1076700" cy="1076700"/>
              </a:xfrm>
              <a:prstGeom prst="ellipse">
                <a:avLst/>
              </a:prstGeom>
              <a:noFill/>
              <a:ln>
                <a:noFill/>
              </a:ln>
            </p:spPr>
          </p:pic>
          <p:sp>
            <p:nvSpPr>
              <p:cNvPr id="200" name="Google Shape;200;p20"/>
              <p:cNvSpPr/>
              <p:nvPr/>
            </p:nvSpPr>
            <p:spPr>
              <a:xfrm>
                <a:off x="1374200" y="3829800"/>
                <a:ext cx="351300" cy="684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grpSp>
        <p:nvGrpSpPr>
          <p:cNvPr id="201" name="Google Shape;201;p20"/>
          <p:cNvGrpSpPr/>
          <p:nvPr/>
        </p:nvGrpSpPr>
        <p:grpSpPr>
          <a:xfrm>
            <a:off x="3102886" y="1994774"/>
            <a:ext cx="4128554" cy="982166"/>
            <a:chOff x="987900" y="3890950"/>
            <a:chExt cx="4458000" cy="1076700"/>
          </a:xfrm>
        </p:grpSpPr>
        <p:sp>
          <p:nvSpPr>
            <p:cNvPr id="202" name="Google Shape;202;p20"/>
            <p:cNvSpPr txBox="1"/>
            <p:nvPr/>
          </p:nvSpPr>
          <p:spPr>
            <a:xfrm>
              <a:off x="2133600" y="4226800"/>
              <a:ext cx="3312300" cy="40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1E293B"/>
                  </a:solidFill>
                  <a:latin typeface="Georgia"/>
                  <a:ea typeface="Georgia"/>
                  <a:cs typeface="Georgia"/>
                  <a:sym typeface="Georgia"/>
                </a:rPr>
                <a:t>CONCRETE</a:t>
              </a:r>
              <a:endParaRPr sz="1200">
                <a:solidFill>
                  <a:srgbClr val="1E293B"/>
                </a:solidFill>
                <a:latin typeface="Georgia"/>
                <a:ea typeface="Georgia"/>
                <a:cs typeface="Georgia"/>
                <a:sym typeface="Georgia"/>
              </a:endParaRPr>
            </a:p>
          </p:txBody>
        </p:sp>
        <p:pic>
          <p:nvPicPr>
            <p:cNvPr id="203" name="Google Shape;203;p20"/>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987900" y="3890950"/>
              <a:ext cx="1076400" cy="1076700"/>
            </a:xfrm>
            <a:prstGeom prst="ellipse">
              <a:avLst/>
            </a:prstGeom>
            <a:noFill/>
            <a:ln>
              <a:noFill/>
            </a:ln>
          </p:spPr>
        </p:pic>
      </p:grpSp>
      <p:grpSp>
        <p:nvGrpSpPr>
          <p:cNvPr id="204" name="Google Shape;204;p20"/>
          <p:cNvGrpSpPr/>
          <p:nvPr/>
        </p:nvGrpSpPr>
        <p:grpSpPr>
          <a:xfrm>
            <a:off x="3134827" y="3321701"/>
            <a:ext cx="4064653" cy="982166"/>
            <a:chOff x="4409700" y="1581325"/>
            <a:chExt cx="4389000" cy="1076700"/>
          </a:xfrm>
        </p:grpSpPr>
        <p:sp>
          <p:nvSpPr>
            <p:cNvPr id="205" name="Google Shape;205;p20"/>
            <p:cNvSpPr txBox="1"/>
            <p:nvPr/>
          </p:nvSpPr>
          <p:spPr>
            <a:xfrm>
              <a:off x="5486400" y="1917185"/>
              <a:ext cx="3312300" cy="40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1E293B"/>
                  </a:solidFill>
                  <a:latin typeface="Georgia"/>
                  <a:ea typeface="Georgia"/>
                  <a:cs typeface="Georgia"/>
                  <a:sym typeface="Georgia"/>
                </a:rPr>
                <a:t>METAL</a:t>
              </a:r>
              <a:endParaRPr sz="1200">
                <a:solidFill>
                  <a:srgbClr val="1E293B"/>
                </a:solidFill>
                <a:latin typeface="Georgia"/>
                <a:ea typeface="Georgia"/>
                <a:cs typeface="Georgia"/>
                <a:sym typeface="Georgia"/>
              </a:endParaRPr>
            </a:p>
          </p:txBody>
        </p:sp>
        <p:pic>
          <p:nvPicPr>
            <p:cNvPr id="206" name="Google Shape;206;p20"/>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4409700" y="1581325"/>
              <a:ext cx="1076700" cy="1076700"/>
            </a:xfrm>
            <a:prstGeom prst="ellipse">
              <a:avLst/>
            </a:prstGeom>
            <a:noFill/>
            <a:ln>
              <a:noFill/>
            </a:ln>
          </p:spPr>
        </p:pic>
      </p:grpSp>
      <p:grpSp>
        <p:nvGrpSpPr>
          <p:cNvPr id="207" name="Google Shape;207;p20"/>
          <p:cNvGrpSpPr/>
          <p:nvPr/>
        </p:nvGrpSpPr>
        <p:grpSpPr>
          <a:xfrm>
            <a:off x="5627796" y="1994774"/>
            <a:ext cx="4108807" cy="982166"/>
            <a:chOff x="4438223" y="2750399"/>
            <a:chExt cx="4436677" cy="1076700"/>
          </a:xfrm>
        </p:grpSpPr>
        <p:sp>
          <p:nvSpPr>
            <p:cNvPr id="208" name="Google Shape;208;p20"/>
            <p:cNvSpPr txBox="1"/>
            <p:nvPr/>
          </p:nvSpPr>
          <p:spPr>
            <a:xfrm>
              <a:off x="5562600" y="3086253"/>
              <a:ext cx="3312300" cy="40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1E293B"/>
                  </a:solidFill>
                  <a:latin typeface="Georgia"/>
                  <a:ea typeface="Georgia"/>
                  <a:cs typeface="Georgia"/>
                  <a:sym typeface="Georgia"/>
                </a:rPr>
                <a:t>EARTHBAGS</a:t>
              </a:r>
              <a:endParaRPr sz="1200">
                <a:solidFill>
                  <a:srgbClr val="1E293B"/>
                </a:solidFill>
                <a:latin typeface="Georgia"/>
                <a:ea typeface="Georgia"/>
                <a:cs typeface="Georgia"/>
                <a:sym typeface="Georgia"/>
              </a:endParaRPr>
            </a:p>
          </p:txBody>
        </p:sp>
        <p:pic>
          <p:nvPicPr>
            <p:cNvPr id="209" name="Google Shape;209;p20"/>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4438223" y="2750399"/>
              <a:ext cx="1077600" cy="1076700"/>
            </a:xfrm>
            <a:prstGeom prst="ellipse">
              <a:avLst/>
            </a:prstGeom>
            <a:noFill/>
            <a:ln>
              <a:noFill/>
            </a:ln>
          </p:spPr>
        </p:pic>
      </p:grpSp>
      <p:grpSp>
        <p:nvGrpSpPr>
          <p:cNvPr id="210" name="Google Shape;210;p20"/>
          <p:cNvGrpSpPr/>
          <p:nvPr/>
        </p:nvGrpSpPr>
        <p:grpSpPr>
          <a:xfrm>
            <a:off x="5614761" y="3321701"/>
            <a:ext cx="4064975" cy="982200"/>
            <a:chOff x="4738461" y="3677126"/>
            <a:chExt cx="4064975" cy="982200"/>
          </a:xfrm>
        </p:grpSpPr>
        <p:sp>
          <p:nvSpPr>
            <p:cNvPr id="211" name="Google Shape;211;p20"/>
            <p:cNvSpPr txBox="1"/>
            <p:nvPr/>
          </p:nvSpPr>
          <p:spPr>
            <a:xfrm>
              <a:off x="5735636" y="3983568"/>
              <a:ext cx="3067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1E293B"/>
                  </a:solidFill>
                  <a:latin typeface="Georgia"/>
                  <a:ea typeface="Georgia"/>
                  <a:cs typeface="Georgia"/>
                  <a:sym typeface="Georgia"/>
                </a:rPr>
                <a:t>RECYCLED MATERIALS</a:t>
              </a:r>
              <a:endParaRPr sz="1200">
                <a:solidFill>
                  <a:srgbClr val="1E293B"/>
                </a:solidFill>
                <a:latin typeface="Georgia"/>
                <a:ea typeface="Georgia"/>
                <a:cs typeface="Georgia"/>
                <a:sym typeface="Georgia"/>
              </a:endParaRPr>
            </a:p>
          </p:txBody>
        </p:sp>
        <p:pic>
          <p:nvPicPr>
            <p:cNvPr id="212" name="Google Shape;212;p20"/>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4738461" y="3677126"/>
              <a:ext cx="999900" cy="982200"/>
            </a:xfrm>
            <a:prstGeom prst="ellipse">
              <a:avLst/>
            </a:prstGeom>
            <a:noFill/>
            <a:ln>
              <a:noFill/>
            </a:ln>
          </p:spPr>
        </p:pic>
      </p:grpSp>
      <p:sp>
        <p:nvSpPr>
          <p:cNvPr id="214" name="Google Shape;214;p20"/>
          <p:cNvSpPr/>
          <p:nvPr/>
        </p:nvSpPr>
        <p:spPr>
          <a:xfrm>
            <a:off x="578950" y="1003300"/>
            <a:ext cx="809700" cy="60600"/>
          </a:xfrm>
          <a:prstGeom prst="rect">
            <a:avLst/>
          </a:prstGeom>
          <a:solidFill>
            <a:srgbClr val="FF8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0"/>
          <p:cNvSpPr txBox="1">
            <a:spLocks noGrp="1"/>
          </p:cNvSpPr>
          <p:nvPr>
            <p:ph type="title" idx="4294967295"/>
          </p:nvPr>
        </p:nvSpPr>
        <p:spPr>
          <a:xfrm>
            <a:off x="471000" y="430600"/>
            <a:ext cx="8520600" cy="572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SzPts val="990"/>
              <a:buNone/>
            </a:pPr>
            <a:r>
              <a:rPr lang="en" sz="2580">
                <a:latin typeface="Georgia"/>
                <a:ea typeface="Georgia"/>
                <a:cs typeface="Georgia"/>
                <a:sym typeface="Georgia"/>
              </a:rPr>
              <a:t>Durable</a:t>
            </a:r>
            <a:r>
              <a:rPr lang="en" sz="2580" b="1">
                <a:latin typeface="Georgia"/>
                <a:ea typeface="Georgia"/>
                <a:cs typeface="Georgia"/>
                <a:sym typeface="Georgia"/>
              </a:rPr>
              <a:t> MATERIALS </a:t>
            </a:r>
            <a:r>
              <a:rPr lang="en" sz="2580">
                <a:latin typeface="Georgia"/>
                <a:ea typeface="Georgia"/>
                <a:cs typeface="Georgia"/>
                <a:sym typeface="Georgia"/>
              </a:rPr>
              <a:t>throughout different TIMELINES</a:t>
            </a:r>
            <a:endParaRPr sz="2580">
              <a:latin typeface="Georgia"/>
              <a:ea typeface="Georgia"/>
              <a:cs typeface="Georgia"/>
              <a:sym typeface="Georgia"/>
            </a:endParaRPr>
          </a:p>
        </p:txBody>
      </p:sp>
      <p:pic>
        <p:nvPicPr>
          <p:cNvPr id="2" name="7. Durable Materials">
            <a:hlinkClick r:id="" action="ppaction://media"/>
            <a:extLst>
              <a:ext uri="{FF2B5EF4-FFF2-40B4-BE49-F238E27FC236}">
                <a16:creationId xmlns:a16="http://schemas.microsoft.com/office/drawing/2014/main" id="{ED5B89EF-2715-45AA-9244-1DC12E6D799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0650" y="45339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902"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190"/>
                                        </p:tgtEl>
                                        <p:attrNameLst>
                                          <p:attrName>style.visibility</p:attrName>
                                        </p:attrNameLst>
                                      </p:cBhvr>
                                      <p:to>
                                        <p:strVal val="visible"/>
                                      </p:to>
                                    </p:set>
                                    <p:animEffect transition="in" filter="fade">
                                      <p:cBhvr>
                                        <p:cTn id="9" dur="2000"/>
                                        <p:tgtEl>
                                          <p:spTgt spid="190"/>
                                        </p:tgtEl>
                                      </p:cBhvr>
                                    </p:animEffect>
                                  </p:childTnLst>
                                </p:cTn>
                              </p:par>
                              <p:par>
                                <p:cTn id="10" presetID="10" presetClass="entr" presetSubtype="0" fill="hold" nodeType="withEffect">
                                  <p:stCondLst>
                                    <p:cond delay="1000"/>
                                  </p:stCondLst>
                                  <p:childTnLst>
                                    <p:set>
                                      <p:cBhvr>
                                        <p:cTn id="11" dur="1" fill="hold">
                                          <p:stCondLst>
                                            <p:cond delay="0"/>
                                          </p:stCondLst>
                                        </p:cTn>
                                        <p:tgtEl>
                                          <p:spTgt spid="191"/>
                                        </p:tgtEl>
                                        <p:attrNameLst>
                                          <p:attrName>style.visibility</p:attrName>
                                        </p:attrNameLst>
                                      </p:cBhvr>
                                      <p:to>
                                        <p:strVal val="visible"/>
                                      </p:to>
                                    </p:set>
                                    <p:animEffect transition="in" filter="fade">
                                      <p:cBhvr>
                                        <p:cTn id="12" dur="1900"/>
                                        <p:tgtEl>
                                          <p:spTgt spid="191"/>
                                        </p:tgtEl>
                                      </p:cBhvr>
                                    </p:animEffect>
                                  </p:childTnLst>
                                </p:cTn>
                              </p:par>
                              <p:par>
                                <p:cTn id="13" presetID="10" presetClass="entr" presetSubtype="0" fill="hold" nodeType="withEffect">
                                  <p:stCondLst>
                                    <p:cond delay="2000"/>
                                  </p:stCondLst>
                                  <p:childTnLst>
                                    <p:set>
                                      <p:cBhvr>
                                        <p:cTn id="14" dur="1" fill="hold">
                                          <p:stCondLst>
                                            <p:cond delay="0"/>
                                          </p:stCondLst>
                                        </p:cTn>
                                        <p:tgtEl>
                                          <p:spTgt spid="192"/>
                                        </p:tgtEl>
                                        <p:attrNameLst>
                                          <p:attrName>style.visibility</p:attrName>
                                        </p:attrNameLst>
                                      </p:cBhvr>
                                      <p:to>
                                        <p:strVal val="visible"/>
                                      </p:to>
                                    </p:set>
                                    <p:animEffect transition="in" filter="fade">
                                      <p:cBhvr>
                                        <p:cTn id="15" dur="1898"/>
                                        <p:tgtEl>
                                          <p:spTgt spid="192"/>
                                        </p:tgtEl>
                                      </p:cBhvr>
                                    </p:animEffect>
                                  </p:childTnLst>
                                </p:cTn>
                              </p:par>
                              <p:par>
                                <p:cTn id="16" presetID="10" presetClass="entr" presetSubtype="0" fill="hold" nodeType="withEffect">
                                  <p:stCondLst>
                                    <p:cond delay="3000"/>
                                  </p:stCondLst>
                                  <p:childTnLst>
                                    <p:set>
                                      <p:cBhvr>
                                        <p:cTn id="17" dur="1" fill="hold">
                                          <p:stCondLst>
                                            <p:cond delay="0"/>
                                          </p:stCondLst>
                                        </p:cTn>
                                        <p:tgtEl>
                                          <p:spTgt spid="193"/>
                                        </p:tgtEl>
                                        <p:attrNameLst>
                                          <p:attrName>style.visibility</p:attrName>
                                        </p:attrNameLst>
                                      </p:cBhvr>
                                      <p:to>
                                        <p:strVal val="visible"/>
                                      </p:to>
                                    </p:set>
                                    <p:animEffect transition="in" filter="fade">
                                      <p:cBhvr>
                                        <p:cTn id="18" dur="2000"/>
                                        <p:tgtEl>
                                          <p:spTgt spid="193"/>
                                        </p:tgtEl>
                                      </p:cBhvr>
                                    </p:animEffect>
                                  </p:childTnLst>
                                </p:cTn>
                              </p:par>
                              <p:par>
                                <p:cTn id="19" presetID="10" presetClass="entr" presetSubtype="0" fill="hold" nodeType="withEffect">
                                  <p:stCondLst>
                                    <p:cond delay="4000"/>
                                  </p:stCondLst>
                                  <p:childTnLst>
                                    <p:set>
                                      <p:cBhvr>
                                        <p:cTn id="20" dur="1" fill="hold">
                                          <p:stCondLst>
                                            <p:cond delay="0"/>
                                          </p:stCondLst>
                                        </p:cTn>
                                        <p:tgtEl>
                                          <p:spTgt spid="196"/>
                                        </p:tgtEl>
                                        <p:attrNameLst>
                                          <p:attrName>style.visibility</p:attrName>
                                        </p:attrNameLst>
                                      </p:cBhvr>
                                      <p:to>
                                        <p:strVal val="visible"/>
                                      </p:to>
                                    </p:set>
                                    <p:animEffect transition="in" filter="fade">
                                      <p:cBhvr>
                                        <p:cTn id="21" dur="2000"/>
                                        <p:tgtEl>
                                          <p:spTgt spid="196"/>
                                        </p:tgtEl>
                                      </p:cBhvr>
                                    </p:animEffect>
                                  </p:childTnLst>
                                </p:cTn>
                              </p:par>
                              <p:par>
                                <p:cTn id="22" presetID="10" presetClass="entr" presetSubtype="0" fill="hold" nodeType="withEffect">
                                  <p:stCondLst>
                                    <p:cond delay="5000"/>
                                  </p:stCondLst>
                                  <p:childTnLst>
                                    <p:set>
                                      <p:cBhvr>
                                        <p:cTn id="23" dur="1" fill="hold">
                                          <p:stCondLst>
                                            <p:cond delay="0"/>
                                          </p:stCondLst>
                                        </p:cTn>
                                        <p:tgtEl>
                                          <p:spTgt spid="201"/>
                                        </p:tgtEl>
                                        <p:attrNameLst>
                                          <p:attrName>style.visibility</p:attrName>
                                        </p:attrNameLst>
                                      </p:cBhvr>
                                      <p:to>
                                        <p:strVal val="visible"/>
                                      </p:to>
                                    </p:set>
                                    <p:animEffect transition="in" filter="fade">
                                      <p:cBhvr>
                                        <p:cTn id="24" dur="2000"/>
                                        <p:tgtEl>
                                          <p:spTgt spid="201"/>
                                        </p:tgtEl>
                                      </p:cBhvr>
                                    </p:animEffect>
                                  </p:childTnLst>
                                </p:cTn>
                              </p:par>
                              <p:par>
                                <p:cTn id="25" presetID="10" presetClass="entr" presetSubtype="0" fill="hold" nodeType="withEffect">
                                  <p:stCondLst>
                                    <p:cond delay="6000"/>
                                  </p:stCondLst>
                                  <p:childTnLst>
                                    <p:set>
                                      <p:cBhvr>
                                        <p:cTn id="26" dur="1" fill="hold">
                                          <p:stCondLst>
                                            <p:cond delay="0"/>
                                          </p:stCondLst>
                                        </p:cTn>
                                        <p:tgtEl>
                                          <p:spTgt spid="204"/>
                                        </p:tgtEl>
                                        <p:attrNameLst>
                                          <p:attrName>style.visibility</p:attrName>
                                        </p:attrNameLst>
                                      </p:cBhvr>
                                      <p:to>
                                        <p:strVal val="visible"/>
                                      </p:to>
                                    </p:set>
                                    <p:animEffect transition="in" filter="fade">
                                      <p:cBhvr>
                                        <p:cTn id="27" dur="2000"/>
                                        <p:tgtEl>
                                          <p:spTgt spid="204"/>
                                        </p:tgtEl>
                                      </p:cBhvr>
                                    </p:animEffect>
                                  </p:childTnLst>
                                </p:cTn>
                              </p:par>
                              <p:par>
                                <p:cTn id="28" presetID="10" presetClass="entr" presetSubtype="0" fill="hold" nodeType="withEffect">
                                  <p:stCondLst>
                                    <p:cond delay="7000"/>
                                  </p:stCondLst>
                                  <p:childTnLst>
                                    <p:set>
                                      <p:cBhvr>
                                        <p:cTn id="29" dur="1" fill="hold">
                                          <p:stCondLst>
                                            <p:cond delay="0"/>
                                          </p:stCondLst>
                                        </p:cTn>
                                        <p:tgtEl>
                                          <p:spTgt spid="207"/>
                                        </p:tgtEl>
                                        <p:attrNameLst>
                                          <p:attrName>style.visibility</p:attrName>
                                        </p:attrNameLst>
                                      </p:cBhvr>
                                      <p:to>
                                        <p:strVal val="visible"/>
                                      </p:to>
                                    </p:set>
                                    <p:animEffect transition="in" filter="fade">
                                      <p:cBhvr>
                                        <p:cTn id="30" dur="2000"/>
                                        <p:tgtEl>
                                          <p:spTgt spid="207"/>
                                        </p:tgtEl>
                                      </p:cBhvr>
                                    </p:animEffect>
                                  </p:childTnLst>
                                </p:cTn>
                              </p:par>
                              <p:par>
                                <p:cTn id="31" presetID="10" presetClass="entr" presetSubtype="0" fill="hold" nodeType="withEffect">
                                  <p:stCondLst>
                                    <p:cond delay="8000"/>
                                  </p:stCondLst>
                                  <p:childTnLst>
                                    <p:set>
                                      <p:cBhvr>
                                        <p:cTn id="32" dur="1" fill="hold">
                                          <p:stCondLst>
                                            <p:cond delay="0"/>
                                          </p:stCondLst>
                                        </p:cTn>
                                        <p:tgtEl>
                                          <p:spTgt spid="210"/>
                                        </p:tgtEl>
                                        <p:attrNameLst>
                                          <p:attrName>style.visibility</p:attrName>
                                        </p:attrNameLst>
                                      </p:cBhvr>
                                      <p:to>
                                        <p:strVal val="visible"/>
                                      </p:to>
                                    </p:set>
                                    <p:animEffect transition="in" filter="fade">
                                      <p:cBhvr>
                                        <p:cTn id="33" dur="2000"/>
                                        <p:tgtEl>
                                          <p:spTgt spid="2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4"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21"/>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2400" y="0"/>
            <a:ext cx="9206400" cy="5143501"/>
          </a:xfrm>
          <a:prstGeom prst="rect">
            <a:avLst/>
          </a:prstGeom>
          <a:noFill/>
          <a:ln>
            <a:noFill/>
          </a:ln>
        </p:spPr>
      </p:pic>
      <p:sp>
        <p:nvSpPr>
          <p:cNvPr id="221" name="Google Shape;221;p21"/>
          <p:cNvSpPr txBox="1"/>
          <p:nvPr/>
        </p:nvSpPr>
        <p:spPr>
          <a:xfrm>
            <a:off x="-62400" y="316350"/>
            <a:ext cx="9237300" cy="492600"/>
          </a:xfrm>
          <a:prstGeom prst="rect">
            <a:avLst/>
          </a:prstGeom>
          <a:solidFill>
            <a:srgbClr val="FFFFFF">
              <a:alpha val="64780"/>
            </a:srgbClr>
          </a:solid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2000" b="1">
                <a:solidFill>
                  <a:srgbClr val="434343"/>
                </a:solidFill>
                <a:latin typeface="Georgia"/>
                <a:ea typeface="Georgia"/>
                <a:cs typeface="Georgia"/>
                <a:sym typeface="Georgia"/>
              </a:rPr>
              <a:t>What do you observe in this picture?</a:t>
            </a:r>
            <a:endParaRPr sz="2000" b="1">
              <a:solidFill>
                <a:srgbClr val="434343"/>
              </a:solidFill>
              <a:latin typeface="Georgia"/>
              <a:ea typeface="Georgia"/>
              <a:cs typeface="Georgia"/>
              <a:sym typeface="Georgia"/>
            </a:endParaRPr>
          </a:p>
        </p:txBody>
      </p:sp>
      <p:sp>
        <p:nvSpPr>
          <p:cNvPr id="223" name="Google Shape;223;p21"/>
          <p:cNvSpPr txBox="1"/>
          <p:nvPr/>
        </p:nvSpPr>
        <p:spPr>
          <a:xfrm>
            <a:off x="6880800" y="3513050"/>
            <a:ext cx="2263200" cy="1077188"/>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b="1" dirty="0">
                <a:solidFill>
                  <a:srgbClr val="434343"/>
                </a:solidFill>
                <a:latin typeface="Calibri"/>
                <a:ea typeface="Calibri"/>
                <a:cs typeface="Calibri"/>
                <a:sym typeface="Calibri"/>
              </a:rPr>
              <a:t>Answer</a:t>
            </a:r>
            <a:endParaRPr b="1" dirty="0">
              <a:solidFill>
                <a:srgbClr val="434343"/>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endParaRPr sz="1100" b="1" dirty="0">
              <a:solidFill>
                <a:srgbClr val="434343"/>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endParaRPr sz="1100" b="1" dirty="0">
              <a:solidFill>
                <a:srgbClr val="434343"/>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100" b="1" dirty="0">
              <a:solidFill>
                <a:srgbClr val="434343"/>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endParaRPr sz="1100" b="1" dirty="0">
              <a:solidFill>
                <a:srgbClr val="434343"/>
              </a:solidFill>
              <a:latin typeface="Calibri"/>
              <a:ea typeface="Calibri"/>
              <a:cs typeface="Calibri"/>
              <a:sym typeface="Calibri"/>
            </a:endParaRPr>
          </a:p>
        </p:txBody>
      </p:sp>
      <p:pic>
        <p:nvPicPr>
          <p:cNvPr id="2" name="8.  1st Observation">
            <a:hlinkClick r:id="" action="ppaction://media"/>
            <a:extLst>
              <a:ext uri="{FF2B5EF4-FFF2-40B4-BE49-F238E27FC236}">
                <a16:creationId xmlns:a16="http://schemas.microsoft.com/office/drawing/2014/main" id="{C92C9571-FDC2-4D40-89AA-A662BA2C38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300" y="4533900"/>
            <a:ext cx="609600" cy="609600"/>
          </a:xfrm>
          <a:prstGeom prst="rect">
            <a:avLst/>
          </a:prstGeom>
        </p:spPr>
      </p:pic>
      <p:sp>
        <p:nvSpPr>
          <p:cNvPr id="8" name="Google Shape;224;p21">
            <a:extLst>
              <a:ext uri="{FF2B5EF4-FFF2-40B4-BE49-F238E27FC236}">
                <a16:creationId xmlns:a16="http://schemas.microsoft.com/office/drawing/2014/main" id="{ECEBE125-7284-44A2-9223-7DCA8C0CDF0F}"/>
              </a:ext>
            </a:extLst>
          </p:cNvPr>
          <p:cNvSpPr txBox="1"/>
          <p:nvPr/>
        </p:nvSpPr>
        <p:spPr>
          <a:xfrm>
            <a:off x="6880800" y="3513050"/>
            <a:ext cx="2263200" cy="1262100"/>
          </a:xfrm>
          <a:prstGeom prst="rect">
            <a:avLst/>
          </a:prstGeom>
          <a:solidFill>
            <a:srgbClr val="FF8100"/>
          </a:solid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dirty="0">
                <a:solidFill>
                  <a:schemeClr val="lt1"/>
                </a:solidFill>
                <a:latin typeface="Calibri"/>
                <a:ea typeface="Calibri"/>
                <a:cs typeface="Calibri"/>
                <a:sym typeface="Calibri"/>
              </a:rPr>
              <a:t>A Heavy flow of People</a:t>
            </a:r>
            <a:endParaRPr dirty="0">
              <a:solidFill>
                <a:schemeClr val="lt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dirty="0">
                <a:solidFill>
                  <a:schemeClr val="lt1"/>
                </a:solidFill>
                <a:latin typeface="Calibri"/>
                <a:ea typeface="Calibri"/>
                <a:cs typeface="Calibri"/>
                <a:sym typeface="Calibri"/>
              </a:rPr>
              <a:t>Local capacity suddenly collapses.</a:t>
            </a:r>
            <a:endParaRPr dirty="0">
              <a:solidFill>
                <a:schemeClr val="lt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dirty="0">
                <a:solidFill>
                  <a:schemeClr val="lt1"/>
                </a:solidFill>
                <a:latin typeface="Calibri"/>
                <a:ea typeface="Calibri"/>
                <a:cs typeface="Calibri"/>
                <a:sym typeface="Calibri"/>
              </a:rPr>
              <a:t>Need for humanitarian assistance is high </a:t>
            </a:r>
            <a:endParaRPr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868" fill="hold"/>
                                        <p:tgtEl>
                                          <p:spTgt spid="2"/>
                                        </p:tgtEl>
                                      </p:cBhvr>
                                    </p:cmd>
                                  </p:childTnLst>
                                </p:cTn>
                              </p:par>
                            </p:childTnLst>
                          </p:cTn>
                        </p:par>
                        <p:par>
                          <p:cTn id="7" fill="hold">
                            <p:stCondLst>
                              <p:cond delay="8868"/>
                            </p:stCondLst>
                            <p:childTnLst>
                              <p:par>
                                <p:cTn id="8" presetID="10" presetClass="entr" presetSubtype="0" fill="hold" nodeType="afterEffect">
                                  <p:stCondLst>
                                    <p:cond delay="50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p22"/>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0" y="-154665"/>
            <a:ext cx="9144000" cy="5284664"/>
          </a:xfrm>
          <a:prstGeom prst="rect">
            <a:avLst/>
          </a:prstGeom>
          <a:noFill/>
          <a:ln>
            <a:noFill/>
          </a:ln>
        </p:spPr>
      </p:pic>
      <p:sp>
        <p:nvSpPr>
          <p:cNvPr id="230" name="Google Shape;230;p22"/>
          <p:cNvSpPr txBox="1"/>
          <p:nvPr/>
        </p:nvSpPr>
        <p:spPr>
          <a:xfrm>
            <a:off x="-31200" y="316338"/>
            <a:ext cx="9206400" cy="492600"/>
          </a:xfrm>
          <a:prstGeom prst="rect">
            <a:avLst/>
          </a:prstGeom>
          <a:solidFill>
            <a:srgbClr val="FFFFFF">
              <a:alpha val="64780"/>
            </a:srgbClr>
          </a:solid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2000" b="1">
                <a:solidFill>
                  <a:srgbClr val="434343"/>
                </a:solidFill>
                <a:latin typeface="Georgia"/>
                <a:ea typeface="Georgia"/>
                <a:cs typeface="Georgia"/>
                <a:sym typeface="Georgia"/>
              </a:rPr>
              <a:t>What do  you observe in the space shown in this picture?</a:t>
            </a:r>
            <a:endParaRPr sz="2000" b="1">
              <a:solidFill>
                <a:srgbClr val="434343"/>
              </a:solidFill>
              <a:latin typeface="Georgia"/>
              <a:ea typeface="Georgia"/>
              <a:cs typeface="Georgia"/>
              <a:sym typeface="Georgia"/>
            </a:endParaRPr>
          </a:p>
        </p:txBody>
      </p:sp>
      <p:sp>
        <p:nvSpPr>
          <p:cNvPr id="231" name="Google Shape;231;p22"/>
          <p:cNvSpPr txBox="1"/>
          <p:nvPr/>
        </p:nvSpPr>
        <p:spPr>
          <a:xfrm>
            <a:off x="6880800" y="3513050"/>
            <a:ext cx="2263200" cy="1246465"/>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b="1" dirty="0">
                <a:solidFill>
                  <a:srgbClr val="434343"/>
                </a:solidFill>
                <a:latin typeface="Calibri"/>
                <a:ea typeface="Calibri"/>
                <a:cs typeface="Calibri"/>
                <a:sym typeface="Calibri"/>
              </a:rPr>
              <a:t>Answer</a:t>
            </a:r>
            <a:endParaRPr b="1" dirty="0">
              <a:solidFill>
                <a:srgbClr val="434343"/>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endParaRPr sz="1100" b="1" dirty="0">
              <a:solidFill>
                <a:srgbClr val="434343"/>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br>
              <a:rPr lang="en-US" sz="1100" b="1" dirty="0">
                <a:solidFill>
                  <a:srgbClr val="434343"/>
                </a:solidFill>
                <a:latin typeface="Calibri"/>
                <a:ea typeface="Calibri"/>
                <a:cs typeface="Calibri"/>
                <a:sym typeface="Calibri"/>
              </a:rPr>
            </a:br>
            <a:endParaRPr sz="1100" b="1" dirty="0">
              <a:solidFill>
                <a:srgbClr val="434343"/>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100" b="1" dirty="0">
              <a:solidFill>
                <a:srgbClr val="434343"/>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endParaRPr sz="1100" b="1" dirty="0">
              <a:solidFill>
                <a:srgbClr val="434343"/>
              </a:solidFill>
              <a:latin typeface="Calibri"/>
              <a:ea typeface="Calibri"/>
              <a:cs typeface="Calibri"/>
              <a:sym typeface="Calibri"/>
            </a:endParaRPr>
          </a:p>
        </p:txBody>
      </p:sp>
      <p:pic>
        <p:nvPicPr>
          <p:cNvPr id="3" name="9. 2nd Observation">
            <a:hlinkClick r:id="" action="ppaction://media"/>
            <a:extLst>
              <a:ext uri="{FF2B5EF4-FFF2-40B4-BE49-F238E27FC236}">
                <a16:creationId xmlns:a16="http://schemas.microsoft.com/office/drawing/2014/main" id="{D12D3D04-D4E9-4409-821E-BE9B2B66AF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4488690"/>
            <a:ext cx="609600" cy="609600"/>
          </a:xfrm>
          <a:prstGeom prst="rect">
            <a:avLst/>
          </a:prstGeom>
        </p:spPr>
      </p:pic>
      <p:sp>
        <p:nvSpPr>
          <p:cNvPr id="9" name="Google Shape;232;p22">
            <a:extLst>
              <a:ext uri="{FF2B5EF4-FFF2-40B4-BE49-F238E27FC236}">
                <a16:creationId xmlns:a16="http://schemas.microsoft.com/office/drawing/2014/main" id="{51C6F7BC-4046-41E7-A158-935A09785733}"/>
              </a:ext>
            </a:extLst>
          </p:cNvPr>
          <p:cNvSpPr txBox="1"/>
          <p:nvPr/>
        </p:nvSpPr>
        <p:spPr>
          <a:xfrm>
            <a:off x="6880800" y="3503525"/>
            <a:ext cx="2263200" cy="1262100"/>
          </a:xfrm>
          <a:prstGeom prst="rect">
            <a:avLst/>
          </a:prstGeom>
          <a:solidFill>
            <a:srgbClr val="FF8100"/>
          </a:solid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dirty="0">
                <a:solidFill>
                  <a:schemeClr val="lt1"/>
                </a:solidFill>
                <a:latin typeface="Calibri"/>
                <a:ea typeface="Calibri"/>
                <a:cs typeface="Calibri"/>
                <a:sym typeface="Calibri"/>
              </a:rPr>
              <a:t>Emergency support provided: Temporary housing, Food and Medical care , Sanitation </a:t>
            </a:r>
            <a:endParaRPr dirty="0">
              <a:solidFill>
                <a:schemeClr val="lt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dirty="0">
                <a:solidFill>
                  <a:schemeClr val="lt1"/>
                </a:solidFill>
                <a:latin typeface="Calibri"/>
                <a:ea typeface="Calibri"/>
                <a:cs typeface="Calibri"/>
                <a:sym typeface="Calibri"/>
              </a:rPr>
              <a:t>(some basic facilities)</a:t>
            </a:r>
            <a:endParaRPr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65" fill="hold"/>
                                        <p:tgtEl>
                                          <p:spTgt spid="3"/>
                                        </p:tgtEl>
                                      </p:cBhvr>
                                    </p:cmd>
                                  </p:childTnLst>
                                </p:cTn>
                              </p:par>
                              <p:par>
                                <p:cTn id="7" presetID="10" presetClass="entr" presetSubtype="0" fill="hold" nodeType="withEffect">
                                  <p:stCondLst>
                                    <p:cond delay="0"/>
                                  </p:stCondLst>
                                  <p:childTnLst>
                                    <p:set>
                                      <p:cBhvr>
                                        <p:cTn id="8" dur="1" fill="hold">
                                          <p:stCondLst>
                                            <p:cond delay="0"/>
                                          </p:stCondLst>
                                        </p:cTn>
                                        <p:tgtEl>
                                          <p:spTgt spid="231"/>
                                        </p:tgtEl>
                                        <p:attrNameLst>
                                          <p:attrName>style.visibility</p:attrName>
                                        </p:attrNameLst>
                                      </p:cBhvr>
                                      <p:to>
                                        <p:strVal val="visible"/>
                                      </p:to>
                                    </p:set>
                                    <p:animEffect transition="in" filter="fade">
                                      <p:cBhvr>
                                        <p:cTn id="9" dur="2000"/>
                                        <p:tgtEl>
                                          <p:spTgt spid="231"/>
                                        </p:tgtEl>
                                      </p:cBhvr>
                                    </p:animEffect>
                                  </p:childTnLst>
                                </p:cTn>
                              </p:par>
                            </p:childTnLst>
                          </p:cTn>
                        </p:par>
                        <p:par>
                          <p:cTn id="10" fill="hold">
                            <p:stCondLst>
                              <p:cond delay="3565"/>
                            </p:stCondLst>
                            <p:childTnLst>
                              <p:par>
                                <p:cTn id="11" presetID="10" presetClass="entr" presetSubtype="0" fill="hold" nodeType="afterEffect">
                                  <p:stCondLst>
                                    <p:cond delay="50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354</TotalTime>
  <Words>7813</Words>
  <Application>Microsoft Office PowerPoint</Application>
  <PresentationFormat>On-screen Show (16:9)</PresentationFormat>
  <Paragraphs>548</Paragraphs>
  <Slides>39</Slides>
  <Notes>39</Notes>
  <HiddenSlides>0</HiddenSlides>
  <MMClips>37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Lato</vt:lpstr>
      <vt:lpstr>Georgia</vt:lpstr>
      <vt:lpstr>Calibri</vt:lpstr>
      <vt:lpstr>Office Theme</vt:lpstr>
      <vt:lpstr>Learning Outcomes</vt:lpstr>
      <vt:lpstr>A Situation-based case </vt:lpstr>
      <vt:lpstr>In such a situation, which of the following will you choose immediately? </vt:lpstr>
      <vt:lpstr>What is a SHELTER?</vt:lpstr>
      <vt:lpstr>Why are we talking about SHELTER or SPACE DESIGN?</vt:lpstr>
      <vt:lpstr>TIMELINE for Humanitarian Construction</vt:lpstr>
      <vt:lpstr>Durable MATERIALS throughout different TIMELINES</vt:lpstr>
      <vt:lpstr>PowerPoint Presentation</vt:lpstr>
      <vt:lpstr>PowerPoint Presentation</vt:lpstr>
      <vt:lpstr>PowerPoint Presentation</vt:lpstr>
      <vt:lpstr>PowerPoint Presentation</vt:lpstr>
      <vt:lpstr>PowerPoint Presentation</vt:lpstr>
      <vt:lpstr>PowerPoint Presentation</vt:lpstr>
      <vt:lpstr>CULTURAL APPROPRIATENESS</vt:lpstr>
      <vt:lpstr>PowerPoint Presentation</vt:lpstr>
      <vt:lpstr>What does the SPATIAL CONTEXT in a Humanitarian Crisis consist of?</vt:lpstr>
      <vt:lpstr>Humanitarian intervention is primarily MULTI-SECTORAL.  It involves addressing various needs simultaneously</vt:lpstr>
      <vt:lpstr>MULTI-Purpose Spaces</vt:lpstr>
      <vt:lpstr>The PROCESS of Co-designing Spaces </vt:lpstr>
      <vt:lpstr>Methods for COMMUNITY ENGAGEMENT</vt:lpstr>
      <vt:lpstr>Informal Focus Group Discussion and Interview </vt:lpstr>
      <vt:lpstr>Empathy Mapping </vt:lpstr>
      <vt:lpstr>Community Mapping </vt:lpstr>
      <vt:lpstr>Model Making</vt:lpstr>
      <vt:lpstr>Drawing and Storytelling</vt:lpstr>
      <vt:lpstr>The Theory of PLACE ATTACHMENT</vt:lpstr>
      <vt:lpstr>Some key KEY FACTORS to understand Cultural Nuances in Humanitarian Setting</vt:lpstr>
      <vt:lpstr>RELIGIOUS &amp; SPIRITUAL PRACTICES</vt:lpstr>
      <vt:lpstr>Privacy and Gender Considerations </vt:lpstr>
      <vt:lpstr>The BENEFITS of Culturally Appropriate Design</vt:lpstr>
      <vt:lpstr>Situation-based TASK (Take your time and think carefully!) </vt:lpstr>
      <vt:lpstr>Established PRINCIPLES by internationally renowned Organizations and Governing bodies</vt:lpstr>
      <vt:lpstr>Now let’s talk about the MOST VULNERABLE group</vt:lpstr>
      <vt:lpstr>CHILD-FRIENDLY SPACES</vt:lpstr>
      <vt:lpstr>Simple GUIDELINES to create Child-Friendly Spaces:</vt:lpstr>
      <vt:lpstr>Case: Humanitarian Indoor Playground in Rohingya Refugee Camps</vt:lpstr>
      <vt:lpstr>Key TAKEAWAYS</vt:lpstr>
      <vt:lpstr>References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Outcomes</dc:title>
  <cp:lastModifiedBy>BRACU</cp:lastModifiedBy>
  <cp:revision>50</cp:revision>
  <dcterms:modified xsi:type="dcterms:W3CDTF">2024-11-12T15:46:04Z</dcterms:modified>
</cp:coreProperties>
</file>