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Raleway"/>
      <p:regular r:id="rId31"/>
      <p:bold r:id="rId32"/>
      <p:italic r:id="rId33"/>
      <p:boldItalic r:id="rId34"/>
    </p:embeddedFont>
    <p:embeddedFont>
      <p:font typeface="Dosis ExtraBold"/>
      <p:bold r:id="rId35"/>
    </p:embeddedFont>
    <p:embeddedFont>
      <p:font typeface="Roboto"/>
      <p:regular r:id="rId36"/>
      <p:bold r:id="rId37"/>
      <p:italic r:id="rId38"/>
      <p:boldItalic r:id="rId39"/>
    </p:embeddedFont>
    <p:embeddedFont>
      <p:font typeface="Raleway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amOYdVrJ5R04VaWEy6wsmTTLD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Black-bold.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RalewayBlack-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italic.fntdata"/><Relationship Id="rId10" Type="http://schemas.openxmlformats.org/officeDocument/2006/relationships/slide" Target="slides/slide6.xml"/><Relationship Id="rId32" Type="http://schemas.openxmlformats.org/officeDocument/2006/relationships/font" Target="fonts/Raleway-bold.fntdata"/><Relationship Id="rId13" Type="http://schemas.openxmlformats.org/officeDocument/2006/relationships/slide" Target="slides/slide9.xml"/><Relationship Id="rId35" Type="http://schemas.openxmlformats.org/officeDocument/2006/relationships/font" Target="fonts/DosisExtraBold-bold.fntdata"/><Relationship Id="rId12" Type="http://schemas.openxmlformats.org/officeDocument/2006/relationships/slide" Target="slides/slide8.xml"/><Relationship Id="rId34" Type="http://schemas.openxmlformats.org/officeDocument/2006/relationships/font" Target="fonts/Raleway-boldItalic.fntdata"/><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end-on.org/the-brac-paracounsellor-model/#:~:text=The%20BRAC%20Paracounsellor%20Model%20is,documentation%2C%20regular%20supervision%2C%20et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acied.com/impact-evaluation-of-paracounsellor-mode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acied.com/impact-evaluation-of-paracounsellor-mode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search?q=The%20Difference%20between%20IASC%20Multi%20Layered%20Support%20System%20and%20BRAC%20Paracounsellor%20Model.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eltercluster.org/south-sudan/documents/south-sudan-humanitarian-needs-and-response-plan-2024"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hi360.org/wp-content/uploads/2023/11/resource-mhpss-8csmodel.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mergency.unhcr.org/emergency-assistance/health-and-nutrition/mental-health-and-psychosocial-support-mhps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ilibrary.org/social-issues-migration-health/a-new-benchmark-for-mental-health-systems_7486a219-en" TargetMode="External"/><Relationship Id="rId3" Type="http://schemas.openxmlformats.org/officeDocument/2006/relationships/hyperlink" Target="https://www.mhpssmsp.org/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2024-01/IASC%20Guidance%20Integrating%20MHPSS%20and%20Peacebuilding%2C%20a%20Mapping%20and%20Recommendations%20for%20Practitioners..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https://blend-on.org/the-brac-paracounsellor-model/#:~:text=The%20BRAC%20Paracounsellor%20Model%20is,documentation%2C%20regular%20supervision%2C%20etc</a:t>
            </a:r>
            <a:r>
              <a:rPr lang="en-US"/>
              <a:t>. </a:t>
            </a:r>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https://bracied.com/impact-evaluation-of-paracounsellor-model/</a:t>
            </a:r>
            <a:r>
              <a:rPr lang="en-US"/>
              <a:t> </a:t>
            </a:r>
            <a:endParaRPr/>
          </a:p>
        </p:txBody>
      </p:sp>
      <p:sp>
        <p:nvSpPr>
          <p:cNvPr id="225" name="Google Shape;22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067cc306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f067cc3062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https://bracied.com/impact-evaluation-of-paracounsellor-model/</a:t>
            </a:r>
            <a:r>
              <a:rPr lang="en-US"/>
              <a:t> </a:t>
            </a:r>
            <a:endParaRPr/>
          </a:p>
        </p:txBody>
      </p:sp>
      <p:sp>
        <p:nvSpPr>
          <p:cNvPr id="255" name="Google Shape;255;g2f067cc3062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Reading Materials: </a:t>
            </a:r>
            <a:r>
              <a:rPr lang="en-US" u="sng">
                <a:solidFill>
                  <a:schemeClr val="hlink"/>
                </a:solidFill>
                <a:hlinkClick r:id="rId2"/>
              </a:rPr>
              <a:t>https://drive.google.com/drive/search?q=The%20Difference%20between%20IASC%20Multi%20Layered%20Support%20System%20and%20BRAC%20Paracounsellor%20Model.pdf</a:t>
            </a:r>
            <a:r>
              <a:rPr lang="en-US"/>
              <a:t> </a:t>
            </a:r>
            <a:endParaRPr/>
          </a:p>
        </p:txBody>
      </p:sp>
      <p:sp>
        <p:nvSpPr>
          <p:cNvPr id="318" name="Google Shape;31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Case Source: </a:t>
            </a:r>
            <a:r>
              <a:rPr lang="en-US" u="sng">
                <a:solidFill>
                  <a:schemeClr val="hlink"/>
                </a:solidFill>
                <a:hlinkClick r:id="rId2"/>
              </a:rPr>
              <a:t>https://sheltercluster.org/south-sudan/documents/south-sudan-humanitarian-needs-and-response-plan-2024</a:t>
            </a:r>
            <a:r>
              <a:rPr lang="en-US"/>
              <a:t> </a:t>
            </a:r>
            <a:endParaRPr/>
          </a:p>
        </p:txBody>
      </p:sp>
      <p:sp>
        <p:nvSpPr>
          <p:cNvPr id="327" name="Google Shape;32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https://www.fhi360.org/wp-content/uploads/2023/11/resource-mhpss-8csmodel.pdf</a:t>
            </a:r>
            <a:endParaRPr/>
          </a:p>
          <a:p>
            <a:pPr indent="0" lvl="0" marL="0" rtl="0" algn="l">
              <a:lnSpc>
                <a:spcPct val="100000"/>
              </a:lnSpc>
              <a:spcBef>
                <a:spcPts val="0"/>
              </a:spcBef>
              <a:spcAft>
                <a:spcPts val="0"/>
              </a:spcAft>
              <a:buSzPts val="1400"/>
              <a:buNone/>
            </a:pPr>
            <a:r>
              <a:rPr lang="en-US"/>
              <a:t>Illustration Source: BRAC IED Archives </a:t>
            </a:r>
            <a:endParaRPr/>
          </a:p>
        </p:txBody>
      </p:sp>
      <p:sp>
        <p:nvSpPr>
          <p:cNvPr id="66" name="Google Shape;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https://emergency.unhcr.org/emergency-assistance/health-and-nutrition/mental-health-and-psychosocial-support-mhpss</a:t>
            </a:r>
            <a:r>
              <a:rPr lang="en-US"/>
              <a:t> </a:t>
            </a:r>
            <a:endParaRPr/>
          </a:p>
          <a:p>
            <a:pPr indent="0" lvl="0" marL="0" rtl="0" algn="l">
              <a:lnSpc>
                <a:spcPct val="100000"/>
              </a:lnSpc>
              <a:spcBef>
                <a:spcPts val="0"/>
              </a:spcBef>
              <a:spcAft>
                <a:spcPts val="0"/>
              </a:spcAft>
              <a:buSzPts val="1400"/>
              <a:buNone/>
            </a:pPr>
            <a:r>
              <a:rPr lang="en-US"/>
              <a:t>Illustration Source: BRAC IED Archives </a:t>
            </a:r>
            <a:endParaRPr/>
          </a:p>
        </p:txBody>
      </p:sp>
      <p:sp>
        <p:nvSpPr>
          <p:cNvPr id="100" name="Google Shape;1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https://www.oecd-ilibrary.org/social-issues-migration-health/a-new-benchmark-for-mental-health-systems_7486a219-en</a:t>
            </a:r>
            <a:endParaRPr/>
          </a:p>
          <a:p>
            <a:pPr indent="0" lvl="0" marL="0" rtl="0" algn="l">
              <a:lnSpc>
                <a:spcPct val="100000"/>
              </a:lnSpc>
              <a:spcBef>
                <a:spcPts val="0"/>
              </a:spcBef>
              <a:spcAft>
                <a:spcPts val="0"/>
              </a:spcAft>
              <a:buSzPts val="1400"/>
              <a:buNone/>
            </a:pPr>
            <a:r>
              <a:rPr lang="en-US"/>
              <a:t>Illstration Source: </a:t>
            </a:r>
            <a:r>
              <a:rPr lang="en-US" u="sng">
                <a:solidFill>
                  <a:schemeClr val="hlink"/>
                </a:solidFill>
                <a:hlinkClick r:id="rId3"/>
              </a:rPr>
              <a:t>https://www.mhpssmsp.org/es</a:t>
            </a:r>
            <a:r>
              <a:rPr lang="en-US"/>
              <a:t> </a:t>
            </a:r>
            <a:endParaRPr/>
          </a:p>
          <a:p>
            <a:pPr indent="0" lvl="0" marL="0" rtl="0" algn="l">
              <a:lnSpc>
                <a:spcPct val="100000"/>
              </a:lnSpc>
              <a:spcBef>
                <a:spcPts val="0"/>
              </a:spcBef>
              <a:spcAft>
                <a:spcPts val="0"/>
              </a:spcAft>
              <a:buSzPts val="1400"/>
              <a:buNone/>
            </a:pPr>
            <a:r>
              <a:t/>
            </a:r>
            <a:endParaRPr/>
          </a:p>
        </p:txBody>
      </p:sp>
      <p:sp>
        <p:nvSpPr>
          <p:cNvPr id="110" name="Google Shape;1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https://interagencystandingcommittee.org/sites/default/files/2024-01/IASC%20Guidance%20Integrating%20MHPSS%20and%20Peacebuilding%2C%20a%20Mapping%20and%20Recommendations%20for%20Practitioners..pdf</a:t>
            </a:r>
            <a:r>
              <a:rPr lang="en-US"/>
              <a:t> </a:t>
            </a:r>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 name="Shape 14"/>
        <p:cNvGrpSpPr/>
        <p:nvPr/>
      </p:nvGrpSpPr>
      <p:grpSpPr>
        <a:xfrm>
          <a:off x="0" y="0"/>
          <a:ext cx="0" cy="0"/>
          <a:chOff x="0" y="0"/>
          <a:chExt cx="0" cy="0"/>
        </a:xfrm>
      </p:grpSpPr>
      <p:sp>
        <p:nvSpPr>
          <p:cNvPr id="15" name="Google Shape;15;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 name="Shape 16"/>
        <p:cNvGrpSpPr/>
        <p:nvPr/>
      </p:nvGrpSpPr>
      <p:grpSpPr>
        <a:xfrm>
          <a:off x="0" y="0"/>
          <a:ext cx="0" cy="0"/>
          <a:chOff x="0" y="0"/>
          <a:chExt cx="0" cy="0"/>
        </a:xfrm>
      </p:grpSpPr>
      <p:sp>
        <p:nvSpPr>
          <p:cNvPr id="17" name="Google Shape;17;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KTnvMp5R8QI"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drive.google.com/file/d/1F41kPYmQix2G1g7YMpIGTfGjREOrBTWg/view" TargetMode="External"/><Relationship Id="rId4" Type="http://schemas.openxmlformats.org/officeDocument/2006/relationships/image" Target="../media/image17.jp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0" y="1504765"/>
            <a:ext cx="12192000" cy="5353235"/>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 name="Google Shape;25;p1"/>
          <p:cNvPicPr preferRelativeResize="0"/>
          <p:nvPr/>
        </p:nvPicPr>
        <p:blipFill rotWithShape="1">
          <a:blip r:embed="rId3">
            <a:alphaModFix/>
          </a:blip>
          <a:srcRect b="21942" l="0" r="0" t="0"/>
          <a:stretch/>
        </p:blipFill>
        <p:spPr>
          <a:xfrm>
            <a:off x="0" y="1511756"/>
            <a:ext cx="12192000" cy="5353235"/>
          </a:xfrm>
          <a:prstGeom prst="rect">
            <a:avLst/>
          </a:prstGeom>
          <a:noFill/>
          <a:ln>
            <a:noFill/>
          </a:ln>
        </p:spPr>
      </p:pic>
      <p:sp>
        <p:nvSpPr>
          <p:cNvPr id="26" name="Google Shape;26;p1"/>
          <p:cNvSpPr txBox="1"/>
          <p:nvPr/>
        </p:nvSpPr>
        <p:spPr>
          <a:xfrm>
            <a:off x="2497352" y="3199294"/>
            <a:ext cx="9174000" cy="175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Integration of Mental Health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and Psychosocial Support Approach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for Afflicted Communities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952179" y="3099046"/>
            <a:ext cx="1258576" cy="1954822"/>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presentation_title" id="28" name="Google Shape;28;p1"/>
          <p:cNvSpPr txBox="1"/>
          <p:nvPr/>
        </p:nvSpPr>
        <p:spPr>
          <a:xfrm>
            <a:off x="1127787" y="2663656"/>
            <a:ext cx="1258576" cy="1853968"/>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i="0" lang="en-US" sz="3700" u="none" cap="none" strike="noStrike">
                <a:solidFill>
                  <a:schemeClr val="lt1"/>
                </a:solidFill>
                <a:latin typeface="Georgia"/>
                <a:ea typeface="Georgia"/>
                <a:cs typeface="Georgia"/>
                <a:sym typeface="Georgia"/>
              </a:rPr>
              <a:t>Day</a:t>
            </a:r>
            <a:endParaRPr b="0" i="0" sz="3700" u="none" cap="none" strike="noStrike">
              <a:solidFill>
                <a:schemeClr val="lt1"/>
              </a:solidFill>
              <a:latin typeface="Georgia"/>
              <a:ea typeface="Georgia"/>
              <a:cs typeface="Georgia"/>
              <a:sym typeface="Georgia"/>
            </a:endParaRPr>
          </a:p>
        </p:txBody>
      </p:sp>
      <p:sp>
        <p:nvSpPr>
          <p:cNvPr id="29" name="Google Shape;29;p1"/>
          <p:cNvSpPr txBox="1"/>
          <p:nvPr/>
        </p:nvSpPr>
        <p:spPr>
          <a:xfrm>
            <a:off x="1016798" y="3590640"/>
            <a:ext cx="726561"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chemeClr val="lt1"/>
                </a:solidFill>
                <a:latin typeface="Georgia"/>
                <a:ea typeface="Georgia"/>
                <a:cs typeface="Georgia"/>
                <a:sym typeface="Georgia"/>
              </a:rPr>
              <a:t>8</a:t>
            </a:r>
            <a:endParaRPr b="1" i="0" sz="10000" u="none" cap="none" strike="noStrike">
              <a:solidFill>
                <a:schemeClr val="lt1"/>
              </a:solidFill>
              <a:latin typeface="Georgia"/>
              <a:ea typeface="Georgia"/>
              <a:cs typeface="Georgia"/>
              <a:sym typeface="Georgia"/>
            </a:endParaRPr>
          </a:p>
        </p:txBody>
      </p:sp>
      <p:pic>
        <p:nvPicPr>
          <p:cNvPr id="30" name="Google Shape;30;p1"/>
          <p:cNvPicPr preferRelativeResize="0"/>
          <p:nvPr/>
        </p:nvPicPr>
        <p:blipFill rotWithShape="1">
          <a:blip r:embed="rId4">
            <a:alphaModFix/>
          </a:blip>
          <a:srcRect b="0" l="0" r="0" t="0"/>
          <a:stretch/>
        </p:blipFill>
        <p:spPr>
          <a:xfrm>
            <a:off x="457200" y="236483"/>
            <a:ext cx="1762125" cy="912867"/>
          </a:xfrm>
          <a:prstGeom prst="rect">
            <a:avLst/>
          </a:prstGeom>
          <a:noFill/>
          <a:ln>
            <a:noFill/>
          </a:ln>
        </p:spPr>
      </p:pic>
      <p:pic>
        <p:nvPicPr>
          <p:cNvPr descr="BRAC: Creating opportunities for people to realise potential" id="31" name="Google Shape;31;p1"/>
          <p:cNvPicPr preferRelativeResize="0"/>
          <p:nvPr/>
        </p:nvPicPr>
        <p:blipFill rotWithShape="1">
          <a:blip r:embed="rId5">
            <a:alphaModFix/>
          </a:blip>
          <a:srcRect b="0" l="0" r="0" t="0"/>
          <a:stretch/>
        </p:blipFill>
        <p:spPr>
          <a:xfrm>
            <a:off x="2465339" y="437528"/>
            <a:ext cx="1235123" cy="648440"/>
          </a:xfrm>
          <a:prstGeom prst="rect">
            <a:avLst/>
          </a:prstGeom>
          <a:noFill/>
          <a:ln>
            <a:noFill/>
          </a:ln>
        </p:spPr>
      </p:pic>
      <p:pic>
        <p:nvPicPr>
          <p:cNvPr descr="A close up of a logo&#10;&#10;Description automatically generated" id="32" name="Google Shape;32;p1"/>
          <p:cNvPicPr preferRelativeResize="0"/>
          <p:nvPr/>
        </p:nvPicPr>
        <p:blipFill rotWithShape="1">
          <a:blip r:embed="rId6">
            <a:alphaModFix/>
          </a:blip>
          <a:srcRect b="0" l="0" r="0" t="0"/>
          <a:stretch/>
        </p:blipFill>
        <p:spPr>
          <a:xfrm>
            <a:off x="87046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p:nvPr/>
        </p:nvSpPr>
        <p:spPr>
          <a:xfrm>
            <a:off x="975500" y="2311050"/>
            <a:ext cx="4897500" cy="38037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10"/>
          <p:cNvSpPr txBox="1"/>
          <p:nvPr/>
        </p:nvSpPr>
        <p:spPr>
          <a:xfrm>
            <a:off x="840040"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IASC Guidelines</a:t>
            </a:r>
            <a:endParaRPr b="1" i="0" sz="2800" u="none" cap="none" strike="noStrike">
              <a:solidFill>
                <a:schemeClr val="dk1"/>
              </a:solidFill>
              <a:latin typeface="Georgia"/>
              <a:ea typeface="Georgia"/>
              <a:cs typeface="Georgia"/>
              <a:sym typeface="Georgia"/>
            </a:endParaRPr>
          </a:p>
        </p:txBody>
      </p:sp>
      <p:sp>
        <p:nvSpPr>
          <p:cNvPr id="157" name="Google Shape;157;p10"/>
          <p:cNvSpPr txBox="1"/>
          <p:nvPr/>
        </p:nvSpPr>
        <p:spPr>
          <a:xfrm>
            <a:off x="1231950" y="2420399"/>
            <a:ext cx="44103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The Inter-Agency Standing Committee (IASC) was established in 1992 in response to General Assembly Resolution 46/182, which called for strengthened coordination of humanitarian assistance. The Inter-Agency Standing Committee (IASC) issues these Guidelines to enable humanitarian actors to plan, establish and coordinate a set of minimum multi-sectoral responses to protect and improve people’s mental health and psychosocial well-being in the midst of an emergency.</a:t>
            </a:r>
            <a:endParaRPr b="0" i="0" sz="1400" u="none" cap="none" strike="noStrike">
              <a:solidFill>
                <a:srgbClr val="000000"/>
              </a:solidFill>
              <a:latin typeface="Arial"/>
              <a:ea typeface="Arial"/>
              <a:cs typeface="Arial"/>
              <a:sym typeface="Arial"/>
            </a:endParaRPr>
          </a:p>
        </p:txBody>
      </p:sp>
      <p:cxnSp>
        <p:nvCxnSpPr>
          <p:cNvPr id="158" name="Google Shape;158;p10"/>
          <p:cNvCxnSpPr/>
          <p:nvPr/>
        </p:nvCxnSpPr>
        <p:spPr>
          <a:xfrm>
            <a:off x="9755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59" name="Google Shape;159;p10"/>
          <p:cNvSpPr/>
          <p:nvPr/>
        </p:nvSpPr>
        <p:spPr>
          <a:xfrm>
            <a:off x="6129500" y="2311050"/>
            <a:ext cx="4897500" cy="38037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0"/>
          <p:cNvSpPr txBox="1"/>
          <p:nvPr/>
        </p:nvSpPr>
        <p:spPr>
          <a:xfrm>
            <a:off x="6385936" y="2420411"/>
            <a:ext cx="4410312" cy="33701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Key Purposes: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To enable humanitarian actors and communities to plan, establish and coordinate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To protect and improve people’s mental health and psychosocial well-being in the midst of an emergency.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Implementing minimum responses, which are essential, high-priority responses that should be implemented as soon as possible in an emergency.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nvSpPr>
        <p:spPr>
          <a:xfrm>
            <a:off x="752954" y="496057"/>
            <a:ext cx="1018702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Intervention pyramid for mental health and psychosocial support in emergencies</a:t>
            </a:r>
            <a:endParaRPr b="1" i="0" sz="2800" u="none" cap="none" strike="noStrike">
              <a:solidFill>
                <a:schemeClr val="dk1"/>
              </a:solidFill>
              <a:latin typeface="Georgia"/>
              <a:ea typeface="Georgia"/>
              <a:cs typeface="Georgia"/>
              <a:sym typeface="Georgia"/>
            </a:endParaRPr>
          </a:p>
        </p:txBody>
      </p:sp>
      <p:cxnSp>
        <p:nvCxnSpPr>
          <p:cNvPr id="167" name="Google Shape;167;p11"/>
          <p:cNvCxnSpPr/>
          <p:nvPr/>
        </p:nvCxnSpPr>
        <p:spPr>
          <a:xfrm>
            <a:off x="888422" y="1826497"/>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168" name="Google Shape;168;p11"/>
          <p:cNvPicPr preferRelativeResize="0"/>
          <p:nvPr/>
        </p:nvPicPr>
        <p:blipFill>
          <a:blip r:embed="rId3">
            <a:alphaModFix/>
          </a:blip>
          <a:stretch>
            <a:fillRect/>
          </a:stretch>
        </p:blipFill>
        <p:spPr>
          <a:xfrm>
            <a:off x="2372100" y="1696386"/>
            <a:ext cx="7158835" cy="48568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p:nvPr/>
        </p:nvSpPr>
        <p:spPr>
          <a:xfrm>
            <a:off x="7399841"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12"/>
          <p:cNvSpPr/>
          <p:nvPr/>
        </p:nvSpPr>
        <p:spPr>
          <a:xfrm>
            <a:off x="4115103"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12"/>
          <p:cNvSpPr/>
          <p:nvPr/>
        </p:nvSpPr>
        <p:spPr>
          <a:xfrm>
            <a:off x="830365"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12"/>
          <p:cNvSpPr/>
          <p:nvPr/>
        </p:nvSpPr>
        <p:spPr>
          <a:xfrm>
            <a:off x="7399841"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2"/>
          <p:cNvSpPr/>
          <p:nvPr/>
        </p:nvSpPr>
        <p:spPr>
          <a:xfrm>
            <a:off x="4115103"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12"/>
          <p:cNvSpPr/>
          <p:nvPr/>
        </p:nvSpPr>
        <p:spPr>
          <a:xfrm>
            <a:off x="830365"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12"/>
          <p:cNvSpPr txBox="1"/>
          <p:nvPr/>
        </p:nvSpPr>
        <p:spPr>
          <a:xfrm>
            <a:off x="694897"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Core principles IASC Guidelines</a:t>
            </a:r>
            <a:endParaRPr b="1" i="0" sz="2800" u="none" cap="none" strike="noStrike">
              <a:solidFill>
                <a:schemeClr val="dk1"/>
              </a:solidFill>
              <a:latin typeface="Georgia"/>
              <a:ea typeface="Georgia"/>
              <a:cs typeface="Georgia"/>
              <a:sym typeface="Georgia"/>
            </a:endParaRPr>
          </a:p>
        </p:txBody>
      </p:sp>
      <p:cxnSp>
        <p:nvCxnSpPr>
          <p:cNvPr id="181" name="Google Shape;181;p12"/>
          <p:cNvCxnSpPr/>
          <p:nvPr/>
        </p:nvCxnSpPr>
        <p:spPr>
          <a:xfrm>
            <a:off x="830365"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82" name="Google Shape;182;p12"/>
          <p:cNvSpPr txBox="1"/>
          <p:nvPr/>
        </p:nvSpPr>
        <p:spPr>
          <a:xfrm>
            <a:off x="965833" y="2600995"/>
            <a:ext cx="27402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Human rights and equity</a:t>
            </a:r>
            <a:endParaRPr b="0" i="0" sz="1400" u="none" cap="none" strike="noStrike">
              <a:solidFill>
                <a:srgbClr val="000000"/>
              </a:solidFill>
              <a:latin typeface="Arial"/>
              <a:ea typeface="Arial"/>
              <a:cs typeface="Arial"/>
              <a:sym typeface="Arial"/>
            </a:endParaRPr>
          </a:p>
        </p:txBody>
      </p:sp>
      <p:sp>
        <p:nvSpPr>
          <p:cNvPr id="183" name="Google Shape;183;p12"/>
          <p:cNvSpPr txBox="1"/>
          <p:nvPr/>
        </p:nvSpPr>
        <p:spPr>
          <a:xfrm>
            <a:off x="4277862" y="2600995"/>
            <a:ext cx="152339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Participation</a:t>
            </a:r>
            <a:endParaRPr b="0" i="0" sz="1400" u="none" cap="none" strike="noStrike">
              <a:solidFill>
                <a:srgbClr val="000000"/>
              </a:solidFill>
              <a:latin typeface="Arial"/>
              <a:ea typeface="Arial"/>
              <a:cs typeface="Arial"/>
              <a:sym typeface="Arial"/>
            </a:endParaRPr>
          </a:p>
        </p:txBody>
      </p:sp>
      <p:sp>
        <p:nvSpPr>
          <p:cNvPr id="184" name="Google Shape;184;p12"/>
          <p:cNvSpPr txBox="1"/>
          <p:nvPr/>
        </p:nvSpPr>
        <p:spPr>
          <a:xfrm>
            <a:off x="7544841" y="2600995"/>
            <a:ext cx="152339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Do no harm</a:t>
            </a:r>
            <a:endParaRPr b="0" i="0" sz="1400" u="none" cap="none" strike="noStrike">
              <a:solidFill>
                <a:srgbClr val="000000"/>
              </a:solidFill>
              <a:latin typeface="Arial"/>
              <a:ea typeface="Arial"/>
              <a:cs typeface="Arial"/>
              <a:sym typeface="Arial"/>
            </a:endParaRPr>
          </a:p>
        </p:txBody>
      </p:sp>
      <p:sp>
        <p:nvSpPr>
          <p:cNvPr id="185" name="Google Shape;185;p12"/>
          <p:cNvSpPr txBox="1"/>
          <p:nvPr/>
        </p:nvSpPr>
        <p:spPr>
          <a:xfrm>
            <a:off x="928020" y="3722765"/>
            <a:ext cx="274029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Building on available resources and capacities</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4277862" y="3675514"/>
            <a:ext cx="188737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Integrated support systems</a:t>
            </a:r>
            <a:endParaRPr b="0" i="0" sz="1400" u="none" cap="none" strike="noStrike">
              <a:solidFill>
                <a:srgbClr val="000000"/>
              </a:solidFill>
              <a:latin typeface="Arial"/>
              <a:ea typeface="Arial"/>
              <a:cs typeface="Arial"/>
              <a:sym typeface="Arial"/>
            </a:endParaRPr>
          </a:p>
        </p:txBody>
      </p:sp>
      <p:sp>
        <p:nvSpPr>
          <p:cNvPr id="187" name="Google Shape;187;p12"/>
          <p:cNvSpPr txBox="1"/>
          <p:nvPr/>
        </p:nvSpPr>
        <p:spPr>
          <a:xfrm>
            <a:off x="7527085" y="3757521"/>
            <a:ext cx="274028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Multi-layered supports</a:t>
            </a:r>
            <a:endParaRPr b="0" i="0" sz="1400" u="none" cap="none" strike="noStrike">
              <a:solidFill>
                <a:srgbClr val="000000"/>
              </a:solidFill>
              <a:latin typeface="Arial"/>
              <a:ea typeface="Arial"/>
              <a:cs typeface="Arial"/>
              <a:sym typeface="Arial"/>
            </a:endParaRPr>
          </a:p>
        </p:txBody>
      </p:sp>
      <p:cxnSp>
        <p:nvCxnSpPr>
          <p:cNvPr id="188" name="Google Shape;188;p12"/>
          <p:cNvCxnSpPr/>
          <p:nvPr/>
        </p:nvCxnSpPr>
        <p:spPr>
          <a:xfrm>
            <a:off x="83445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89" name="Google Shape;189;p12"/>
          <p:cNvCxnSpPr/>
          <p:nvPr/>
        </p:nvCxnSpPr>
        <p:spPr>
          <a:xfrm>
            <a:off x="411510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0" name="Google Shape;190;p12"/>
          <p:cNvCxnSpPr/>
          <p:nvPr/>
        </p:nvCxnSpPr>
        <p:spPr>
          <a:xfrm>
            <a:off x="741811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1" name="Google Shape;191;p12"/>
          <p:cNvCxnSpPr/>
          <p:nvPr/>
        </p:nvCxnSpPr>
        <p:spPr>
          <a:xfrm>
            <a:off x="7418113" y="3739719"/>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2" name="Google Shape;192;p12"/>
          <p:cNvCxnSpPr/>
          <p:nvPr/>
        </p:nvCxnSpPr>
        <p:spPr>
          <a:xfrm>
            <a:off x="4115103" y="3739719"/>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3" name="Google Shape;193;p12"/>
          <p:cNvCxnSpPr/>
          <p:nvPr/>
        </p:nvCxnSpPr>
        <p:spPr>
          <a:xfrm>
            <a:off x="827641" y="3739719"/>
            <a:ext cx="0" cy="1043311"/>
          </a:xfrm>
          <a:prstGeom prst="straightConnector1">
            <a:avLst/>
          </a:prstGeom>
          <a:noFill/>
          <a:ln cap="flat" cmpd="sng" w="19050">
            <a:solidFill>
              <a:srgbClr val="4A6C43"/>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p:nvPr/>
        </p:nvSpPr>
        <p:spPr>
          <a:xfrm>
            <a:off x="0" y="0"/>
            <a:ext cx="12192000" cy="6858000"/>
          </a:xfrm>
          <a:prstGeom prst="rect">
            <a:avLst/>
          </a:prstGeom>
          <a:solidFill>
            <a:srgbClr val="716B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1" name="Google Shape;201;p13"/>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02" name="Google Shape;202;p13"/>
          <p:cNvSpPr txBox="1"/>
          <p:nvPr/>
        </p:nvSpPr>
        <p:spPr>
          <a:xfrm>
            <a:off x="2421833" y="3774212"/>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Reflection Question </a:t>
            </a:r>
            <a:endParaRPr b="0" i="0" sz="1400" u="none" cap="none" strike="noStrike">
              <a:solidFill>
                <a:srgbClr val="000000"/>
              </a:solidFill>
              <a:latin typeface="Arial"/>
              <a:ea typeface="Arial"/>
              <a:cs typeface="Arial"/>
              <a:sym typeface="Arial"/>
            </a:endParaRPr>
          </a:p>
        </p:txBody>
      </p:sp>
      <p:pic>
        <p:nvPicPr>
          <p:cNvPr id="203" name="Google Shape;203;p13"/>
          <p:cNvPicPr preferRelativeResize="0"/>
          <p:nvPr/>
        </p:nvPicPr>
        <p:blipFill rotWithShape="1">
          <a:blip r:embed="rId4">
            <a:alphaModFix/>
          </a:blip>
          <a:srcRect b="0" l="0" r="0" t="0"/>
          <a:stretch/>
        </p:blipFill>
        <p:spPr>
          <a:xfrm>
            <a:off x="4828309" y="1528131"/>
            <a:ext cx="1870363" cy="2017567"/>
          </a:xfrm>
          <a:prstGeom prst="rect">
            <a:avLst/>
          </a:prstGeom>
          <a:noFill/>
          <a:ln>
            <a:noFill/>
          </a:ln>
        </p:spPr>
      </p:pic>
      <p:sp>
        <p:nvSpPr>
          <p:cNvPr id="204" name="Google Shape;204;p13"/>
          <p:cNvSpPr/>
          <p:nvPr/>
        </p:nvSpPr>
        <p:spPr>
          <a:xfrm>
            <a:off x="1995055" y="479900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3"/>
          <p:cNvSpPr txBox="1"/>
          <p:nvPr/>
        </p:nvSpPr>
        <p:spPr>
          <a:xfrm>
            <a:off x="2490470" y="4879769"/>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Write one most interesting point from the discussion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Through the Paracounsellor model, we have been working tirelessly towards healing the unseen wounds and listening to the unspoken voices of the Rohingya community. We believe that the adaptability of the model can help sustain it across different communities in Bangladesh, reaching out and providing psychosocial support to the isolated, vulnerable and the marginalized.&#10;&#10;#mentalhealth #mentalwellbeing #psychosocialsupport" id="210" name="Google Shape;210;p14" title="The Paracounsellor Model">
            <a:hlinkClick r:id="rId3"/>
          </p:cNvPr>
          <p:cNvPicPr preferRelativeResize="0"/>
          <p:nvPr/>
        </p:nvPicPr>
        <p:blipFill>
          <a:blip r:embed="rId4">
            <a:alphaModFix/>
          </a:blip>
          <a:stretch>
            <a:fillRect/>
          </a:stretch>
        </p:blipFill>
        <p:spPr>
          <a:xfrm>
            <a:off x="0" y="3"/>
            <a:ext cx="12192000" cy="6857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nvSpPr>
        <p:spPr>
          <a:xfrm>
            <a:off x="941640" y="750827"/>
            <a:ext cx="9738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The BRAC Paracounsellor Model </a:t>
            </a:r>
            <a:endParaRPr b="0" i="0" sz="1400" u="none" cap="none" strike="noStrike">
              <a:solidFill>
                <a:srgbClr val="000000"/>
              </a:solidFill>
              <a:latin typeface="Arial"/>
              <a:ea typeface="Arial"/>
              <a:cs typeface="Arial"/>
              <a:sym typeface="Arial"/>
            </a:endParaRPr>
          </a:p>
        </p:txBody>
      </p:sp>
      <p:cxnSp>
        <p:nvCxnSpPr>
          <p:cNvPr id="217" name="Google Shape;217;p1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18" name="Google Shape;218;p15"/>
          <p:cNvPicPr preferRelativeResize="0"/>
          <p:nvPr/>
        </p:nvPicPr>
        <p:blipFill rotWithShape="1">
          <a:blip r:embed="rId3">
            <a:alphaModFix/>
          </a:blip>
          <a:srcRect b="9825" l="0" r="0" t="9654"/>
          <a:stretch/>
        </p:blipFill>
        <p:spPr>
          <a:xfrm>
            <a:off x="5295359" y="2047876"/>
            <a:ext cx="5029371" cy="4049755"/>
          </a:xfrm>
          <a:prstGeom prst="rect">
            <a:avLst/>
          </a:prstGeom>
          <a:noFill/>
          <a:ln>
            <a:noFill/>
          </a:ln>
        </p:spPr>
      </p:pic>
      <p:sp>
        <p:nvSpPr>
          <p:cNvPr id="219" name="Google Shape;219;p15"/>
          <p:cNvSpPr/>
          <p:nvPr/>
        </p:nvSpPr>
        <p:spPr>
          <a:xfrm>
            <a:off x="1077109" y="2047876"/>
            <a:ext cx="3530452" cy="4059297"/>
          </a:xfrm>
          <a:prstGeom prst="rect">
            <a:avLst/>
          </a:prstGeom>
          <a:solidFill>
            <a:srgbClr val="0F4C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pic>
        <p:nvPicPr>
          <p:cNvPr id="220" name="Google Shape;220;p15"/>
          <p:cNvPicPr preferRelativeResize="0"/>
          <p:nvPr/>
        </p:nvPicPr>
        <p:blipFill rotWithShape="1">
          <a:blip r:embed="rId4">
            <a:alphaModFix amt="50000"/>
          </a:blip>
          <a:srcRect b="9307" l="0" r="0" t="13512"/>
          <a:stretch/>
        </p:blipFill>
        <p:spPr>
          <a:xfrm>
            <a:off x="1077108" y="1866904"/>
            <a:ext cx="3530453" cy="4240269"/>
          </a:xfrm>
          <a:prstGeom prst="rect">
            <a:avLst/>
          </a:prstGeom>
          <a:noFill/>
          <a:ln>
            <a:noFill/>
          </a:ln>
        </p:spPr>
      </p:pic>
      <p:sp>
        <p:nvSpPr>
          <p:cNvPr id="221" name="Google Shape;221;p15"/>
          <p:cNvSpPr txBox="1"/>
          <p:nvPr/>
        </p:nvSpPr>
        <p:spPr>
          <a:xfrm>
            <a:off x="1244175" y="4205231"/>
            <a:ext cx="2881483" cy="1892400"/>
          </a:xfrm>
          <a:prstGeom prst="rect">
            <a:avLst/>
          </a:prstGeom>
          <a:noFill/>
          <a:ln>
            <a:noFill/>
          </a:ln>
        </p:spPr>
        <p:txBody>
          <a:bodyPr anchorCtr="0" anchor="t" bIns="121900" lIns="121900" spcFirstLastPara="1" rIns="121900" wrap="square" tIns="121900">
            <a:normAutofit/>
          </a:bodyPr>
          <a:lstStyle/>
          <a:p>
            <a:pPr indent="0" lvl="0" marL="0" marR="0" rtl="0" algn="l">
              <a:lnSpc>
                <a:spcPct val="100000"/>
              </a:lnSpc>
              <a:spcBef>
                <a:spcPts val="0"/>
              </a:spcBef>
              <a:spcAft>
                <a:spcPts val="0"/>
              </a:spcAft>
              <a:buClr>
                <a:schemeClr val="lt1"/>
              </a:buClr>
              <a:buSzPts val="2800"/>
              <a:buFont typeface="Raleway Black"/>
              <a:buNone/>
            </a:pPr>
            <a:r>
              <a:rPr b="1" i="0" lang="en-US" sz="3333" u="none" cap="none" strike="noStrike">
                <a:solidFill>
                  <a:schemeClr val="lt1"/>
                </a:solidFill>
                <a:latin typeface="Raleway Black"/>
                <a:ea typeface="Raleway Black"/>
                <a:cs typeface="Raleway Black"/>
                <a:sym typeface="Raleway Black"/>
              </a:rPr>
              <a:t>Brac Intervention Model</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nvSpPr>
        <p:spPr>
          <a:xfrm>
            <a:off x="701942" y="571825"/>
            <a:ext cx="98891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Objectives of the Paracounsellor Model</a:t>
            </a:r>
            <a:endParaRPr b="1" i="0" sz="2800" u="none" cap="none" strike="noStrike">
              <a:solidFill>
                <a:schemeClr val="dk1"/>
              </a:solidFill>
              <a:latin typeface="Georgia"/>
              <a:ea typeface="Georgia"/>
              <a:cs typeface="Georgia"/>
              <a:sym typeface="Georgia"/>
            </a:endParaRPr>
          </a:p>
        </p:txBody>
      </p:sp>
      <p:cxnSp>
        <p:nvCxnSpPr>
          <p:cNvPr id="228" name="Google Shape;228;p16"/>
          <p:cNvCxnSpPr/>
          <p:nvPr/>
        </p:nvCxnSpPr>
        <p:spPr>
          <a:xfrm>
            <a:off x="837410" y="1450256"/>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29" name="Google Shape;229;p16"/>
          <p:cNvSpPr txBox="1"/>
          <p:nvPr/>
        </p:nvSpPr>
        <p:spPr>
          <a:xfrm>
            <a:off x="954875" y="2154225"/>
            <a:ext cx="31620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Provide psychosocial support to the ones suffering from severe mental health issues and trauma from abuse and torture</a:t>
            </a:r>
            <a:endParaRPr b="0" i="0" sz="1400" u="none" cap="none" strike="noStrike">
              <a:solidFill>
                <a:srgbClr val="000000"/>
              </a:solidFill>
              <a:latin typeface="Arial"/>
              <a:ea typeface="Arial"/>
              <a:cs typeface="Arial"/>
              <a:sym typeface="Arial"/>
            </a:endParaRPr>
          </a:p>
        </p:txBody>
      </p:sp>
      <p:cxnSp>
        <p:nvCxnSpPr>
          <p:cNvPr id="230" name="Google Shape;230;p16"/>
          <p:cNvCxnSpPr/>
          <p:nvPr/>
        </p:nvCxnSpPr>
        <p:spPr>
          <a:xfrm>
            <a:off x="837410" y="2257323"/>
            <a:ext cx="0" cy="895200"/>
          </a:xfrm>
          <a:prstGeom prst="straightConnector1">
            <a:avLst/>
          </a:prstGeom>
          <a:noFill/>
          <a:ln cap="flat" cmpd="sng" w="19050">
            <a:solidFill>
              <a:schemeClr val="dk1"/>
            </a:solidFill>
            <a:prstDash val="solid"/>
            <a:miter lim="800000"/>
            <a:headEnd len="sm" w="sm" type="none"/>
            <a:tailEnd len="sm" w="sm" type="none"/>
          </a:ln>
        </p:spPr>
      </p:cxnSp>
      <p:sp>
        <p:nvSpPr>
          <p:cNvPr id="231" name="Google Shape;231;p16"/>
          <p:cNvSpPr txBox="1"/>
          <p:nvPr/>
        </p:nvSpPr>
        <p:spPr>
          <a:xfrm>
            <a:off x="954877" y="4603113"/>
            <a:ext cx="4235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Capacity-building &amp; community engagement through local community members, working as play leaders, mother volunteers &amp; front-liners</a:t>
            </a:r>
            <a:endParaRPr b="0" i="0" sz="1400" u="none" cap="none" strike="noStrike">
              <a:solidFill>
                <a:srgbClr val="000000"/>
              </a:solidFill>
              <a:latin typeface="Arial"/>
              <a:ea typeface="Arial"/>
              <a:cs typeface="Arial"/>
              <a:sym typeface="Arial"/>
            </a:endParaRPr>
          </a:p>
        </p:txBody>
      </p:sp>
      <p:cxnSp>
        <p:nvCxnSpPr>
          <p:cNvPr id="232" name="Google Shape;232;p16"/>
          <p:cNvCxnSpPr/>
          <p:nvPr/>
        </p:nvCxnSpPr>
        <p:spPr>
          <a:xfrm>
            <a:off x="837410" y="4710995"/>
            <a:ext cx="0" cy="674100"/>
          </a:xfrm>
          <a:prstGeom prst="straightConnector1">
            <a:avLst/>
          </a:prstGeom>
          <a:noFill/>
          <a:ln cap="flat" cmpd="sng" w="19050">
            <a:solidFill>
              <a:schemeClr val="dk1"/>
            </a:solidFill>
            <a:prstDash val="solid"/>
            <a:miter lim="800000"/>
            <a:headEnd len="sm" w="sm" type="none"/>
            <a:tailEnd len="sm" w="sm" type="none"/>
          </a:ln>
        </p:spPr>
      </p:cxnSp>
      <p:sp>
        <p:nvSpPr>
          <p:cNvPr id="233" name="Google Shape;233;p16"/>
          <p:cNvSpPr txBox="1"/>
          <p:nvPr/>
        </p:nvSpPr>
        <p:spPr>
          <a:xfrm>
            <a:off x="5790025" y="2154225"/>
            <a:ext cx="57027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Provide a confidential and safe space for clients through active listening, empathy, and holding a non-judgmental attitude towards them through a reflective supervision space for guidance and support for safe and ethical clinical practice</a:t>
            </a:r>
            <a:endParaRPr sz="1600">
              <a:solidFill>
                <a:schemeClr val="dk1"/>
              </a:solidFill>
              <a:latin typeface="Times New Roman"/>
              <a:ea typeface="Times New Roman"/>
              <a:cs typeface="Times New Roman"/>
              <a:sym typeface="Times New Roman"/>
            </a:endParaRPr>
          </a:p>
        </p:txBody>
      </p:sp>
      <p:cxnSp>
        <p:nvCxnSpPr>
          <p:cNvPr id="234" name="Google Shape;234;p16"/>
          <p:cNvCxnSpPr/>
          <p:nvPr/>
        </p:nvCxnSpPr>
        <p:spPr>
          <a:xfrm>
            <a:off x="5672560" y="2257323"/>
            <a:ext cx="0" cy="882900"/>
          </a:xfrm>
          <a:prstGeom prst="straightConnector1">
            <a:avLst/>
          </a:prstGeom>
          <a:noFill/>
          <a:ln cap="flat" cmpd="sng" w="19050">
            <a:solidFill>
              <a:schemeClr val="dk1"/>
            </a:solidFill>
            <a:prstDash val="solid"/>
            <a:miter lim="800000"/>
            <a:headEnd len="sm" w="sm" type="none"/>
            <a:tailEnd len="sm" w="sm" type="none"/>
          </a:ln>
        </p:spPr>
      </p:cxnSp>
      <p:sp>
        <p:nvSpPr>
          <p:cNvPr id="235" name="Google Shape;235;p16"/>
          <p:cNvSpPr txBox="1"/>
          <p:nvPr/>
        </p:nvSpPr>
        <p:spPr>
          <a:xfrm>
            <a:off x="954875" y="3494175"/>
            <a:ext cx="3384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Provide access to mental health support to the marginalized and the vulnerable especially in a crisis setting</a:t>
            </a:r>
            <a:endParaRPr sz="1600">
              <a:solidFill>
                <a:schemeClr val="dk1"/>
              </a:solidFill>
              <a:latin typeface="Times New Roman"/>
              <a:ea typeface="Times New Roman"/>
              <a:cs typeface="Times New Roman"/>
              <a:sym typeface="Times New Roman"/>
            </a:endParaRPr>
          </a:p>
        </p:txBody>
      </p:sp>
      <p:cxnSp>
        <p:nvCxnSpPr>
          <p:cNvPr id="236" name="Google Shape;236;p16"/>
          <p:cNvCxnSpPr/>
          <p:nvPr/>
        </p:nvCxnSpPr>
        <p:spPr>
          <a:xfrm>
            <a:off x="837410" y="3597261"/>
            <a:ext cx="0" cy="702600"/>
          </a:xfrm>
          <a:prstGeom prst="straightConnector1">
            <a:avLst/>
          </a:prstGeom>
          <a:noFill/>
          <a:ln cap="flat" cmpd="sng" w="19050">
            <a:solidFill>
              <a:schemeClr val="dk1"/>
            </a:solidFill>
            <a:prstDash val="solid"/>
            <a:miter lim="800000"/>
            <a:headEnd len="sm" w="sm" type="none"/>
            <a:tailEnd len="sm" w="sm" type="none"/>
          </a:ln>
        </p:spPr>
      </p:cxnSp>
      <p:sp>
        <p:nvSpPr>
          <p:cNvPr id="237" name="Google Shape;237;p16"/>
          <p:cNvSpPr txBox="1"/>
          <p:nvPr/>
        </p:nvSpPr>
        <p:spPr>
          <a:xfrm>
            <a:off x="5790025" y="3494163"/>
            <a:ext cx="31620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Encourage empathy and ensure resilience</a:t>
            </a:r>
            <a:endParaRPr sz="1600">
              <a:solidFill>
                <a:schemeClr val="dk1"/>
              </a:solidFill>
              <a:latin typeface="Times New Roman"/>
              <a:ea typeface="Times New Roman"/>
              <a:cs typeface="Times New Roman"/>
              <a:sym typeface="Times New Roman"/>
            </a:endParaRPr>
          </a:p>
        </p:txBody>
      </p:sp>
      <p:cxnSp>
        <p:nvCxnSpPr>
          <p:cNvPr id="238" name="Google Shape;238;p16"/>
          <p:cNvCxnSpPr/>
          <p:nvPr/>
        </p:nvCxnSpPr>
        <p:spPr>
          <a:xfrm>
            <a:off x="5672560" y="3597261"/>
            <a:ext cx="0" cy="480300"/>
          </a:xfrm>
          <a:prstGeom prst="straightConnector1">
            <a:avLst/>
          </a:prstGeom>
          <a:noFill/>
          <a:ln cap="flat" cmpd="sng" w="19050">
            <a:solidFill>
              <a:schemeClr val="dk1"/>
            </a:solidFill>
            <a:prstDash val="solid"/>
            <a:miter lim="800000"/>
            <a:headEnd len="sm" w="sm" type="none"/>
            <a:tailEnd len="sm" w="sm" type="none"/>
          </a:ln>
        </p:spPr>
      </p:cxnSp>
      <p:sp>
        <p:nvSpPr>
          <p:cNvPr id="239" name="Google Shape;239;p16"/>
          <p:cNvSpPr txBox="1"/>
          <p:nvPr/>
        </p:nvSpPr>
        <p:spPr>
          <a:xfrm>
            <a:off x="5790025" y="4603113"/>
            <a:ext cx="3162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Detection of early on mental health issues among beneficiaries and treat them accordingly.</a:t>
            </a:r>
            <a:endParaRPr sz="1600">
              <a:solidFill>
                <a:schemeClr val="dk1"/>
              </a:solidFill>
              <a:latin typeface="Times New Roman"/>
              <a:ea typeface="Times New Roman"/>
              <a:cs typeface="Times New Roman"/>
              <a:sym typeface="Times New Roman"/>
            </a:endParaRPr>
          </a:p>
        </p:txBody>
      </p:sp>
      <p:cxnSp>
        <p:nvCxnSpPr>
          <p:cNvPr id="240" name="Google Shape;240;p16"/>
          <p:cNvCxnSpPr/>
          <p:nvPr/>
        </p:nvCxnSpPr>
        <p:spPr>
          <a:xfrm>
            <a:off x="5672560" y="4706211"/>
            <a:ext cx="0" cy="654300"/>
          </a:xfrm>
          <a:prstGeom prst="straightConnector1">
            <a:avLst/>
          </a:prstGeom>
          <a:noFill/>
          <a:ln cap="flat" cmpd="sng" w="19050">
            <a:solidFill>
              <a:schemeClr val="dk1"/>
            </a:solidFill>
            <a:prstDash val="solid"/>
            <a:miter lim="800000"/>
            <a:headEnd len="sm" w="sm" type="none"/>
            <a:tailEnd len="sm" w="sm" type="none"/>
          </a:ln>
        </p:spPr>
      </p:cxnSp>
      <p:sp>
        <p:nvSpPr>
          <p:cNvPr id="241" name="Google Shape;241;p16"/>
          <p:cNvSpPr txBox="1"/>
          <p:nvPr/>
        </p:nvSpPr>
        <p:spPr>
          <a:xfrm>
            <a:off x="954875" y="5737400"/>
            <a:ext cx="30633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Empowering women as Paracounsellors</a:t>
            </a:r>
            <a:endParaRPr sz="1600">
              <a:solidFill>
                <a:schemeClr val="dk1"/>
              </a:solidFill>
              <a:latin typeface="Times New Roman"/>
              <a:ea typeface="Times New Roman"/>
              <a:cs typeface="Times New Roman"/>
              <a:sym typeface="Times New Roman"/>
            </a:endParaRPr>
          </a:p>
        </p:txBody>
      </p:sp>
      <p:cxnSp>
        <p:nvCxnSpPr>
          <p:cNvPr id="242" name="Google Shape;242;p16"/>
          <p:cNvCxnSpPr/>
          <p:nvPr/>
        </p:nvCxnSpPr>
        <p:spPr>
          <a:xfrm>
            <a:off x="837410" y="5845270"/>
            <a:ext cx="0" cy="452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p:nvPr/>
        </p:nvSpPr>
        <p:spPr>
          <a:xfrm>
            <a:off x="396938" y="1243950"/>
            <a:ext cx="3530400" cy="4370100"/>
          </a:xfrm>
          <a:prstGeom prst="rect">
            <a:avLst/>
          </a:prstGeom>
          <a:solidFill>
            <a:srgbClr val="716B8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49" name="Google Shape;249;p17"/>
          <p:cNvSpPr txBox="1"/>
          <p:nvPr/>
        </p:nvSpPr>
        <p:spPr>
          <a:xfrm>
            <a:off x="574656" y="3984904"/>
            <a:ext cx="3174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Georgia"/>
                <a:ea typeface="Georgia"/>
                <a:cs typeface="Georgia"/>
                <a:sym typeface="Georgia"/>
              </a:rPr>
              <a:t>Let’s Listen from an Expert</a:t>
            </a:r>
            <a:endParaRPr b="0" i="0" sz="1400" u="none" cap="none" strike="noStrike">
              <a:solidFill>
                <a:srgbClr val="000000"/>
              </a:solidFill>
              <a:latin typeface="Arial"/>
              <a:ea typeface="Arial"/>
              <a:cs typeface="Arial"/>
              <a:sym typeface="Arial"/>
            </a:endParaRPr>
          </a:p>
        </p:txBody>
      </p:sp>
      <p:pic>
        <p:nvPicPr>
          <p:cNvPr id="250" name="Google Shape;250;p17" title="The Paracounsellor model (1).mp4">
            <a:hlinkClick r:id="rId3"/>
          </p:cNvPr>
          <p:cNvPicPr preferRelativeResize="0"/>
          <p:nvPr/>
        </p:nvPicPr>
        <p:blipFill>
          <a:blip r:embed="rId4">
            <a:alphaModFix/>
          </a:blip>
          <a:stretch>
            <a:fillRect/>
          </a:stretch>
        </p:blipFill>
        <p:spPr>
          <a:xfrm>
            <a:off x="4026208" y="1243950"/>
            <a:ext cx="7768853" cy="4369980"/>
          </a:xfrm>
          <a:prstGeom prst="rect">
            <a:avLst/>
          </a:prstGeom>
          <a:noFill/>
          <a:ln>
            <a:noFill/>
          </a:ln>
        </p:spPr>
      </p:pic>
      <p:pic>
        <p:nvPicPr>
          <p:cNvPr id="251" name="Google Shape;251;p17"/>
          <p:cNvPicPr preferRelativeResize="0"/>
          <p:nvPr/>
        </p:nvPicPr>
        <p:blipFill rotWithShape="1">
          <a:blip r:embed="rId5">
            <a:alphaModFix amt="50000"/>
          </a:blip>
          <a:srcRect b="9307" l="0" r="0" t="13513"/>
          <a:stretch/>
        </p:blipFill>
        <p:spPr>
          <a:xfrm>
            <a:off x="396938" y="1243950"/>
            <a:ext cx="3530449" cy="424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f067cc3062_0_38"/>
          <p:cNvSpPr txBox="1"/>
          <p:nvPr/>
        </p:nvSpPr>
        <p:spPr>
          <a:xfrm>
            <a:off x="701950" y="571825"/>
            <a:ext cx="84597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Georgia"/>
                <a:ea typeface="Georgia"/>
                <a:cs typeface="Georgia"/>
                <a:sym typeface="Georgia"/>
              </a:rPr>
              <a:t>Unique Features of the Paracounsellor Model</a:t>
            </a:r>
            <a:endParaRPr b="1" sz="3600">
              <a:solidFill>
                <a:schemeClr val="dk1"/>
              </a:solidFill>
              <a:latin typeface="Georgia"/>
              <a:ea typeface="Georgia"/>
              <a:cs typeface="Georgia"/>
              <a:sym typeface="Georgia"/>
            </a:endParaRPr>
          </a:p>
        </p:txBody>
      </p:sp>
      <p:cxnSp>
        <p:nvCxnSpPr>
          <p:cNvPr id="258" name="Google Shape;258;g2f067cc3062_0_38"/>
          <p:cNvCxnSpPr/>
          <p:nvPr/>
        </p:nvCxnSpPr>
        <p:spPr>
          <a:xfrm>
            <a:off x="837410" y="1907456"/>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59" name="Google Shape;259;g2f067cc3062_0_38"/>
          <p:cNvSpPr txBox="1"/>
          <p:nvPr/>
        </p:nvSpPr>
        <p:spPr>
          <a:xfrm>
            <a:off x="954875" y="2306625"/>
            <a:ext cx="3162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Scalability and  ability to reach the marginalized and vulnerable at a rapid rate</a:t>
            </a:r>
            <a:endParaRPr sz="1600">
              <a:solidFill>
                <a:schemeClr val="dk1"/>
              </a:solidFill>
              <a:latin typeface="Times New Roman"/>
              <a:ea typeface="Times New Roman"/>
              <a:cs typeface="Times New Roman"/>
              <a:sym typeface="Times New Roman"/>
            </a:endParaRPr>
          </a:p>
        </p:txBody>
      </p:sp>
      <p:cxnSp>
        <p:nvCxnSpPr>
          <p:cNvPr id="260" name="Google Shape;260;g2f067cc3062_0_38"/>
          <p:cNvCxnSpPr/>
          <p:nvPr/>
        </p:nvCxnSpPr>
        <p:spPr>
          <a:xfrm>
            <a:off x="837410" y="2409723"/>
            <a:ext cx="0" cy="895200"/>
          </a:xfrm>
          <a:prstGeom prst="straightConnector1">
            <a:avLst/>
          </a:prstGeom>
          <a:noFill/>
          <a:ln cap="flat" cmpd="sng" w="19050">
            <a:solidFill>
              <a:schemeClr val="dk1"/>
            </a:solidFill>
            <a:prstDash val="solid"/>
            <a:miter lim="800000"/>
            <a:headEnd len="sm" w="sm" type="none"/>
            <a:tailEnd len="sm" w="sm" type="none"/>
          </a:ln>
        </p:spPr>
      </p:cxnSp>
      <p:sp>
        <p:nvSpPr>
          <p:cNvPr id="261" name="Google Shape;261;g2f067cc3062_0_38"/>
          <p:cNvSpPr txBox="1"/>
          <p:nvPr/>
        </p:nvSpPr>
        <p:spPr>
          <a:xfrm>
            <a:off x="954877" y="4755513"/>
            <a:ext cx="42351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It will foster a sense of community by creating a supporting environment for mothers &amp; children while encouraging involvement from others</a:t>
            </a:r>
            <a:endParaRPr sz="1600">
              <a:solidFill>
                <a:schemeClr val="dk1"/>
              </a:solidFill>
              <a:latin typeface="Times New Roman"/>
              <a:ea typeface="Times New Roman"/>
              <a:cs typeface="Times New Roman"/>
              <a:sym typeface="Times New Roman"/>
            </a:endParaRPr>
          </a:p>
        </p:txBody>
      </p:sp>
      <p:cxnSp>
        <p:nvCxnSpPr>
          <p:cNvPr id="262" name="Google Shape;262;g2f067cc3062_0_38"/>
          <p:cNvCxnSpPr/>
          <p:nvPr/>
        </p:nvCxnSpPr>
        <p:spPr>
          <a:xfrm>
            <a:off x="837410" y="4863395"/>
            <a:ext cx="0" cy="674100"/>
          </a:xfrm>
          <a:prstGeom prst="straightConnector1">
            <a:avLst/>
          </a:prstGeom>
          <a:noFill/>
          <a:ln cap="flat" cmpd="sng" w="19050">
            <a:solidFill>
              <a:schemeClr val="dk1"/>
            </a:solidFill>
            <a:prstDash val="solid"/>
            <a:miter lim="800000"/>
            <a:headEnd len="sm" w="sm" type="none"/>
            <a:tailEnd len="sm" w="sm" type="none"/>
          </a:ln>
        </p:spPr>
      </p:cxnSp>
      <p:sp>
        <p:nvSpPr>
          <p:cNvPr id="263" name="Google Shape;263;g2f067cc3062_0_38"/>
          <p:cNvSpPr txBox="1"/>
          <p:nvPr/>
        </p:nvSpPr>
        <p:spPr>
          <a:xfrm>
            <a:off x="5790025" y="2306625"/>
            <a:ext cx="57027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Adaptability is a core feature of the model which can help it sustain across different communities and schools in Bangladesh, reaching out and providing psychological and psychosocial support to the isolated, vulnerable and the marginalized</a:t>
            </a:r>
            <a:endParaRPr sz="1600">
              <a:solidFill>
                <a:schemeClr val="dk1"/>
              </a:solidFill>
              <a:latin typeface="Times New Roman"/>
              <a:ea typeface="Times New Roman"/>
              <a:cs typeface="Times New Roman"/>
              <a:sym typeface="Times New Roman"/>
            </a:endParaRPr>
          </a:p>
        </p:txBody>
      </p:sp>
      <p:cxnSp>
        <p:nvCxnSpPr>
          <p:cNvPr id="264" name="Google Shape;264;g2f067cc3062_0_38"/>
          <p:cNvCxnSpPr/>
          <p:nvPr/>
        </p:nvCxnSpPr>
        <p:spPr>
          <a:xfrm>
            <a:off x="5672560" y="2409723"/>
            <a:ext cx="0" cy="882900"/>
          </a:xfrm>
          <a:prstGeom prst="straightConnector1">
            <a:avLst/>
          </a:prstGeom>
          <a:noFill/>
          <a:ln cap="flat" cmpd="sng" w="19050">
            <a:solidFill>
              <a:schemeClr val="dk1"/>
            </a:solidFill>
            <a:prstDash val="solid"/>
            <a:miter lim="800000"/>
            <a:headEnd len="sm" w="sm" type="none"/>
            <a:tailEnd len="sm" w="sm" type="none"/>
          </a:ln>
        </p:spPr>
      </p:cxnSp>
      <p:sp>
        <p:nvSpPr>
          <p:cNvPr id="265" name="Google Shape;265;g2f067cc3062_0_38"/>
          <p:cNvSpPr txBox="1"/>
          <p:nvPr/>
        </p:nvSpPr>
        <p:spPr>
          <a:xfrm>
            <a:off x="954875" y="3646575"/>
            <a:ext cx="3717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Support Approach is a unique way to support the beneficiaries through a referral system which is fast and effective</a:t>
            </a:r>
            <a:endParaRPr sz="1600">
              <a:solidFill>
                <a:schemeClr val="dk1"/>
              </a:solidFill>
              <a:latin typeface="Times New Roman"/>
              <a:ea typeface="Times New Roman"/>
              <a:cs typeface="Times New Roman"/>
              <a:sym typeface="Times New Roman"/>
            </a:endParaRPr>
          </a:p>
        </p:txBody>
      </p:sp>
      <p:cxnSp>
        <p:nvCxnSpPr>
          <p:cNvPr id="266" name="Google Shape;266;g2f067cc3062_0_38"/>
          <p:cNvCxnSpPr/>
          <p:nvPr/>
        </p:nvCxnSpPr>
        <p:spPr>
          <a:xfrm>
            <a:off x="837410" y="3749661"/>
            <a:ext cx="0" cy="702600"/>
          </a:xfrm>
          <a:prstGeom prst="straightConnector1">
            <a:avLst/>
          </a:prstGeom>
          <a:noFill/>
          <a:ln cap="flat" cmpd="sng" w="19050">
            <a:solidFill>
              <a:schemeClr val="dk1"/>
            </a:solidFill>
            <a:prstDash val="solid"/>
            <a:miter lim="800000"/>
            <a:headEnd len="sm" w="sm" type="none"/>
            <a:tailEnd len="sm" w="sm" type="none"/>
          </a:ln>
        </p:spPr>
      </p:cxnSp>
      <p:sp>
        <p:nvSpPr>
          <p:cNvPr id="267" name="Google Shape;267;g2f067cc3062_0_38"/>
          <p:cNvSpPr txBox="1"/>
          <p:nvPr/>
        </p:nvSpPr>
        <p:spPr>
          <a:xfrm>
            <a:off x="5790025" y="3646563"/>
            <a:ext cx="31620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Preservation of culture &amp; community bonding</a:t>
            </a:r>
            <a:endParaRPr sz="1600">
              <a:solidFill>
                <a:schemeClr val="dk1"/>
              </a:solidFill>
              <a:latin typeface="Times New Roman"/>
              <a:ea typeface="Times New Roman"/>
              <a:cs typeface="Times New Roman"/>
              <a:sym typeface="Times New Roman"/>
            </a:endParaRPr>
          </a:p>
        </p:txBody>
      </p:sp>
      <p:cxnSp>
        <p:nvCxnSpPr>
          <p:cNvPr id="268" name="Google Shape;268;g2f067cc3062_0_38"/>
          <p:cNvCxnSpPr/>
          <p:nvPr/>
        </p:nvCxnSpPr>
        <p:spPr>
          <a:xfrm>
            <a:off x="5672560" y="3749661"/>
            <a:ext cx="0" cy="480300"/>
          </a:xfrm>
          <a:prstGeom prst="straightConnector1">
            <a:avLst/>
          </a:prstGeom>
          <a:noFill/>
          <a:ln cap="flat" cmpd="sng" w="19050">
            <a:solidFill>
              <a:schemeClr val="dk1"/>
            </a:solidFill>
            <a:prstDash val="solid"/>
            <a:miter lim="800000"/>
            <a:headEnd len="sm" w="sm" type="none"/>
            <a:tailEnd len="sm" w="sm" type="none"/>
          </a:ln>
        </p:spPr>
      </p:cxnSp>
      <p:sp>
        <p:nvSpPr>
          <p:cNvPr id="269" name="Google Shape;269;g2f067cc3062_0_38"/>
          <p:cNvSpPr txBox="1"/>
          <p:nvPr/>
        </p:nvSpPr>
        <p:spPr>
          <a:xfrm>
            <a:off x="5790025" y="4755525"/>
            <a:ext cx="5530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It empowers women leaders to volunteer as primary psychosocial service providers, training them to serve as role models and disseminators of knowledge within the community</a:t>
            </a:r>
            <a:endParaRPr sz="1600">
              <a:solidFill>
                <a:schemeClr val="dk1"/>
              </a:solidFill>
              <a:latin typeface="Times New Roman"/>
              <a:ea typeface="Times New Roman"/>
              <a:cs typeface="Times New Roman"/>
              <a:sym typeface="Times New Roman"/>
            </a:endParaRPr>
          </a:p>
        </p:txBody>
      </p:sp>
      <p:cxnSp>
        <p:nvCxnSpPr>
          <p:cNvPr id="270" name="Google Shape;270;g2f067cc3062_0_38"/>
          <p:cNvCxnSpPr/>
          <p:nvPr/>
        </p:nvCxnSpPr>
        <p:spPr>
          <a:xfrm>
            <a:off x="5672560" y="4858611"/>
            <a:ext cx="0" cy="654300"/>
          </a:xfrm>
          <a:prstGeom prst="straightConnector1">
            <a:avLst/>
          </a:prstGeom>
          <a:noFill/>
          <a:ln cap="flat" cmpd="sng" w="19050">
            <a:solidFill>
              <a:schemeClr val="dk1"/>
            </a:solidFill>
            <a:prstDash val="solid"/>
            <a:miter lim="800000"/>
            <a:headEnd len="sm" w="sm" type="none"/>
            <a:tailEnd len="sm" w="sm" type="none"/>
          </a:ln>
        </p:spPr>
      </p:cxnSp>
      <p:sp>
        <p:nvSpPr>
          <p:cNvPr id="271" name="Google Shape;271;g2f067cc3062_0_38"/>
          <p:cNvSpPr txBox="1"/>
          <p:nvPr/>
        </p:nvSpPr>
        <p:spPr>
          <a:xfrm>
            <a:off x="954875" y="5889800"/>
            <a:ext cx="30633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Continue professional development of Para Counselors</a:t>
            </a:r>
            <a:endParaRPr sz="1600">
              <a:solidFill>
                <a:schemeClr val="dk1"/>
              </a:solidFill>
              <a:latin typeface="Times New Roman"/>
              <a:ea typeface="Times New Roman"/>
              <a:cs typeface="Times New Roman"/>
              <a:sym typeface="Times New Roman"/>
            </a:endParaRPr>
          </a:p>
        </p:txBody>
      </p:sp>
      <p:cxnSp>
        <p:nvCxnSpPr>
          <p:cNvPr id="272" name="Google Shape;272;g2f067cc3062_0_38"/>
          <p:cNvCxnSpPr/>
          <p:nvPr/>
        </p:nvCxnSpPr>
        <p:spPr>
          <a:xfrm>
            <a:off x="837410" y="5997670"/>
            <a:ext cx="0" cy="452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p:nvPr/>
        </p:nvSpPr>
        <p:spPr>
          <a:xfrm>
            <a:off x="0" y="0"/>
            <a:ext cx="12192000" cy="6858000"/>
          </a:xfrm>
          <a:prstGeom prst="rect">
            <a:avLst/>
          </a:prstGeom>
          <a:solidFill>
            <a:srgbClr val="DAA5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9" name="Google Shape;279;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19"/>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1" name="Google Shape;281;p19"/>
          <p:cNvSpPr txBox="1"/>
          <p:nvPr/>
        </p:nvSpPr>
        <p:spPr>
          <a:xfrm>
            <a:off x="2421833" y="3774212"/>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Reflection Question </a:t>
            </a:r>
            <a:endParaRPr b="0" i="0" sz="1400" u="none" cap="none" strike="noStrike">
              <a:solidFill>
                <a:srgbClr val="000000"/>
              </a:solidFill>
              <a:latin typeface="Arial"/>
              <a:ea typeface="Arial"/>
              <a:cs typeface="Arial"/>
              <a:sym typeface="Arial"/>
            </a:endParaRPr>
          </a:p>
        </p:txBody>
      </p:sp>
      <p:pic>
        <p:nvPicPr>
          <p:cNvPr id="282" name="Google Shape;282;p19"/>
          <p:cNvPicPr preferRelativeResize="0"/>
          <p:nvPr/>
        </p:nvPicPr>
        <p:blipFill rotWithShape="1">
          <a:blip r:embed="rId4">
            <a:alphaModFix/>
          </a:blip>
          <a:srcRect b="0" l="0" r="0" t="0"/>
          <a:stretch/>
        </p:blipFill>
        <p:spPr>
          <a:xfrm>
            <a:off x="4828309" y="1528131"/>
            <a:ext cx="1870363" cy="2017567"/>
          </a:xfrm>
          <a:prstGeom prst="rect">
            <a:avLst/>
          </a:prstGeom>
          <a:noFill/>
          <a:ln>
            <a:noFill/>
          </a:ln>
        </p:spPr>
      </p:pic>
      <p:sp>
        <p:nvSpPr>
          <p:cNvPr id="283" name="Google Shape;283;p19"/>
          <p:cNvSpPr/>
          <p:nvPr/>
        </p:nvSpPr>
        <p:spPr>
          <a:xfrm>
            <a:off x="1995055" y="479900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19"/>
          <p:cNvSpPr txBox="1"/>
          <p:nvPr/>
        </p:nvSpPr>
        <p:spPr>
          <a:xfrm>
            <a:off x="2490470" y="4879769"/>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Write one most interesting point from the discussion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p:nvPr/>
        </p:nvSpPr>
        <p:spPr>
          <a:xfrm>
            <a:off x="4674713" y="2783970"/>
            <a:ext cx="3440737" cy="1211783"/>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
          <p:cNvSpPr txBox="1"/>
          <p:nvPr/>
        </p:nvSpPr>
        <p:spPr>
          <a:xfrm>
            <a:off x="796501" y="750827"/>
            <a:ext cx="6096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Learning Outcomes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931967" y="2783970"/>
            <a:ext cx="3440737" cy="1211783"/>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1" name="Google Shape;41;p2"/>
          <p:cNvCxnSpPr/>
          <p:nvPr/>
        </p:nvCxnSpPr>
        <p:spPr>
          <a:xfrm>
            <a:off x="931968" y="1595679"/>
            <a:ext cx="1022625" cy="0"/>
          </a:xfrm>
          <a:prstGeom prst="straightConnector1">
            <a:avLst/>
          </a:prstGeom>
          <a:noFill/>
          <a:ln cap="flat" cmpd="sng" w="57150">
            <a:solidFill>
              <a:srgbClr val="D85327"/>
            </a:solidFill>
            <a:prstDash val="solid"/>
            <a:miter lim="800000"/>
            <a:headEnd len="sm" w="sm" type="none"/>
            <a:tailEnd len="sm" w="sm" type="none"/>
          </a:ln>
        </p:spPr>
      </p:cxnSp>
      <p:sp>
        <p:nvSpPr>
          <p:cNvPr id="42" name="Google Shape;42;p2"/>
          <p:cNvSpPr txBox="1"/>
          <p:nvPr/>
        </p:nvSpPr>
        <p:spPr>
          <a:xfrm>
            <a:off x="1028734" y="2928196"/>
            <a:ext cx="334397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Compare and explain between Psychological First Aid  and Psychosocial Support </a:t>
            </a:r>
            <a:endParaRPr b="0" i="0" sz="1400" u="none" cap="none" strike="noStrike">
              <a:solidFill>
                <a:srgbClr val="000000"/>
              </a:solidFill>
              <a:latin typeface="Arial"/>
              <a:ea typeface="Arial"/>
              <a:cs typeface="Arial"/>
              <a:sym typeface="Arial"/>
            </a:endParaRPr>
          </a:p>
        </p:txBody>
      </p:sp>
      <p:sp>
        <p:nvSpPr>
          <p:cNvPr id="43" name="Google Shape;43;p2"/>
          <p:cNvSpPr txBox="1"/>
          <p:nvPr/>
        </p:nvSpPr>
        <p:spPr>
          <a:xfrm>
            <a:off x="4815430" y="3066695"/>
            <a:ext cx="33000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Explain the importance of multi sectoral approach </a:t>
            </a:r>
            <a:endParaRPr b="0" i="0" sz="1400" u="none" cap="none" strike="noStrike">
              <a:solidFill>
                <a:srgbClr val="000000"/>
              </a:solidFill>
              <a:latin typeface="Arial"/>
              <a:ea typeface="Arial"/>
              <a:cs typeface="Arial"/>
              <a:sym typeface="Arial"/>
            </a:endParaRPr>
          </a:p>
        </p:txBody>
      </p:sp>
      <p:sp>
        <p:nvSpPr>
          <p:cNvPr id="44" name="Google Shape;44;p2"/>
          <p:cNvSpPr txBox="1"/>
          <p:nvPr/>
        </p:nvSpPr>
        <p:spPr>
          <a:xfrm>
            <a:off x="796501" y="2090564"/>
            <a:ext cx="60945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Participants will be able to:</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4674713" y="4289049"/>
            <a:ext cx="3440737" cy="1211783"/>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
          <p:cNvSpPr/>
          <p:nvPr/>
        </p:nvSpPr>
        <p:spPr>
          <a:xfrm>
            <a:off x="931967" y="4289049"/>
            <a:ext cx="3440737" cy="1211783"/>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
          <p:cNvSpPr txBox="1"/>
          <p:nvPr/>
        </p:nvSpPr>
        <p:spPr>
          <a:xfrm>
            <a:off x="1028734" y="4433275"/>
            <a:ext cx="334397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Assess and explain the need of mental health integration in different sector</a:t>
            </a:r>
            <a:endParaRPr b="0" i="0" sz="1400" u="none" cap="none" strike="noStrike">
              <a:solidFill>
                <a:srgbClr val="000000"/>
              </a:solidFill>
              <a:latin typeface="Arial"/>
              <a:ea typeface="Arial"/>
              <a:cs typeface="Arial"/>
              <a:sym typeface="Arial"/>
            </a:endParaRPr>
          </a:p>
        </p:txBody>
      </p:sp>
      <p:sp>
        <p:nvSpPr>
          <p:cNvPr id="48" name="Google Shape;48;p2"/>
          <p:cNvSpPr txBox="1"/>
          <p:nvPr/>
        </p:nvSpPr>
        <p:spPr>
          <a:xfrm>
            <a:off x="4815430" y="4310437"/>
            <a:ext cx="330002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Can relate, compare and explain different global models of Mental Health and Psychosocial Support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p:nvPr/>
        </p:nvSpPr>
        <p:spPr>
          <a:xfrm>
            <a:off x="0" y="0"/>
            <a:ext cx="12192000" cy="6858000"/>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20"/>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2" name="Google Shape;292;p20"/>
          <p:cNvSpPr txBox="1"/>
          <p:nvPr/>
        </p:nvSpPr>
        <p:spPr>
          <a:xfrm>
            <a:off x="4094407" y="1228398"/>
            <a:ext cx="6903867" cy="517060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Noor (pseudonym) was 4 years old. He used to visit our HPL regularly. He used to play with children, his favorite was physical play. He would group with friends and engage in a lot of physical play during free play. Our Play leader also had a lot of fun with it. But it seems for some time, he was not regular in play lab. He was not talking with his friends as he did before, not engaging even if playing. Got angry very quickly, lashes out at other children. The play leader became very concerned. She then began to observe. It was seen in  that Noor's family life was not going well for some time. The relationship between parents was not going well. His father remarried. Meanwhile, the mother was facing more domestic violence. While talking to the mother, it was seen that the mother was completely broken mentally. Noor was seeing these things every day.</a:t>
            </a:r>
            <a:endParaRPr b="0" i="0" sz="2200" u="none" cap="none" strike="noStrike">
              <a:solidFill>
                <a:srgbClr val="000000"/>
              </a:solidFill>
              <a:latin typeface="Times New Roman"/>
              <a:ea typeface="Times New Roman"/>
              <a:cs typeface="Times New Roman"/>
              <a:sym typeface="Times New Roman"/>
            </a:endParaRPr>
          </a:p>
        </p:txBody>
      </p:sp>
      <p:sp>
        <p:nvSpPr>
          <p:cNvPr id="293" name="Google Shape;293;p20"/>
          <p:cNvSpPr txBox="1"/>
          <p:nvPr/>
        </p:nvSpPr>
        <p:spPr>
          <a:xfrm>
            <a:off x="727674" y="1116166"/>
            <a:ext cx="2639060" cy="52318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Case Study</a:t>
            </a:r>
            <a:endParaRPr b="0" i="0" sz="1400" u="none" cap="none" strike="noStrike">
              <a:solidFill>
                <a:schemeClr val="lt1"/>
              </a:solidFill>
              <a:latin typeface="Arial"/>
              <a:ea typeface="Arial"/>
              <a:cs typeface="Arial"/>
              <a:sym typeface="Arial"/>
            </a:endParaRPr>
          </a:p>
        </p:txBody>
      </p:sp>
      <p:cxnSp>
        <p:nvCxnSpPr>
          <p:cNvPr id="294" name="Google Shape;294;p20"/>
          <p:cNvCxnSpPr/>
          <p:nvPr/>
        </p:nvCxnSpPr>
        <p:spPr>
          <a:xfrm>
            <a:off x="3705860" y="1228398"/>
            <a:ext cx="0" cy="5629602"/>
          </a:xfrm>
          <a:prstGeom prst="straightConnector1">
            <a:avLst/>
          </a:prstGeom>
          <a:noFill/>
          <a:ln cap="flat" cmpd="sng" w="28575">
            <a:solidFill>
              <a:schemeClr val="lt1"/>
            </a:solidFill>
            <a:prstDash val="solid"/>
            <a:miter lim="800000"/>
            <a:headEnd len="sm" w="sm" type="none"/>
            <a:tailEnd len="sm" w="sm" type="none"/>
          </a:ln>
        </p:spPr>
      </p:cxnSp>
      <p:pic>
        <p:nvPicPr>
          <p:cNvPr descr="A close up of a logo&#10;&#10;Description automatically generated" id="295" name="Google Shape;295;p20"/>
          <p:cNvPicPr preferRelativeResize="0"/>
          <p:nvPr/>
        </p:nvPicPr>
        <p:blipFill rotWithShape="1">
          <a:blip r:embed="rId3">
            <a:alphaModFix/>
          </a:blip>
          <a:srcRect b="33037" l="31385" r="2542" t="0"/>
          <a:stretch/>
        </p:blipFill>
        <p:spPr>
          <a:xfrm>
            <a:off x="0" y="3264429"/>
            <a:ext cx="3545838" cy="35935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nvSpPr>
        <p:spPr>
          <a:xfrm>
            <a:off x="701942" y="571825"/>
            <a:ext cx="844205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Integration of Paracounsellor Model into HPL</a:t>
            </a:r>
            <a:endParaRPr b="1" i="0" sz="2800" u="none" cap="none" strike="noStrike">
              <a:solidFill>
                <a:schemeClr val="dk1"/>
              </a:solidFill>
              <a:latin typeface="Georgia"/>
              <a:ea typeface="Georgia"/>
              <a:cs typeface="Georgia"/>
              <a:sym typeface="Georgia"/>
            </a:endParaRPr>
          </a:p>
        </p:txBody>
      </p:sp>
      <p:cxnSp>
        <p:nvCxnSpPr>
          <p:cNvPr id="302" name="Google Shape;302;p21"/>
          <p:cNvCxnSpPr/>
          <p:nvPr/>
        </p:nvCxnSpPr>
        <p:spPr>
          <a:xfrm>
            <a:off x="837410" y="1952410"/>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03" name="Google Shape;303;p21"/>
          <p:cNvSpPr/>
          <p:nvPr/>
        </p:nvSpPr>
        <p:spPr>
          <a:xfrm>
            <a:off x="7322082" y="2891775"/>
            <a:ext cx="2700900" cy="2700900"/>
          </a:xfrm>
          <a:prstGeom prst="ellipse">
            <a:avLst/>
          </a:prstGeom>
          <a:noFill/>
          <a:ln cap="flat" cmpd="sng" w="19050">
            <a:solidFill>
              <a:srgbClr val="00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4" name="Google Shape;304;p21"/>
          <p:cNvSpPr/>
          <p:nvPr/>
        </p:nvSpPr>
        <p:spPr>
          <a:xfrm>
            <a:off x="4040474" y="2891775"/>
            <a:ext cx="2700900" cy="2700900"/>
          </a:xfrm>
          <a:prstGeom prst="ellipse">
            <a:avLst/>
          </a:prstGeom>
          <a:noFill/>
          <a:ln cap="flat" cmpd="sng" w="19050">
            <a:solidFill>
              <a:srgbClr val="7AC1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5" name="Google Shape;305;p21"/>
          <p:cNvSpPr/>
          <p:nvPr/>
        </p:nvSpPr>
        <p:spPr>
          <a:xfrm>
            <a:off x="758867" y="2891775"/>
            <a:ext cx="2700900" cy="2700900"/>
          </a:xfrm>
          <a:prstGeom prst="ellipse">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6" name="Google Shape;306;p21"/>
          <p:cNvSpPr txBox="1"/>
          <p:nvPr/>
        </p:nvSpPr>
        <p:spPr>
          <a:xfrm>
            <a:off x="959684" y="3753550"/>
            <a:ext cx="2322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ensure the mental health wellbeing of the children and caregivers of the HPL </a:t>
            </a:r>
            <a:endParaRPr sz="1700">
              <a:latin typeface="Georgia"/>
              <a:ea typeface="Georgia"/>
              <a:cs typeface="Georgia"/>
              <a:sym typeface="Georgia"/>
            </a:endParaRPr>
          </a:p>
        </p:txBody>
      </p:sp>
      <p:sp>
        <p:nvSpPr>
          <p:cNvPr id="307" name="Google Shape;307;p21"/>
          <p:cNvSpPr txBox="1"/>
          <p:nvPr/>
        </p:nvSpPr>
        <p:spPr>
          <a:xfrm>
            <a:off x="1921634"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1</a:t>
            </a:r>
            <a:endParaRPr b="1" i="0" sz="3600" u="none" cap="none" strike="noStrike">
              <a:solidFill>
                <a:srgbClr val="000000"/>
              </a:solidFill>
              <a:latin typeface="Georgia"/>
              <a:ea typeface="Georgia"/>
              <a:cs typeface="Georgia"/>
              <a:sym typeface="Georgia"/>
            </a:endParaRPr>
          </a:p>
        </p:txBody>
      </p:sp>
      <p:cxnSp>
        <p:nvCxnSpPr>
          <p:cNvPr id="308" name="Google Shape;308;p21"/>
          <p:cNvCxnSpPr/>
          <p:nvPr/>
        </p:nvCxnSpPr>
        <p:spPr>
          <a:xfrm>
            <a:off x="1657034"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09" name="Google Shape;309;p21"/>
          <p:cNvSpPr txBox="1"/>
          <p:nvPr/>
        </p:nvSpPr>
        <p:spPr>
          <a:xfrm>
            <a:off x="4245178" y="3753550"/>
            <a:ext cx="2322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ensure socio-emotional development of the children</a:t>
            </a:r>
            <a:endParaRPr sz="1700">
              <a:latin typeface="Georgia"/>
              <a:ea typeface="Georgia"/>
              <a:cs typeface="Georgia"/>
              <a:sym typeface="Georgia"/>
            </a:endParaRPr>
          </a:p>
        </p:txBody>
      </p:sp>
      <p:sp>
        <p:nvSpPr>
          <p:cNvPr id="310" name="Google Shape;310;p21"/>
          <p:cNvSpPr txBox="1"/>
          <p:nvPr/>
        </p:nvSpPr>
        <p:spPr>
          <a:xfrm>
            <a:off x="5207128"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2</a:t>
            </a:r>
            <a:endParaRPr b="1" i="0" sz="3600" u="none" cap="none" strike="noStrike">
              <a:solidFill>
                <a:srgbClr val="000000"/>
              </a:solidFill>
              <a:latin typeface="Georgia"/>
              <a:ea typeface="Georgia"/>
              <a:cs typeface="Georgia"/>
              <a:sym typeface="Georgia"/>
            </a:endParaRPr>
          </a:p>
        </p:txBody>
      </p:sp>
      <p:cxnSp>
        <p:nvCxnSpPr>
          <p:cNvPr id="311" name="Google Shape;311;p21"/>
          <p:cNvCxnSpPr/>
          <p:nvPr/>
        </p:nvCxnSpPr>
        <p:spPr>
          <a:xfrm>
            <a:off x="4942528"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12" name="Google Shape;312;p21"/>
          <p:cNvSpPr txBox="1"/>
          <p:nvPr/>
        </p:nvSpPr>
        <p:spPr>
          <a:xfrm>
            <a:off x="7554283" y="3753550"/>
            <a:ext cx="2322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build the strong referral system in the HPL</a:t>
            </a:r>
            <a:endParaRPr sz="1700">
              <a:latin typeface="Georgia"/>
              <a:ea typeface="Georgia"/>
              <a:cs typeface="Georgia"/>
              <a:sym typeface="Georgia"/>
            </a:endParaRPr>
          </a:p>
        </p:txBody>
      </p:sp>
      <p:cxnSp>
        <p:nvCxnSpPr>
          <p:cNvPr id="313" name="Google Shape;313;p21"/>
          <p:cNvCxnSpPr/>
          <p:nvPr/>
        </p:nvCxnSpPr>
        <p:spPr>
          <a:xfrm>
            <a:off x="8251633"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14" name="Google Shape;314;p21"/>
          <p:cNvSpPr txBox="1"/>
          <p:nvPr/>
        </p:nvSpPr>
        <p:spPr>
          <a:xfrm>
            <a:off x="8516233"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3</a:t>
            </a:r>
            <a:endParaRPr b="1" i="0" sz="3600" u="none" cap="none" strike="noStrike">
              <a:solidFill>
                <a:srgbClr val="000000"/>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2"/>
          <p:cNvSpPr/>
          <p:nvPr/>
        </p:nvSpPr>
        <p:spPr>
          <a:xfrm>
            <a:off x="2044600" y="3996275"/>
            <a:ext cx="8449200" cy="12390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2"/>
          <p:cNvSpPr txBox="1"/>
          <p:nvPr/>
        </p:nvSpPr>
        <p:spPr>
          <a:xfrm>
            <a:off x="701949" y="571825"/>
            <a:ext cx="9212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600">
                <a:solidFill>
                  <a:schemeClr val="dk1"/>
                </a:solidFill>
                <a:latin typeface="Georgia"/>
                <a:ea typeface="Georgia"/>
                <a:cs typeface="Georgia"/>
                <a:sym typeface="Georgia"/>
              </a:rPr>
              <a:t>How The Models Work together</a:t>
            </a:r>
            <a:endParaRPr b="1" i="0" sz="2800" u="none" cap="none" strike="noStrike">
              <a:solidFill>
                <a:schemeClr val="dk1"/>
              </a:solidFill>
              <a:latin typeface="Georgia"/>
              <a:ea typeface="Georgia"/>
              <a:cs typeface="Georgia"/>
              <a:sym typeface="Georgia"/>
            </a:endParaRPr>
          </a:p>
        </p:txBody>
      </p:sp>
      <p:cxnSp>
        <p:nvCxnSpPr>
          <p:cNvPr id="322" name="Google Shape;322;p22"/>
          <p:cNvCxnSpPr/>
          <p:nvPr/>
        </p:nvCxnSpPr>
        <p:spPr>
          <a:xfrm>
            <a:off x="890985" y="2326535"/>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323" name="Google Shape;323;p22"/>
          <p:cNvSpPr txBox="1"/>
          <p:nvPr/>
        </p:nvSpPr>
        <p:spPr>
          <a:xfrm>
            <a:off x="2199550" y="4184825"/>
            <a:ext cx="81393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lang="en-US" sz="2500">
                <a:solidFill>
                  <a:schemeClr val="dk1"/>
                </a:solidFill>
                <a:latin typeface="Times New Roman"/>
                <a:ea typeface="Times New Roman"/>
                <a:cs typeface="Times New Roman"/>
                <a:sym typeface="Times New Roman"/>
              </a:rPr>
              <a:t>Read the PDF for 5 Minutes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3"/>
          <p:cNvSpPr/>
          <p:nvPr/>
        </p:nvSpPr>
        <p:spPr>
          <a:xfrm>
            <a:off x="745970" y="1704512"/>
            <a:ext cx="5817390" cy="46861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23"/>
          <p:cNvSpPr txBox="1"/>
          <p:nvPr/>
        </p:nvSpPr>
        <p:spPr>
          <a:xfrm>
            <a:off x="610501" y="571825"/>
            <a:ext cx="1073249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Case Example</a:t>
            </a:r>
            <a:endParaRPr b="1" i="0" sz="2800" u="none" cap="none" strike="noStrike">
              <a:solidFill>
                <a:schemeClr val="dk1"/>
              </a:solidFill>
              <a:latin typeface="Georgia"/>
              <a:ea typeface="Georgia"/>
              <a:cs typeface="Georgia"/>
              <a:sym typeface="Georgia"/>
            </a:endParaRPr>
          </a:p>
        </p:txBody>
      </p:sp>
      <p:cxnSp>
        <p:nvCxnSpPr>
          <p:cNvPr id="331" name="Google Shape;331;p23"/>
          <p:cNvCxnSpPr/>
          <p:nvPr/>
        </p:nvCxnSpPr>
        <p:spPr>
          <a:xfrm>
            <a:off x="745970" y="1322095"/>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32" name="Google Shape;332;p23"/>
          <p:cNvSpPr txBox="1"/>
          <p:nvPr/>
        </p:nvSpPr>
        <p:spPr>
          <a:xfrm>
            <a:off x="863203" y="1808452"/>
            <a:ext cx="5606345"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The Humanitarian Country Team (HCT) of South Sudan is committed to a future that sees people being self-reliant. Sadly, evidence-based needs remain high, and the people of South Sudan will continue to require significant support from the international community throughout 2024. An estimated 9 million people, including refugees in South Sudan, will experience critical needs in 2024. As the HCT, we aim to target 6 million of these people with some form of humanitarian support, depending on the resources available. This means that some people will experience needs that humanitarians cannot respond to. An estimated 7.1 million people will require food assistance during the lean season from April to July 2024, as projected through the Integrated Food Security Phase Classification (IPC). Children remain at critical risk of malnutrition, and the IPC projection is that 1.6 million children aged 6 to 59 months are at risk of acute malnutrition, of whom 480,000 are at risk of severe acute malnutrition.The impact of the Sudan crisis resulted in the arrival of vulnerable population that require assistance, increasing market costs and further stretching people’s coping capacities.Women and girls remain at risk of gender-based violence (GBV) as they try to undertake their daily activities. Violence, displacement and high levels of deprivation is felt in some parts of the country. People in South Sudan suffer the consequences of development deficit characterized by chronic poverty, lack of livelihoods and limited access to basic social services. South Sudan is one the countries badly affected by climate change. Dry spell and flooding contribute to people’s food insecurity situation.</a:t>
            </a:r>
            <a:endParaRPr b="0" i="0" sz="1400" u="none" cap="none" strike="noStrike">
              <a:solidFill>
                <a:srgbClr val="000000"/>
              </a:solidFill>
              <a:latin typeface="Arial"/>
              <a:ea typeface="Arial"/>
              <a:cs typeface="Arial"/>
              <a:sym typeface="Arial"/>
            </a:endParaRPr>
          </a:p>
        </p:txBody>
      </p:sp>
      <p:pic>
        <p:nvPicPr>
          <p:cNvPr id="333" name="Google Shape;333;p23"/>
          <p:cNvPicPr preferRelativeResize="0"/>
          <p:nvPr/>
        </p:nvPicPr>
        <p:blipFill rotWithShape="1">
          <a:blip r:embed="rId3">
            <a:alphaModFix/>
          </a:blip>
          <a:srcRect b="2378" l="0" r="30636" t="0"/>
          <a:stretch/>
        </p:blipFill>
        <p:spPr>
          <a:xfrm>
            <a:off x="6721175" y="1704500"/>
            <a:ext cx="5003716" cy="468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4"/>
          <p:cNvSpPr/>
          <p:nvPr/>
        </p:nvSpPr>
        <p:spPr>
          <a:xfrm>
            <a:off x="1041210" y="2868734"/>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24"/>
          <p:cNvSpPr txBox="1"/>
          <p:nvPr/>
        </p:nvSpPr>
        <p:spPr>
          <a:xfrm>
            <a:off x="701941" y="571825"/>
            <a:ext cx="1073249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Self Assessment</a:t>
            </a:r>
            <a:endParaRPr b="1" i="0" sz="2800" u="none" cap="none" strike="noStrike">
              <a:solidFill>
                <a:schemeClr val="dk1"/>
              </a:solidFill>
              <a:latin typeface="Georgia"/>
              <a:ea typeface="Georgia"/>
              <a:cs typeface="Georgia"/>
              <a:sym typeface="Georgia"/>
            </a:endParaRPr>
          </a:p>
        </p:txBody>
      </p:sp>
      <p:cxnSp>
        <p:nvCxnSpPr>
          <p:cNvPr id="341" name="Google Shape;341;p24"/>
          <p:cNvCxnSpPr/>
          <p:nvPr/>
        </p:nvCxnSpPr>
        <p:spPr>
          <a:xfrm>
            <a:off x="837410" y="1322095"/>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42" name="Google Shape;342;p24"/>
          <p:cNvSpPr txBox="1"/>
          <p:nvPr/>
        </p:nvSpPr>
        <p:spPr>
          <a:xfrm>
            <a:off x="837409" y="1860034"/>
            <a:ext cx="66968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eorgia"/>
                <a:ea typeface="Georgia"/>
                <a:cs typeface="Georgia"/>
                <a:sym typeface="Georgia"/>
              </a:rPr>
              <a:t>Which Model do you feel will fit in this context?</a:t>
            </a:r>
            <a:endParaRPr b="0" i="0" sz="1400" u="none" cap="none" strike="noStrike">
              <a:solidFill>
                <a:srgbClr val="000000"/>
              </a:solidFill>
              <a:latin typeface="Arial"/>
              <a:ea typeface="Arial"/>
              <a:cs typeface="Arial"/>
              <a:sym typeface="Arial"/>
            </a:endParaRPr>
          </a:p>
        </p:txBody>
      </p:sp>
      <p:sp>
        <p:nvSpPr>
          <p:cNvPr id="343" name="Google Shape;343;p24"/>
          <p:cNvSpPr/>
          <p:nvPr/>
        </p:nvSpPr>
        <p:spPr>
          <a:xfrm>
            <a:off x="1041210" y="2868733"/>
            <a:ext cx="595331" cy="511136"/>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44" name="Google Shape;344;p24"/>
          <p:cNvSpPr txBox="1"/>
          <p:nvPr/>
        </p:nvSpPr>
        <p:spPr>
          <a:xfrm>
            <a:off x="1122976" y="2856649"/>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A</a:t>
            </a:r>
            <a:endParaRPr b="0" i="0" sz="1400" u="none" cap="none" strike="noStrike">
              <a:solidFill>
                <a:srgbClr val="000000"/>
              </a:solidFill>
              <a:latin typeface="Arial"/>
              <a:ea typeface="Arial"/>
              <a:cs typeface="Arial"/>
              <a:sym typeface="Arial"/>
            </a:endParaRPr>
          </a:p>
        </p:txBody>
      </p:sp>
      <p:sp>
        <p:nvSpPr>
          <p:cNvPr id="345" name="Google Shape;345;p24"/>
          <p:cNvSpPr txBox="1"/>
          <p:nvPr/>
        </p:nvSpPr>
        <p:spPr>
          <a:xfrm>
            <a:off x="1793738" y="2887427"/>
            <a:ext cx="180907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IASC Model</a:t>
            </a:r>
            <a:endParaRPr b="0" i="0" sz="1400" u="none" cap="none" strike="noStrike">
              <a:solidFill>
                <a:srgbClr val="000000"/>
              </a:solidFill>
              <a:latin typeface="Arial"/>
              <a:ea typeface="Arial"/>
              <a:cs typeface="Arial"/>
              <a:sym typeface="Arial"/>
            </a:endParaRPr>
          </a:p>
        </p:txBody>
      </p:sp>
      <p:sp>
        <p:nvSpPr>
          <p:cNvPr id="346" name="Google Shape;346;p24"/>
          <p:cNvSpPr/>
          <p:nvPr/>
        </p:nvSpPr>
        <p:spPr>
          <a:xfrm>
            <a:off x="1041210" y="3678667"/>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24"/>
          <p:cNvSpPr/>
          <p:nvPr/>
        </p:nvSpPr>
        <p:spPr>
          <a:xfrm>
            <a:off x="1041210" y="3678666"/>
            <a:ext cx="595331" cy="511136"/>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48" name="Google Shape;348;p24"/>
          <p:cNvSpPr txBox="1"/>
          <p:nvPr/>
        </p:nvSpPr>
        <p:spPr>
          <a:xfrm>
            <a:off x="1122976" y="3666582"/>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B</a:t>
            </a:r>
            <a:endParaRPr b="0" i="0" sz="1400" u="none" cap="none" strike="noStrike">
              <a:solidFill>
                <a:srgbClr val="000000"/>
              </a:solidFill>
              <a:latin typeface="Arial"/>
              <a:ea typeface="Arial"/>
              <a:cs typeface="Arial"/>
              <a:sym typeface="Arial"/>
            </a:endParaRPr>
          </a:p>
        </p:txBody>
      </p:sp>
      <p:sp>
        <p:nvSpPr>
          <p:cNvPr id="349" name="Google Shape;349;p24"/>
          <p:cNvSpPr txBox="1"/>
          <p:nvPr/>
        </p:nvSpPr>
        <p:spPr>
          <a:xfrm>
            <a:off x="1793738" y="3697360"/>
            <a:ext cx="299657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Paracounsellor Model </a:t>
            </a:r>
            <a:endParaRPr b="0" i="0" sz="1400" u="none" cap="none" strike="noStrike">
              <a:solidFill>
                <a:srgbClr val="000000"/>
              </a:solidFill>
              <a:latin typeface="Arial"/>
              <a:ea typeface="Arial"/>
              <a:cs typeface="Arial"/>
              <a:sym typeface="Arial"/>
            </a:endParaRPr>
          </a:p>
        </p:txBody>
      </p:sp>
      <p:sp>
        <p:nvSpPr>
          <p:cNvPr id="350" name="Google Shape;350;p24"/>
          <p:cNvSpPr/>
          <p:nvPr/>
        </p:nvSpPr>
        <p:spPr>
          <a:xfrm>
            <a:off x="1041210" y="4505262"/>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24"/>
          <p:cNvSpPr/>
          <p:nvPr/>
        </p:nvSpPr>
        <p:spPr>
          <a:xfrm>
            <a:off x="1041210" y="4505261"/>
            <a:ext cx="595331" cy="511136"/>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52" name="Google Shape;352;p24"/>
          <p:cNvSpPr txBox="1"/>
          <p:nvPr/>
        </p:nvSpPr>
        <p:spPr>
          <a:xfrm>
            <a:off x="1122976" y="4493177"/>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C</a:t>
            </a:r>
            <a:endParaRPr b="0" i="0" sz="1400" u="none" cap="none" strike="noStrike">
              <a:solidFill>
                <a:srgbClr val="000000"/>
              </a:solidFill>
              <a:latin typeface="Arial"/>
              <a:ea typeface="Arial"/>
              <a:cs typeface="Arial"/>
              <a:sym typeface="Arial"/>
            </a:endParaRPr>
          </a:p>
        </p:txBody>
      </p:sp>
      <p:sp>
        <p:nvSpPr>
          <p:cNvPr id="353" name="Google Shape;353;p24"/>
          <p:cNvSpPr txBox="1"/>
          <p:nvPr/>
        </p:nvSpPr>
        <p:spPr>
          <a:xfrm>
            <a:off x="1793738" y="4523955"/>
            <a:ext cx="299657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Both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5"/>
          <p:cNvSpPr/>
          <p:nvPr/>
        </p:nvSpPr>
        <p:spPr>
          <a:xfrm>
            <a:off x="4624499" y="1957499"/>
            <a:ext cx="2943000" cy="2943000"/>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5"/>
          <p:cNvSpPr txBox="1"/>
          <p:nvPr/>
        </p:nvSpPr>
        <p:spPr>
          <a:xfrm>
            <a:off x="4898254" y="2574578"/>
            <a:ext cx="2243100" cy="17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4700" u="none" cap="none" strike="noStrike">
                <a:solidFill>
                  <a:schemeClr val="lt1"/>
                </a:solidFill>
                <a:latin typeface="Dosis ExtraBold"/>
                <a:ea typeface="Dosis ExtraBold"/>
                <a:cs typeface="Dosis ExtraBold"/>
                <a:sym typeface="Dosis ExtraBold"/>
              </a:rPr>
              <a:t>Thank</a:t>
            </a:r>
            <a:endParaRPr b="0"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4800"/>
              <a:buFont typeface="Dosis ExtraBold"/>
              <a:buNone/>
            </a:pPr>
            <a:r>
              <a:rPr b="0" i="0" lang="en-US" sz="5900" u="none" cap="none" strike="noStrike">
                <a:solidFill>
                  <a:schemeClr val="lt1"/>
                </a:solidFill>
                <a:latin typeface="Dosis ExtraBold"/>
                <a:ea typeface="Dosis ExtraBold"/>
                <a:cs typeface="Dosis ExtraBold"/>
                <a:sym typeface="Dosis ExtraBold"/>
              </a:rPr>
              <a:t>You!</a:t>
            </a:r>
            <a:endParaRPr b="0" i="0" sz="59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p:nvPr/>
        </p:nvSpPr>
        <p:spPr>
          <a:xfrm>
            <a:off x="0" y="0"/>
            <a:ext cx="12192000" cy="5353235"/>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5" name="Google Shape;365;p26"/>
          <p:cNvPicPr preferRelativeResize="0"/>
          <p:nvPr/>
        </p:nvPicPr>
        <p:blipFill rotWithShape="1">
          <a:blip r:embed="rId3">
            <a:alphaModFix/>
          </a:blip>
          <a:srcRect b="21942" l="0" r="0" t="0"/>
          <a:stretch/>
        </p:blipFill>
        <p:spPr>
          <a:xfrm>
            <a:off x="0" y="0"/>
            <a:ext cx="12192000" cy="5353235"/>
          </a:xfrm>
          <a:prstGeom prst="rect">
            <a:avLst/>
          </a:prstGeom>
          <a:noFill/>
          <a:ln>
            <a:noFill/>
          </a:ln>
        </p:spPr>
      </p:pic>
      <p:pic>
        <p:nvPicPr>
          <p:cNvPr id="366" name="Google Shape;366;p26"/>
          <p:cNvPicPr preferRelativeResize="0"/>
          <p:nvPr/>
        </p:nvPicPr>
        <p:blipFill rotWithShape="1">
          <a:blip r:embed="rId4">
            <a:alphaModFix/>
          </a:blip>
          <a:srcRect b="0" l="0" r="0" t="0"/>
          <a:stretch/>
        </p:blipFill>
        <p:spPr>
          <a:xfrm>
            <a:off x="719533" y="5899820"/>
            <a:ext cx="6496050" cy="62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p:nvPr/>
        </p:nvSpPr>
        <p:spPr>
          <a:xfrm>
            <a:off x="0" y="0"/>
            <a:ext cx="12192000" cy="6858000"/>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5" name="Google Shape;55;p3"/>
          <p:cNvPicPr preferRelativeResize="0"/>
          <p:nvPr/>
        </p:nvPicPr>
        <p:blipFill rotWithShape="1">
          <a:blip r:embed="rId3">
            <a:alphaModFix/>
          </a:blip>
          <a:srcRect b="0" l="0" r="0" t="0"/>
          <a:stretch/>
        </p:blipFill>
        <p:spPr>
          <a:xfrm>
            <a:off x="33337" y="0"/>
            <a:ext cx="12192000" cy="6858000"/>
          </a:xfrm>
          <a:prstGeom prst="rect">
            <a:avLst/>
          </a:prstGeom>
          <a:noFill/>
          <a:ln>
            <a:noFill/>
          </a:ln>
        </p:spPr>
      </p:pic>
      <p:sp>
        <p:nvSpPr>
          <p:cNvPr id="56" name="Google Shape;56;p3"/>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7" name="Google Shape;57;p3"/>
          <p:cNvSpPr txBox="1"/>
          <p:nvPr/>
        </p:nvSpPr>
        <p:spPr>
          <a:xfrm>
            <a:off x="2421833" y="3305867"/>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Think</a:t>
            </a:r>
            <a:endParaRPr b="0" i="0" sz="1400" u="none" cap="none" strike="noStrike">
              <a:solidFill>
                <a:srgbClr val="000000"/>
              </a:solidFill>
              <a:latin typeface="Arial"/>
              <a:ea typeface="Arial"/>
              <a:cs typeface="Arial"/>
              <a:sym typeface="Arial"/>
            </a:endParaRPr>
          </a:p>
        </p:txBody>
      </p:sp>
      <p:pic>
        <p:nvPicPr>
          <p:cNvPr id="58" name="Google Shape;58;p3"/>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59" name="Google Shape;59;p3"/>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3"/>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3"/>
          <p:cNvSpPr txBox="1"/>
          <p:nvPr/>
        </p:nvSpPr>
        <p:spPr>
          <a:xfrm>
            <a:off x="2490470" y="4411424"/>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What is Psychosocial Support? </a:t>
            </a:r>
            <a:endParaRPr b="0" i="0" sz="1400" u="none" cap="none" strike="noStrike">
              <a:solidFill>
                <a:srgbClr val="000000"/>
              </a:solidFill>
              <a:latin typeface="Arial"/>
              <a:ea typeface="Arial"/>
              <a:cs typeface="Arial"/>
              <a:sym typeface="Arial"/>
            </a:endParaRPr>
          </a:p>
        </p:txBody>
      </p:sp>
      <p:sp>
        <p:nvSpPr>
          <p:cNvPr id="62" name="Google Shape;62;p3"/>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What is the Difference Between Psychological First Aid (PFA) and Psychosocial Support (PSS)?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nvSpPr>
        <p:spPr>
          <a:xfrm>
            <a:off x="610141" y="586703"/>
            <a:ext cx="825562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Psychosocial Support (PSS)</a:t>
            </a:r>
            <a:endParaRPr b="0" i="0" sz="1400" u="none" cap="none" strike="noStrike">
              <a:solidFill>
                <a:srgbClr val="000000"/>
              </a:solidFill>
              <a:latin typeface="Arial"/>
              <a:ea typeface="Arial"/>
              <a:cs typeface="Arial"/>
              <a:sym typeface="Arial"/>
            </a:endParaRPr>
          </a:p>
        </p:txBody>
      </p:sp>
      <p:cxnSp>
        <p:nvCxnSpPr>
          <p:cNvPr id="69" name="Google Shape;69;p4"/>
          <p:cNvCxnSpPr/>
          <p:nvPr/>
        </p:nvCxnSpPr>
        <p:spPr>
          <a:xfrm>
            <a:off x="745609" y="1298389"/>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70" name="Google Shape;70;p4"/>
          <p:cNvSpPr/>
          <p:nvPr/>
        </p:nvSpPr>
        <p:spPr>
          <a:xfrm>
            <a:off x="745606" y="2128605"/>
            <a:ext cx="5771605" cy="16312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4"/>
          <p:cNvSpPr/>
          <p:nvPr/>
        </p:nvSpPr>
        <p:spPr>
          <a:xfrm>
            <a:off x="745607" y="4084646"/>
            <a:ext cx="5771612" cy="206215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4"/>
          <p:cNvSpPr txBox="1"/>
          <p:nvPr/>
        </p:nvSpPr>
        <p:spPr>
          <a:xfrm>
            <a:off x="960751" y="4201165"/>
            <a:ext cx="5556469"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Interventions focus on coping and stress reduction; building interpersonal connections; and addressing psychological, social, and spiritual needs of individuals and communities through respectful and caring relationships. </a:t>
            </a:r>
            <a:endParaRPr b="0" i="0" sz="1400" u="none" cap="none" strike="noStrike">
              <a:solidFill>
                <a:srgbClr val="000000"/>
              </a:solidFill>
              <a:latin typeface="Arial"/>
              <a:ea typeface="Arial"/>
              <a:cs typeface="Arial"/>
              <a:sym typeface="Arial"/>
            </a:endParaRPr>
          </a:p>
        </p:txBody>
      </p:sp>
      <p:sp>
        <p:nvSpPr>
          <p:cNvPr id="73" name="Google Shape;73;p4"/>
          <p:cNvSpPr txBox="1"/>
          <p:nvPr/>
        </p:nvSpPr>
        <p:spPr>
          <a:xfrm>
            <a:off x="960750" y="2282491"/>
            <a:ext cx="51352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Psychosocial support is a continuum of programming that works at different layers of care, including with individuals, families, groups, and communities. </a:t>
            </a:r>
            <a:endParaRPr b="0" i="0" sz="1400" u="none" cap="none" strike="noStrike">
              <a:solidFill>
                <a:srgbClr val="000000"/>
              </a:solidFill>
              <a:latin typeface="Arial"/>
              <a:ea typeface="Arial"/>
              <a:cs typeface="Arial"/>
              <a:sym typeface="Arial"/>
            </a:endParaRPr>
          </a:p>
        </p:txBody>
      </p:sp>
      <p:pic>
        <p:nvPicPr>
          <p:cNvPr id="74" name="Google Shape;74;p4"/>
          <p:cNvPicPr preferRelativeResize="0"/>
          <p:nvPr/>
        </p:nvPicPr>
        <p:blipFill rotWithShape="1">
          <a:blip r:embed="rId3">
            <a:alphaModFix/>
          </a:blip>
          <a:srcRect b="0" l="0" r="0" t="17387"/>
          <a:stretch/>
        </p:blipFill>
        <p:spPr>
          <a:xfrm>
            <a:off x="6868397" y="2128605"/>
            <a:ext cx="3898374" cy="4018195"/>
          </a:xfrm>
          <a:prstGeom prst="rect">
            <a:avLst/>
          </a:prstGeom>
          <a:noFill/>
          <a:ln>
            <a:noFill/>
          </a:ln>
        </p:spPr>
      </p:pic>
      <p:cxnSp>
        <p:nvCxnSpPr>
          <p:cNvPr id="75" name="Google Shape;75;p4"/>
          <p:cNvCxnSpPr/>
          <p:nvPr/>
        </p:nvCxnSpPr>
        <p:spPr>
          <a:xfrm>
            <a:off x="745606" y="2128605"/>
            <a:ext cx="0" cy="1631214"/>
          </a:xfrm>
          <a:prstGeom prst="straightConnector1">
            <a:avLst/>
          </a:prstGeom>
          <a:noFill/>
          <a:ln cap="flat" cmpd="sng" w="19050">
            <a:solidFill>
              <a:srgbClr val="4A6C43"/>
            </a:solidFill>
            <a:prstDash val="solid"/>
            <a:miter lim="800000"/>
            <a:headEnd len="sm" w="sm" type="none"/>
            <a:tailEnd len="sm" w="sm" type="none"/>
          </a:ln>
        </p:spPr>
      </p:cxnSp>
      <p:cxnSp>
        <p:nvCxnSpPr>
          <p:cNvPr id="76" name="Google Shape;76;p4"/>
          <p:cNvCxnSpPr/>
          <p:nvPr/>
        </p:nvCxnSpPr>
        <p:spPr>
          <a:xfrm flipH="1">
            <a:off x="745606" y="4084646"/>
            <a:ext cx="1" cy="2062154"/>
          </a:xfrm>
          <a:prstGeom prst="straightConnector1">
            <a:avLst/>
          </a:prstGeom>
          <a:noFill/>
          <a:ln cap="flat" cmpd="sng" w="19050">
            <a:solidFill>
              <a:srgbClr val="4A6C43"/>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p:nvPr/>
        </p:nvSpPr>
        <p:spPr>
          <a:xfrm>
            <a:off x="5143340" y="1202195"/>
            <a:ext cx="1422721" cy="1422721"/>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5"/>
          <p:cNvSpPr txBox="1"/>
          <p:nvPr/>
        </p:nvSpPr>
        <p:spPr>
          <a:xfrm>
            <a:off x="5297820" y="1682722"/>
            <a:ext cx="110637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Georgia"/>
                <a:ea typeface="Georgia"/>
                <a:cs typeface="Georgia"/>
                <a:sym typeface="Georgia"/>
              </a:rPr>
              <a:t>Onset</a:t>
            </a:r>
            <a:endParaRPr b="0" i="0" sz="1400" u="none" cap="none" strike="noStrike">
              <a:solidFill>
                <a:srgbClr val="000000"/>
              </a:solidFill>
              <a:latin typeface="Arial"/>
              <a:ea typeface="Arial"/>
              <a:cs typeface="Arial"/>
              <a:sym typeface="Arial"/>
            </a:endParaRPr>
          </a:p>
        </p:txBody>
      </p:sp>
      <p:grpSp>
        <p:nvGrpSpPr>
          <p:cNvPr id="84" name="Google Shape;84;p5"/>
          <p:cNvGrpSpPr/>
          <p:nvPr/>
        </p:nvGrpSpPr>
        <p:grpSpPr>
          <a:xfrm>
            <a:off x="1306531" y="3510649"/>
            <a:ext cx="9578938" cy="2145156"/>
            <a:chOff x="1039284" y="3376036"/>
            <a:chExt cx="9578938" cy="2145156"/>
          </a:xfrm>
        </p:grpSpPr>
        <p:cxnSp>
          <p:nvCxnSpPr>
            <p:cNvPr id="85" name="Google Shape;85;p5"/>
            <p:cNvCxnSpPr/>
            <p:nvPr/>
          </p:nvCxnSpPr>
          <p:spPr>
            <a:xfrm>
              <a:off x="1150445" y="3513221"/>
              <a:ext cx="9263555" cy="0"/>
            </a:xfrm>
            <a:prstGeom prst="straightConnector1">
              <a:avLst/>
            </a:prstGeom>
            <a:noFill/>
            <a:ln cap="flat" cmpd="sng" w="28575">
              <a:solidFill>
                <a:srgbClr val="0F4C5C"/>
              </a:solidFill>
              <a:prstDash val="solid"/>
              <a:miter lim="800000"/>
              <a:headEnd len="sm" w="sm" type="none"/>
              <a:tailEnd len="sm" w="sm" type="none"/>
            </a:ln>
          </p:spPr>
        </p:cxnSp>
        <p:sp>
          <p:nvSpPr>
            <p:cNvPr id="86" name="Google Shape;86;p5"/>
            <p:cNvSpPr txBox="1"/>
            <p:nvPr/>
          </p:nvSpPr>
          <p:spPr>
            <a:xfrm>
              <a:off x="1039284" y="3717443"/>
              <a:ext cx="209761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PFA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Immediate Support after the onset</a:t>
              </a:r>
              <a:endParaRPr b="0" i="0" sz="1400" u="none" cap="none" strike="noStrike">
                <a:solidFill>
                  <a:srgbClr val="000000"/>
                </a:solidFill>
                <a:latin typeface="Arial"/>
                <a:ea typeface="Arial"/>
                <a:cs typeface="Arial"/>
                <a:sym typeface="Arial"/>
              </a:endParaRPr>
            </a:p>
          </p:txBody>
        </p:sp>
        <p:grpSp>
          <p:nvGrpSpPr>
            <p:cNvPr id="87" name="Google Shape;87;p5"/>
            <p:cNvGrpSpPr/>
            <p:nvPr/>
          </p:nvGrpSpPr>
          <p:grpSpPr>
            <a:xfrm>
              <a:off x="1150445" y="3411110"/>
              <a:ext cx="204222" cy="204222"/>
              <a:chOff x="1150445" y="3411110"/>
              <a:chExt cx="204222" cy="204222"/>
            </a:xfrm>
          </p:grpSpPr>
          <p:sp>
            <p:nvSpPr>
              <p:cNvPr id="88" name="Google Shape;88;p5"/>
              <p:cNvSpPr/>
              <p:nvPr/>
            </p:nvSpPr>
            <p:spPr>
              <a:xfrm>
                <a:off x="1150445" y="3411110"/>
                <a:ext cx="204222" cy="204222"/>
              </a:xfrm>
              <a:prstGeom prst="ellipse">
                <a:avLst/>
              </a:prstGeom>
              <a:solidFill>
                <a:schemeClr val="lt1"/>
              </a:solidFill>
              <a:ln cap="flat" cmpd="sng" w="19050">
                <a:solidFill>
                  <a:srgbClr val="0F4C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5"/>
              <p:cNvSpPr/>
              <p:nvPr/>
            </p:nvSpPr>
            <p:spPr>
              <a:xfrm>
                <a:off x="1182194" y="3442859"/>
                <a:ext cx="140724" cy="140724"/>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0" name="Google Shape;90;p5"/>
            <p:cNvSpPr/>
            <p:nvPr/>
          </p:nvSpPr>
          <p:spPr>
            <a:xfrm rot="5400000">
              <a:off x="4467493" y="3394243"/>
              <a:ext cx="264009" cy="227594"/>
            </a:xfrm>
            <a:prstGeom prst="triangle">
              <a:avLst>
                <a:gd fmla="val 50000" name="adj"/>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5"/>
            <p:cNvSpPr txBox="1"/>
            <p:nvPr/>
          </p:nvSpPr>
          <p:spPr>
            <a:xfrm>
              <a:off x="4347633" y="3766866"/>
              <a:ext cx="2297861"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PSS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Those who will be unable to manage day to day distress and being dysfunctional in daily living </a:t>
              </a:r>
              <a:endParaRPr b="0" i="0" sz="1400" u="none" cap="none" strike="noStrike">
                <a:solidFill>
                  <a:srgbClr val="000000"/>
                </a:solidFill>
                <a:latin typeface="Arial"/>
                <a:ea typeface="Arial"/>
                <a:cs typeface="Arial"/>
                <a:sym typeface="Arial"/>
              </a:endParaRPr>
            </a:p>
          </p:txBody>
        </p:sp>
        <p:sp>
          <p:nvSpPr>
            <p:cNvPr id="92" name="Google Shape;92;p5"/>
            <p:cNvSpPr txBox="1"/>
            <p:nvPr/>
          </p:nvSpPr>
          <p:spPr>
            <a:xfrm>
              <a:off x="7590368" y="3766866"/>
              <a:ext cx="27051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Psychotherapy/Psychiatric Intervention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Those who has severe mental health issues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rot="5400000">
              <a:off x="7683134" y="3394244"/>
              <a:ext cx="264008" cy="227593"/>
            </a:xfrm>
            <a:prstGeom prst="triangle">
              <a:avLst>
                <a:gd fmla="val 50000" name="adj"/>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4" name="Google Shape;94;p5"/>
            <p:cNvGrpSpPr/>
            <p:nvPr/>
          </p:nvGrpSpPr>
          <p:grpSpPr>
            <a:xfrm>
              <a:off x="10414000" y="3411110"/>
              <a:ext cx="204222" cy="204222"/>
              <a:chOff x="1150445" y="3411110"/>
              <a:chExt cx="204222" cy="204222"/>
            </a:xfrm>
          </p:grpSpPr>
          <p:sp>
            <p:nvSpPr>
              <p:cNvPr id="95" name="Google Shape;95;p5"/>
              <p:cNvSpPr/>
              <p:nvPr/>
            </p:nvSpPr>
            <p:spPr>
              <a:xfrm>
                <a:off x="1150445" y="3411110"/>
                <a:ext cx="204222" cy="204222"/>
              </a:xfrm>
              <a:prstGeom prst="ellipse">
                <a:avLst/>
              </a:prstGeom>
              <a:solidFill>
                <a:schemeClr val="lt1"/>
              </a:solidFill>
              <a:ln cap="flat" cmpd="sng" w="19050">
                <a:solidFill>
                  <a:srgbClr val="0F4C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5"/>
              <p:cNvSpPr/>
              <p:nvPr/>
            </p:nvSpPr>
            <p:spPr>
              <a:xfrm>
                <a:off x="1182194" y="3442859"/>
                <a:ext cx="140724" cy="140724"/>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p:nvPr/>
        </p:nvSpPr>
        <p:spPr>
          <a:xfrm>
            <a:off x="931967" y="1974581"/>
            <a:ext cx="5314815" cy="413259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6"/>
          <p:cNvSpPr txBox="1"/>
          <p:nvPr/>
        </p:nvSpPr>
        <p:spPr>
          <a:xfrm>
            <a:off x="796500" y="750827"/>
            <a:ext cx="914339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Mental Health and Psychosocial Support </a:t>
            </a:r>
            <a:endParaRPr b="0" i="0" sz="1400" u="none" cap="none" strike="noStrike">
              <a:solidFill>
                <a:srgbClr val="000000"/>
              </a:solidFill>
              <a:latin typeface="Arial"/>
              <a:ea typeface="Arial"/>
              <a:cs typeface="Arial"/>
              <a:sym typeface="Arial"/>
            </a:endParaRPr>
          </a:p>
        </p:txBody>
      </p:sp>
      <p:cxnSp>
        <p:nvCxnSpPr>
          <p:cNvPr id="104" name="Google Shape;104;p6"/>
          <p:cNvCxnSpPr/>
          <p:nvPr/>
        </p:nvCxnSpPr>
        <p:spPr>
          <a:xfrm>
            <a:off x="93196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5" name="Google Shape;105;p6"/>
          <p:cNvSpPr txBox="1"/>
          <p:nvPr/>
        </p:nvSpPr>
        <p:spPr>
          <a:xfrm>
            <a:off x="1108830" y="2142189"/>
            <a:ext cx="5137952"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Mental health and psychosocial support is used in this document to describe any type of local or outside support that aims to protect or promote psychosocial well-being and/or prevent or treat mental disorder. although the terms mental health and psychosocial support are closely related and overlap, for many aid workers they reflect different, yet complementary, approaches. </a:t>
            </a:r>
            <a:endParaRPr b="0" i="0" sz="1400" u="none" cap="none" strike="noStrike">
              <a:solidFill>
                <a:srgbClr val="000000"/>
              </a:solidFill>
              <a:latin typeface="Arial"/>
              <a:ea typeface="Arial"/>
              <a:cs typeface="Arial"/>
              <a:sym typeface="Arial"/>
            </a:endParaRPr>
          </a:p>
        </p:txBody>
      </p:sp>
      <p:pic>
        <p:nvPicPr>
          <p:cNvPr id="106" name="Google Shape;106;p6"/>
          <p:cNvPicPr preferRelativeResize="0"/>
          <p:nvPr/>
        </p:nvPicPr>
        <p:blipFill rotWithShape="1">
          <a:blip r:embed="rId3">
            <a:alphaModFix/>
          </a:blip>
          <a:srcRect b="0" l="3965" r="5238" t="22983"/>
          <a:stretch/>
        </p:blipFill>
        <p:spPr>
          <a:xfrm>
            <a:off x="6435225" y="1974575"/>
            <a:ext cx="4618834" cy="41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nvSpPr>
        <p:spPr>
          <a:xfrm>
            <a:off x="796500" y="750827"/>
            <a:ext cx="825562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Multi Sectoral Approach</a:t>
            </a:r>
            <a:endParaRPr b="0" i="0" sz="1400" u="none" cap="none" strike="noStrike">
              <a:solidFill>
                <a:srgbClr val="000000"/>
              </a:solidFill>
              <a:latin typeface="Arial"/>
              <a:ea typeface="Arial"/>
              <a:cs typeface="Arial"/>
              <a:sym typeface="Arial"/>
            </a:endParaRPr>
          </a:p>
        </p:txBody>
      </p:sp>
      <p:sp>
        <p:nvSpPr>
          <p:cNvPr id="113" name="Google Shape;113;p7"/>
          <p:cNvSpPr txBox="1"/>
          <p:nvPr/>
        </p:nvSpPr>
        <p:spPr>
          <a:xfrm>
            <a:off x="1006273" y="2482644"/>
            <a:ext cx="5187241" cy="241912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Times New Roman"/>
              <a:buNone/>
            </a:pPr>
            <a:r>
              <a:rPr b="0" i="0" lang="en-US" sz="2400" u="none" cap="none" strike="noStrike">
                <a:solidFill>
                  <a:schemeClr val="dk1"/>
                </a:solidFill>
                <a:latin typeface="Times New Roman"/>
                <a:ea typeface="Times New Roman"/>
                <a:cs typeface="Times New Roman"/>
                <a:sym typeface="Times New Roman"/>
              </a:rPr>
              <a:t>A multi-sectoral, integrated approach to mental health care means making mental health a priority in sectors beyond the mental health system – including the physical health system, and in education, employment, and societal settings and policies.</a:t>
            </a:r>
            <a:endParaRPr b="0" i="0" sz="1400" u="none" cap="none" strike="noStrike">
              <a:solidFill>
                <a:srgbClr val="000000"/>
              </a:solidFill>
              <a:latin typeface="Arial"/>
              <a:ea typeface="Arial"/>
              <a:cs typeface="Arial"/>
              <a:sym typeface="Arial"/>
            </a:endParaRPr>
          </a:p>
        </p:txBody>
      </p:sp>
      <p:pic>
        <p:nvPicPr>
          <p:cNvPr id="114" name="Google Shape;114;p7"/>
          <p:cNvPicPr preferRelativeResize="0"/>
          <p:nvPr/>
        </p:nvPicPr>
        <p:blipFill rotWithShape="1">
          <a:blip r:embed="rId3">
            <a:alphaModFix/>
          </a:blip>
          <a:srcRect b="0" l="0" r="0" t="0"/>
          <a:stretch/>
        </p:blipFill>
        <p:spPr>
          <a:xfrm>
            <a:off x="6391272" y="2267150"/>
            <a:ext cx="4809251" cy="2819756"/>
          </a:xfrm>
          <a:prstGeom prst="rect">
            <a:avLst/>
          </a:prstGeom>
          <a:noFill/>
          <a:ln>
            <a:noFill/>
          </a:ln>
        </p:spPr>
      </p:pic>
      <p:sp>
        <p:nvSpPr>
          <p:cNvPr id="115" name="Google Shape;115;p7"/>
          <p:cNvSpPr/>
          <p:nvPr/>
        </p:nvSpPr>
        <p:spPr>
          <a:xfrm>
            <a:off x="931967" y="2294178"/>
            <a:ext cx="5314815" cy="2792728"/>
          </a:xfrm>
          <a:prstGeom prst="rect">
            <a:avLst/>
          </a:prstGeom>
          <a:noFill/>
          <a:ln cap="flat" cmpd="sng" w="19050">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6" name="Google Shape;116;p7"/>
          <p:cNvCxnSpPr/>
          <p:nvPr/>
        </p:nvCxnSpPr>
        <p:spPr>
          <a:xfrm>
            <a:off x="93196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nvSpPr>
        <p:spPr>
          <a:xfrm>
            <a:off x="789240" y="750827"/>
            <a:ext cx="904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Why is Mental Health Integration needed?</a:t>
            </a:r>
            <a:endParaRPr b="0" i="0" sz="1400" u="none" cap="none" strike="noStrike">
              <a:solidFill>
                <a:srgbClr val="000000"/>
              </a:solidFill>
              <a:latin typeface="Arial"/>
              <a:ea typeface="Arial"/>
              <a:cs typeface="Arial"/>
              <a:sym typeface="Arial"/>
            </a:endParaRPr>
          </a:p>
        </p:txBody>
      </p:sp>
      <p:pic>
        <p:nvPicPr>
          <p:cNvPr id="123" name="Google Shape;123;p8"/>
          <p:cNvPicPr preferRelativeResize="0"/>
          <p:nvPr/>
        </p:nvPicPr>
        <p:blipFill rotWithShape="1">
          <a:blip r:embed="rId3">
            <a:alphaModFix/>
          </a:blip>
          <a:srcRect b="0" l="0" r="0" t="0"/>
          <a:stretch/>
        </p:blipFill>
        <p:spPr>
          <a:xfrm>
            <a:off x="6100775" y="2244849"/>
            <a:ext cx="5083175" cy="3598200"/>
          </a:xfrm>
          <a:prstGeom prst="rect">
            <a:avLst/>
          </a:prstGeom>
          <a:noFill/>
          <a:ln>
            <a:noFill/>
          </a:ln>
        </p:spPr>
      </p:pic>
      <p:sp>
        <p:nvSpPr>
          <p:cNvPr id="124" name="Google Shape;124;p8"/>
          <p:cNvSpPr txBox="1"/>
          <p:nvPr/>
        </p:nvSpPr>
        <p:spPr>
          <a:xfrm>
            <a:off x="1086448" y="2426753"/>
            <a:ext cx="472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Pursue a ‘mental health in all policies’ approach;</a:t>
            </a:r>
            <a:endParaRPr b="0" i="0" sz="1400" u="none" cap="none" strike="noStrike">
              <a:solidFill>
                <a:srgbClr val="000000"/>
              </a:solidFill>
              <a:latin typeface="Arial"/>
              <a:ea typeface="Arial"/>
              <a:cs typeface="Arial"/>
              <a:sym typeface="Arial"/>
            </a:endParaRPr>
          </a:p>
        </p:txBody>
      </p:sp>
      <p:cxnSp>
        <p:nvCxnSpPr>
          <p:cNvPr id="125" name="Google Shape;125;p8"/>
          <p:cNvCxnSpPr/>
          <p:nvPr/>
        </p:nvCxnSpPr>
        <p:spPr>
          <a:xfrm>
            <a:off x="978622" y="2284520"/>
            <a:ext cx="0" cy="3598200"/>
          </a:xfrm>
          <a:prstGeom prst="straightConnector1">
            <a:avLst/>
          </a:prstGeom>
          <a:noFill/>
          <a:ln cap="flat" cmpd="sng" w="19050">
            <a:solidFill>
              <a:srgbClr val="4A6C43"/>
            </a:solidFill>
            <a:prstDash val="solid"/>
            <a:miter lim="800000"/>
            <a:headEnd len="sm" w="sm" type="none"/>
            <a:tailEnd len="sm" w="sm" type="none"/>
          </a:ln>
        </p:spPr>
      </p:cxnSp>
      <p:sp>
        <p:nvSpPr>
          <p:cNvPr id="126" name="Google Shape;126;p8"/>
          <p:cNvSpPr/>
          <p:nvPr/>
        </p:nvSpPr>
        <p:spPr>
          <a:xfrm>
            <a:off x="924708" y="2573892"/>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8"/>
          <p:cNvSpPr txBox="1"/>
          <p:nvPr/>
        </p:nvSpPr>
        <p:spPr>
          <a:xfrm>
            <a:off x="1086448" y="3135539"/>
            <a:ext cx="472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Ensure physical health needs are met;</a:t>
            </a:r>
            <a:endParaRPr b="0" i="0" sz="1400" u="none" cap="none" strike="noStrike">
              <a:solidFill>
                <a:srgbClr val="000000"/>
              </a:solidFill>
              <a:latin typeface="Arial"/>
              <a:ea typeface="Arial"/>
              <a:cs typeface="Arial"/>
              <a:sym typeface="Arial"/>
            </a:endParaRPr>
          </a:p>
        </p:txBody>
      </p:sp>
      <p:sp>
        <p:nvSpPr>
          <p:cNvPr id="128" name="Google Shape;128;p8"/>
          <p:cNvSpPr/>
          <p:nvPr/>
        </p:nvSpPr>
        <p:spPr>
          <a:xfrm>
            <a:off x="924708" y="3282678"/>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8"/>
          <p:cNvSpPr txBox="1"/>
          <p:nvPr/>
        </p:nvSpPr>
        <p:spPr>
          <a:xfrm>
            <a:off x="1086448" y="3880516"/>
            <a:ext cx="4722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Enable front line actors to connect individuals to appropriate services.</a:t>
            </a:r>
            <a:endParaRPr b="0" i="0" sz="1400" u="none" cap="none" strike="noStrike">
              <a:solidFill>
                <a:srgbClr val="000000"/>
              </a:solidFill>
              <a:latin typeface="Arial"/>
              <a:ea typeface="Arial"/>
              <a:cs typeface="Arial"/>
              <a:sym typeface="Arial"/>
            </a:endParaRPr>
          </a:p>
        </p:txBody>
      </p:sp>
      <p:sp>
        <p:nvSpPr>
          <p:cNvPr id="130" name="Google Shape;130;p8"/>
          <p:cNvSpPr/>
          <p:nvPr/>
        </p:nvSpPr>
        <p:spPr>
          <a:xfrm>
            <a:off x="924708" y="4165197"/>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8"/>
          <p:cNvSpPr/>
          <p:nvPr/>
        </p:nvSpPr>
        <p:spPr>
          <a:xfrm>
            <a:off x="924708" y="5240128"/>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8"/>
          <p:cNvSpPr txBox="1"/>
          <p:nvPr/>
        </p:nvSpPr>
        <p:spPr>
          <a:xfrm>
            <a:off x="1122770" y="4832376"/>
            <a:ext cx="4301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Involve social protection systems that promote recovery and encourage return to work or education;</a:t>
            </a:r>
            <a:endParaRPr b="0" i="0" sz="1400" u="none" cap="none" strike="noStrike">
              <a:solidFill>
                <a:srgbClr val="000000"/>
              </a:solidFill>
              <a:latin typeface="Arial"/>
              <a:ea typeface="Arial"/>
              <a:cs typeface="Arial"/>
              <a:sym typeface="Arial"/>
            </a:endParaRPr>
          </a:p>
        </p:txBody>
      </p:sp>
      <p:cxnSp>
        <p:nvCxnSpPr>
          <p:cNvPr id="133" name="Google Shape;133;p8"/>
          <p:cNvCxnSpPr/>
          <p:nvPr/>
        </p:nvCxnSpPr>
        <p:spPr>
          <a:xfrm>
            <a:off x="92470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nvSpPr>
        <p:spPr>
          <a:xfrm>
            <a:off x="814640"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Global</a:t>
            </a:r>
            <a:r>
              <a:rPr b="1" i="0" lang="en-US" sz="2800" u="none" cap="none" strike="noStrike">
                <a:solidFill>
                  <a:schemeClr val="dk1"/>
                </a:solidFill>
                <a:latin typeface="Georgia"/>
                <a:ea typeface="Georgia"/>
                <a:cs typeface="Georgia"/>
                <a:sym typeface="Georgia"/>
              </a:rPr>
              <a:t> Models of MHPSS</a:t>
            </a:r>
            <a:endParaRPr b="0" i="0" sz="1400" u="none" cap="none" strike="noStrike">
              <a:solidFill>
                <a:srgbClr val="000000"/>
              </a:solidFill>
              <a:latin typeface="Arial"/>
              <a:ea typeface="Arial"/>
              <a:cs typeface="Arial"/>
              <a:sym typeface="Arial"/>
            </a:endParaRPr>
          </a:p>
        </p:txBody>
      </p:sp>
      <p:sp>
        <p:nvSpPr>
          <p:cNvPr id="140" name="Google Shape;140;p9"/>
          <p:cNvSpPr txBox="1"/>
          <p:nvPr/>
        </p:nvSpPr>
        <p:spPr>
          <a:xfrm>
            <a:off x="824800" y="2211952"/>
            <a:ext cx="955025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eorgia"/>
                <a:ea typeface="Georgia"/>
                <a:cs typeface="Georgia"/>
                <a:sym typeface="Georgia"/>
              </a:rPr>
              <a:t>There are some significant model of MHPSS that are followed globally in the humanitarian context. Some significant models are: </a:t>
            </a:r>
            <a:endParaRPr b="0" i="0" sz="1400" u="none" cap="none" strike="noStrike">
              <a:solidFill>
                <a:srgbClr val="000000"/>
              </a:solidFill>
              <a:latin typeface="Arial"/>
              <a:ea typeface="Arial"/>
              <a:cs typeface="Arial"/>
              <a:sym typeface="Arial"/>
            </a:endParaRPr>
          </a:p>
        </p:txBody>
      </p:sp>
      <p:sp>
        <p:nvSpPr>
          <p:cNvPr id="141" name="Google Shape;141;p9"/>
          <p:cNvSpPr/>
          <p:nvPr/>
        </p:nvSpPr>
        <p:spPr>
          <a:xfrm>
            <a:off x="950108" y="3429000"/>
            <a:ext cx="2394061" cy="14586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2" name="Google Shape;142;p9"/>
          <p:cNvCxnSpPr/>
          <p:nvPr/>
        </p:nvCxnSpPr>
        <p:spPr>
          <a:xfrm>
            <a:off x="950108" y="3429000"/>
            <a:ext cx="0" cy="1458603"/>
          </a:xfrm>
          <a:prstGeom prst="straightConnector1">
            <a:avLst/>
          </a:prstGeom>
          <a:noFill/>
          <a:ln cap="flat" cmpd="sng" w="19050">
            <a:solidFill>
              <a:srgbClr val="4A6C43"/>
            </a:solidFill>
            <a:prstDash val="solid"/>
            <a:miter lim="800000"/>
            <a:headEnd len="sm" w="sm" type="none"/>
            <a:tailEnd len="sm" w="sm" type="none"/>
          </a:ln>
        </p:spPr>
      </p:cxnSp>
      <p:sp>
        <p:nvSpPr>
          <p:cNvPr id="143" name="Google Shape;143;p9"/>
          <p:cNvSpPr txBox="1"/>
          <p:nvPr/>
        </p:nvSpPr>
        <p:spPr>
          <a:xfrm>
            <a:off x="1100338" y="4110644"/>
            <a:ext cx="21728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IASC Guidelines Multi layered Model</a:t>
            </a:r>
            <a:endParaRPr b="0" i="0" sz="1400" u="none" cap="none" strike="noStrike">
              <a:solidFill>
                <a:srgbClr val="000000"/>
              </a:solidFill>
              <a:latin typeface="Arial"/>
              <a:ea typeface="Arial"/>
              <a:cs typeface="Arial"/>
              <a:sym typeface="Arial"/>
            </a:endParaRPr>
          </a:p>
        </p:txBody>
      </p:sp>
      <p:sp>
        <p:nvSpPr>
          <p:cNvPr id="144" name="Google Shape;144;p9"/>
          <p:cNvSpPr txBox="1"/>
          <p:nvPr/>
        </p:nvSpPr>
        <p:spPr>
          <a:xfrm>
            <a:off x="1100338" y="3633590"/>
            <a:ext cx="66360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Raleway"/>
                <a:ea typeface="Raleway"/>
                <a:cs typeface="Raleway"/>
                <a:sym typeface="Raleway"/>
              </a:rPr>
              <a:t>01</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3574939" y="3429000"/>
            <a:ext cx="2394061" cy="14586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6" name="Google Shape;146;p9"/>
          <p:cNvCxnSpPr/>
          <p:nvPr/>
        </p:nvCxnSpPr>
        <p:spPr>
          <a:xfrm>
            <a:off x="3574939" y="3429000"/>
            <a:ext cx="0" cy="1458603"/>
          </a:xfrm>
          <a:prstGeom prst="straightConnector1">
            <a:avLst/>
          </a:prstGeom>
          <a:noFill/>
          <a:ln cap="flat" cmpd="sng" w="19050">
            <a:solidFill>
              <a:srgbClr val="4A6C43"/>
            </a:solidFill>
            <a:prstDash val="solid"/>
            <a:miter lim="800000"/>
            <a:headEnd len="sm" w="sm" type="none"/>
            <a:tailEnd len="sm" w="sm" type="none"/>
          </a:ln>
        </p:spPr>
      </p:cxnSp>
      <p:sp>
        <p:nvSpPr>
          <p:cNvPr id="147" name="Google Shape;147;p9"/>
          <p:cNvSpPr txBox="1"/>
          <p:nvPr/>
        </p:nvSpPr>
        <p:spPr>
          <a:xfrm>
            <a:off x="3725169" y="4110644"/>
            <a:ext cx="21728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BRAC Paracounsellor Model</a:t>
            </a:r>
            <a:endParaRPr b="0" i="0" sz="1400" u="none" cap="none" strike="noStrike">
              <a:solidFill>
                <a:srgbClr val="000000"/>
              </a:solidFill>
              <a:latin typeface="Arial"/>
              <a:ea typeface="Arial"/>
              <a:cs typeface="Arial"/>
              <a:sym typeface="Arial"/>
            </a:endParaRPr>
          </a:p>
        </p:txBody>
      </p:sp>
      <p:sp>
        <p:nvSpPr>
          <p:cNvPr id="148" name="Google Shape;148;p9"/>
          <p:cNvSpPr txBox="1"/>
          <p:nvPr/>
        </p:nvSpPr>
        <p:spPr>
          <a:xfrm>
            <a:off x="3725169" y="3633590"/>
            <a:ext cx="66360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Raleway"/>
                <a:ea typeface="Raleway"/>
                <a:cs typeface="Raleway"/>
                <a:sym typeface="Raleway"/>
              </a:rPr>
              <a:t>02</a:t>
            </a:r>
            <a:endParaRPr b="0" i="0" sz="1400" u="none" cap="none" strike="noStrike">
              <a:solidFill>
                <a:srgbClr val="000000"/>
              </a:solidFill>
              <a:latin typeface="Arial"/>
              <a:ea typeface="Arial"/>
              <a:cs typeface="Arial"/>
              <a:sym typeface="Arial"/>
            </a:endParaRPr>
          </a:p>
        </p:txBody>
      </p:sp>
      <p:cxnSp>
        <p:nvCxnSpPr>
          <p:cNvPr id="149" name="Google Shape;149;p9"/>
          <p:cNvCxnSpPr/>
          <p:nvPr/>
        </p:nvCxnSpPr>
        <p:spPr>
          <a:xfrm>
            <a:off x="95010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