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0" roundtripDataSignature="AMtx7mjASuvNmevdeygT2ua2DS6gx/3XI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customschemas.google.com/relationships/presentationmetadata" Target="meta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slide" Target="slides/slide33.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slide" Target="slides/slide35.xml"/><Relationship Id="rId16" Type="http://schemas.openxmlformats.org/officeDocument/2006/relationships/slide" Target="slides/slide12.xml"/><Relationship Id="rId38" Type="http://schemas.openxmlformats.org/officeDocument/2006/relationships/slide" Target="slides/slide34.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ho.int/news-room/fact-sheets/detail/mental-health-in-emergencies#:~:text=The%20burden%20of%20mental%20disorders,post%2Dtraumatic%20stress%20disorder%2C%20bipolar"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2893973cc51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2893973cc51_2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2893973cc51_4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2893973cc51_4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893973cc51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2893973cc51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2893973cc51_1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2893973cc51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Picture Source: BRAC official Page</a:t>
            </a:r>
            <a:endParaRPr/>
          </a:p>
          <a:p>
            <a:pPr indent="0" lvl="0" marL="0" rtl="0" algn="l">
              <a:spcBef>
                <a:spcPts val="0"/>
              </a:spcBef>
              <a:spcAft>
                <a:spcPts val="0"/>
              </a:spcAft>
              <a:buNone/>
            </a:pPr>
            <a:r>
              <a:rPr lang="en-US"/>
              <a:t>Resource Source: https://iris.who.int/bitstream/handle/10665/102380/9789241548618_eng.pdf?sequence=1</a:t>
            </a:r>
            <a:endParaRPr/>
          </a:p>
        </p:txBody>
      </p:sp>
      <p:sp>
        <p:nvSpPr>
          <p:cNvPr id="324" name="Google Shape;324;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Resource Source: </a:t>
            </a:r>
            <a:r>
              <a:rPr lang="en-US"/>
              <a:t>https://iris.who.int/bitstream/handle/10665/102380/9789241548618_eng.pdf?sequence=1</a:t>
            </a:r>
            <a:endParaRPr/>
          </a:p>
        </p:txBody>
      </p:sp>
      <p:sp>
        <p:nvSpPr>
          <p:cNvPr id="334" name="Google Shape;334;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Resource and Picture Source: </a:t>
            </a:r>
            <a:r>
              <a:rPr lang="en-US"/>
              <a:t>https://iris.who.int/bitstream/handle/10665/102380/9789241548618_eng.pdf?sequence=1</a:t>
            </a:r>
            <a:endParaRPr/>
          </a:p>
        </p:txBody>
      </p:sp>
      <p:sp>
        <p:nvSpPr>
          <p:cNvPr id="355" name="Google Shape;355;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Resource and Picture Source: https://iris.who.int/bitstream/handle/10665/102380/9789241548618_eng.pdf?sequence=1</a:t>
            </a:r>
            <a:endParaRPr/>
          </a:p>
        </p:txBody>
      </p:sp>
      <p:sp>
        <p:nvSpPr>
          <p:cNvPr id="371" name="Google Shape;371;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Resource and Picture Source: </a:t>
            </a:r>
            <a:r>
              <a:rPr lang="en-US"/>
              <a:t>https://iris.who.int/bitstream/handle/10665/102380/9789241548618_eng.pdf?sequence=1</a:t>
            </a:r>
            <a:endParaRPr/>
          </a:p>
        </p:txBody>
      </p:sp>
      <p:sp>
        <p:nvSpPr>
          <p:cNvPr id="383" name="Google Shape;383;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Resource Source: https://iris.who.int/bitstream/handle/10665/102380/9789241548618_eng.pdf?sequence=1</a:t>
            </a:r>
            <a:endParaRPr/>
          </a:p>
        </p:txBody>
      </p:sp>
      <p:sp>
        <p:nvSpPr>
          <p:cNvPr id="399" name="Google Shape;399;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Resource Source: https://iris.who.int/bitstream/handle/10665/102380/9789241548618_eng.pdf?sequence=1</a:t>
            </a:r>
            <a:endParaRPr/>
          </a:p>
        </p:txBody>
      </p:sp>
      <p:sp>
        <p:nvSpPr>
          <p:cNvPr id="409" name="Google Shape;409;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Resource and Picture Source: https://iris.who.int/bitstream/handle/10665/102380/9789241548618_eng.pdf?sequence=1</a:t>
            </a:r>
            <a:endParaRPr/>
          </a:p>
        </p:txBody>
      </p:sp>
      <p:sp>
        <p:nvSpPr>
          <p:cNvPr id="414" name="Google Shape;414;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Case Source: BRAC MHPSS Work</a:t>
            </a:r>
            <a:endParaRPr/>
          </a:p>
        </p:txBody>
      </p:sp>
      <p:sp>
        <p:nvSpPr>
          <p:cNvPr id="430" name="Google Shape;430;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Picture Source: UNHCR Official page, Daily Prothom Alo Newspaper, Dhaka Tribune online portal, The Business Standard </a:t>
            </a:r>
            <a:endParaRPr/>
          </a:p>
        </p:txBody>
      </p:sp>
      <p:sp>
        <p:nvSpPr>
          <p:cNvPr id="126" name="Google Shape;126;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Picture Source: Yahoo Image, Depositphotos (Stock Editorial Photo) </a:t>
            </a:r>
            <a:endParaRPr/>
          </a:p>
        </p:txBody>
      </p:sp>
      <p:sp>
        <p:nvSpPr>
          <p:cNvPr id="137" name="Google Shape;13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Research Source: </a:t>
            </a:r>
            <a:r>
              <a:rPr lang="en-US" sz="1200" u="sng">
                <a:solidFill>
                  <a:schemeClr val="hlink"/>
                </a:solidFill>
                <a:hlinkClick r:id="rId2"/>
              </a:rPr>
              <a:t>https://www.who.int/news-room/fact-sheets/detail/mental-health-in-emergencies#:~:text=The%20burden%20of%20mental%20disorders,post%2Dtraumatic%20stress%20disorder%2C%20bipolar</a:t>
            </a:r>
            <a:endParaRPr/>
          </a:p>
        </p:txBody>
      </p:sp>
      <p:sp>
        <p:nvSpPr>
          <p:cNvPr id="153" name="Google Shape;153;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 name="Shape 7"/>
        <p:cNvGrpSpPr/>
        <p:nvPr/>
      </p:nvGrpSpPr>
      <p:grpSpPr>
        <a:xfrm>
          <a:off x="0" y="0"/>
          <a:ext cx="0" cy="0"/>
          <a:chOff x="0" y="0"/>
          <a:chExt cx="0" cy="0"/>
        </a:xfrm>
      </p:grpSpPr>
      <p:sp>
        <p:nvSpPr>
          <p:cNvPr id="8" name="Google Shape;8;p3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 name="Google Shape;9;p3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10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10" name="Google Shape;10;p36"/>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 name="Google Shape;11;p36"/>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 name="Google Shape;12;p36"/>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b="0" i="0" sz="1800" u="none" cap="none" strike="noStrike">
                <a:solidFill>
                  <a:schemeClr val="dk1"/>
                </a:solidFill>
                <a:latin typeface="Calibri"/>
                <a:ea typeface="Calibri"/>
                <a:cs typeface="Calibri"/>
                <a:sym typeface="Calibri"/>
              </a:defRPr>
            </a:lvl1pPr>
            <a:lvl2pPr indent="0" lvl="1" marL="0" marR="0" rtl="0" algn="l">
              <a:spcBef>
                <a:spcPts val="0"/>
              </a:spcBef>
              <a:buNone/>
              <a:defRPr b="0" i="0" sz="1800" u="none" cap="none" strike="noStrike">
                <a:solidFill>
                  <a:schemeClr val="dk1"/>
                </a:solidFill>
                <a:latin typeface="Calibri"/>
                <a:ea typeface="Calibri"/>
                <a:cs typeface="Calibri"/>
                <a:sym typeface="Calibri"/>
              </a:defRPr>
            </a:lvl2pPr>
            <a:lvl3pPr indent="0" lvl="2" marL="0" marR="0" rtl="0" algn="l">
              <a:spcBef>
                <a:spcPts val="0"/>
              </a:spcBef>
              <a:buNone/>
              <a:defRPr b="0" i="0" sz="1800" u="none" cap="none" strike="noStrike">
                <a:solidFill>
                  <a:schemeClr val="dk1"/>
                </a:solidFill>
                <a:latin typeface="Calibri"/>
                <a:ea typeface="Calibri"/>
                <a:cs typeface="Calibri"/>
                <a:sym typeface="Calibri"/>
              </a:defRPr>
            </a:lvl3pPr>
            <a:lvl4pPr indent="0" lvl="3" marL="0" marR="0" rtl="0" algn="l">
              <a:spcBef>
                <a:spcPts val="0"/>
              </a:spcBef>
              <a:buNone/>
              <a:defRPr b="0" i="0" sz="1800" u="none" cap="none" strike="noStrike">
                <a:solidFill>
                  <a:schemeClr val="dk1"/>
                </a:solidFill>
                <a:latin typeface="Calibri"/>
                <a:ea typeface="Calibri"/>
                <a:cs typeface="Calibri"/>
                <a:sym typeface="Calibri"/>
              </a:defRPr>
            </a:lvl4pPr>
            <a:lvl5pPr indent="0" lvl="4" marL="0" marR="0" rtl="0" algn="l">
              <a:spcBef>
                <a:spcPts val="0"/>
              </a:spcBef>
              <a:buNone/>
              <a:defRPr b="0" i="0" sz="1800" u="none" cap="none" strike="noStrike">
                <a:solidFill>
                  <a:schemeClr val="dk1"/>
                </a:solidFill>
                <a:latin typeface="Calibri"/>
                <a:ea typeface="Calibri"/>
                <a:cs typeface="Calibri"/>
                <a:sym typeface="Calibri"/>
              </a:defRPr>
            </a:lvl5pPr>
            <a:lvl6pPr indent="0" lvl="5" marL="0" marR="0" rtl="0" algn="l">
              <a:spcBef>
                <a:spcPts val="0"/>
              </a:spcBef>
              <a:buNone/>
              <a:defRPr b="0" i="0" sz="1800" u="none" cap="none" strike="noStrike">
                <a:solidFill>
                  <a:schemeClr val="dk1"/>
                </a:solidFill>
                <a:latin typeface="Calibri"/>
                <a:ea typeface="Calibri"/>
                <a:cs typeface="Calibri"/>
                <a:sym typeface="Calibri"/>
              </a:defRPr>
            </a:lvl6pPr>
            <a:lvl7pPr indent="0" lvl="6" marL="0" marR="0" rtl="0" algn="l">
              <a:spcBef>
                <a:spcPts val="0"/>
              </a:spcBef>
              <a:buNone/>
              <a:defRPr b="0" i="0" sz="1800" u="none" cap="none" strike="noStrike">
                <a:solidFill>
                  <a:schemeClr val="dk1"/>
                </a:solidFill>
                <a:latin typeface="Calibri"/>
                <a:ea typeface="Calibri"/>
                <a:cs typeface="Calibri"/>
                <a:sym typeface="Calibri"/>
              </a:defRPr>
            </a:lvl7pPr>
            <a:lvl8pPr indent="0" lvl="7" marL="0" marR="0" rtl="0" algn="l">
              <a:spcBef>
                <a:spcPts val="0"/>
              </a:spcBef>
              <a:buNone/>
              <a:defRPr b="0" i="0" sz="1800" u="none" cap="none" strike="noStrike">
                <a:solidFill>
                  <a:schemeClr val="dk1"/>
                </a:solidFill>
                <a:latin typeface="Calibri"/>
                <a:ea typeface="Calibri"/>
                <a:cs typeface="Calibri"/>
                <a:sym typeface="Calibri"/>
              </a:defRPr>
            </a:lvl8pPr>
            <a:lvl9pPr indent="0" lvl="8" marL="0" marR="0" rtl="0" algn="l">
              <a:spcBef>
                <a:spcPts val="0"/>
              </a:spcBef>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4" name="Shape 64"/>
        <p:cNvGrpSpPr/>
        <p:nvPr/>
      </p:nvGrpSpPr>
      <p:grpSpPr>
        <a:xfrm>
          <a:off x="0" y="0"/>
          <a:ext cx="0" cy="0"/>
          <a:chOff x="0" y="0"/>
          <a:chExt cx="0" cy="0"/>
        </a:xfrm>
      </p:grpSpPr>
      <p:sp>
        <p:nvSpPr>
          <p:cNvPr id="65" name="Google Shape;65;p45"/>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6" name="Google Shape;66;p4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7" name="Google Shape;67;p45"/>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8" name="Google Shape;68;p45"/>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9" name="Google Shape;69;p45"/>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0" name="Shape 70"/>
        <p:cNvGrpSpPr/>
        <p:nvPr/>
      </p:nvGrpSpPr>
      <p:grpSpPr>
        <a:xfrm>
          <a:off x="0" y="0"/>
          <a:ext cx="0" cy="0"/>
          <a:chOff x="0" y="0"/>
          <a:chExt cx="0" cy="0"/>
        </a:xfrm>
      </p:grpSpPr>
      <p:sp>
        <p:nvSpPr>
          <p:cNvPr id="71" name="Google Shape;71;p46"/>
          <p:cNvSpPr txBox="1"/>
          <p:nvPr>
            <p:ph type="title"/>
          </p:nvPr>
        </p:nvSpPr>
        <p:spPr>
          <a:xfrm rot="5400000">
            <a:off x="7133431" y="1956594"/>
            <a:ext cx="5811838" cy="26289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2" name="Google Shape;72;p4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3" name="Google Shape;73;p46"/>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4" name="Google Shape;74;p46"/>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5" name="Google Shape;75;p46"/>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3" name="Shape 13"/>
        <p:cNvGrpSpPr/>
        <p:nvPr/>
      </p:nvGrpSpPr>
      <p:grpSpPr>
        <a:xfrm>
          <a:off x="0" y="0"/>
          <a:ext cx="0" cy="0"/>
          <a:chOff x="0" y="0"/>
          <a:chExt cx="0" cy="0"/>
        </a:xfrm>
      </p:grpSpPr>
      <p:sp>
        <p:nvSpPr>
          <p:cNvPr id="14" name="Google Shape;14;p37"/>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5" name="Google Shape;15;p3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 name="Google Shape;16;p37"/>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7" name="Google Shape;17;p37"/>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8" name="Google Shape;18;p37"/>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sp>
        <p:nvSpPr>
          <p:cNvPr id="20" name="Google Shape;20;p3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1" name="Google Shape;21;p3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22" name="Google Shape;22;p38"/>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3" name="Google Shape;23;p38"/>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4" name="Google Shape;24;p38"/>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5" name="Shape 25"/>
        <p:cNvGrpSpPr/>
        <p:nvPr/>
      </p:nvGrpSpPr>
      <p:grpSpPr>
        <a:xfrm>
          <a:off x="0" y="0"/>
          <a:ext cx="0" cy="0"/>
          <a:chOff x="0" y="0"/>
          <a:chExt cx="0" cy="0"/>
        </a:xfrm>
      </p:grpSpPr>
      <p:sp>
        <p:nvSpPr>
          <p:cNvPr id="26" name="Google Shape;26;p39"/>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7" name="Google Shape;27;p3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 name="Google Shape;28;p3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9" name="Google Shape;29;p39"/>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0" name="Google Shape;30;p39"/>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1" name="Google Shape;31;p39"/>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2" name="Shape 32"/>
        <p:cNvGrpSpPr/>
        <p:nvPr/>
      </p:nvGrpSpPr>
      <p:grpSpPr>
        <a:xfrm>
          <a:off x="0" y="0"/>
          <a:ext cx="0" cy="0"/>
          <a:chOff x="0" y="0"/>
          <a:chExt cx="0" cy="0"/>
        </a:xfrm>
      </p:grpSpPr>
      <p:sp>
        <p:nvSpPr>
          <p:cNvPr id="33" name="Google Shape;33;p40"/>
          <p:cNvSpPr txBox="1"/>
          <p:nvPr>
            <p:ph type="title"/>
          </p:nvPr>
        </p:nvSpPr>
        <p:spPr>
          <a:xfrm>
            <a:off x="839788"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4" name="Google Shape;34;p4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35" name="Google Shape;35;p4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6" name="Google Shape;36;p4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37" name="Google Shape;37;p4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 name="Google Shape;38;p40"/>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9" name="Google Shape;39;p40"/>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0" name="Google Shape;40;p40"/>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1" name="Shape 41"/>
        <p:cNvGrpSpPr/>
        <p:nvPr/>
      </p:nvGrpSpPr>
      <p:grpSpPr>
        <a:xfrm>
          <a:off x="0" y="0"/>
          <a:ext cx="0" cy="0"/>
          <a:chOff x="0" y="0"/>
          <a:chExt cx="0" cy="0"/>
        </a:xfrm>
      </p:grpSpPr>
      <p:sp>
        <p:nvSpPr>
          <p:cNvPr id="42" name="Google Shape;42;p41"/>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3" name="Google Shape;43;p41"/>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4" name="Google Shape;44;p41"/>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5" name="Google Shape;45;p41"/>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6" name="Shape 46"/>
        <p:cNvGrpSpPr/>
        <p:nvPr/>
      </p:nvGrpSpPr>
      <p:grpSpPr>
        <a:xfrm>
          <a:off x="0" y="0"/>
          <a:ext cx="0" cy="0"/>
          <a:chOff x="0" y="0"/>
          <a:chExt cx="0" cy="0"/>
        </a:xfrm>
      </p:grpSpPr>
      <p:sp>
        <p:nvSpPr>
          <p:cNvPr id="47" name="Google Shape;47;p42"/>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8" name="Google Shape;48;p42"/>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9" name="Google Shape;49;p42"/>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0" name="Shape 50"/>
        <p:cNvGrpSpPr/>
        <p:nvPr/>
      </p:nvGrpSpPr>
      <p:grpSpPr>
        <a:xfrm>
          <a:off x="0" y="0"/>
          <a:ext cx="0" cy="0"/>
          <a:chOff x="0" y="0"/>
          <a:chExt cx="0" cy="0"/>
        </a:xfrm>
      </p:grpSpPr>
      <p:sp>
        <p:nvSpPr>
          <p:cNvPr id="51" name="Google Shape;51;p4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2" name="Google Shape;52;p4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3" name="Google Shape;53;p4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54" name="Google Shape;54;p43"/>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5" name="Google Shape;55;p43"/>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6" name="Google Shape;56;p43"/>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7" name="Shape 57"/>
        <p:cNvGrpSpPr/>
        <p:nvPr/>
      </p:nvGrpSpPr>
      <p:grpSpPr>
        <a:xfrm>
          <a:off x="0" y="0"/>
          <a:ext cx="0" cy="0"/>
          <a:chOff x="0" y="0"/>
          <a:chExt cx="0" cy="0"/>
        </a:xfrm>
      </p:grpSpPr>
      <p:sp>
        <p:nvSpPr>
          <p:cNvPr id="58" name="Google Shape;58;p4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9" name="Google Shape;59;p44"/>
          <p:cNvSpPr/>
          <p:nvPr>
            <p:ph idx="2" type="pic"/>
          </p:nvPr>
        </p:nvSpPr>
        <p:spPr>
          <a:xfrm>
            <a:off x="5183188" y="987425"/>
            <a:ext cx="6172200" cy="4873625"/>
          </a:xfrm>
          <a:prstGeom prst="rect">
            <a:avLst/>
          </a:prstGeom>
          <a:noFill/>
          <a:ln>
            <a:noFill/>
          </a:ln>
        </p:spPr>
      </p:sp>
      <p:sp>
        <p:nvSpPr>
          <p:cNvPr id="60" name="Google Shape;60;p4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61" name="Google Shape;61;p44"/>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2" name="Google Shape;62;p44"/>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3" name="Google Shape;63;p44"/>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pic>
        <p:nvPicPr>
          <p:cNvPr id="6" name="Google Shape;6;p35"/>
          <p:cNvPicPr preferRelativeResize="0"/>
          <p:nvPr/>
        </p:nvPicPr>
        <p:blipFill rotWithShape="1">
          <a:blip r:embed="rId1">
            <a:alphaModFix/>
          </a:blip>
          <a:srcRect b="0" l="0" r="0" t="0"/>
          <a:stretch/>
        </p:blipFill>
        <p:spPr>
          <a:xfrm>
            <a:off x="2771" y="0"/>
            <a:ext cx="12186458" cy="6858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9.png"/><Relationship Id="rId4" Type="http://schemas.openxmlformats.org/officeDocument/2006/relationships/image" Target="../media/image7.png"/><Relationship Id="rId5" Type="http://schemas.openxmlformats.org/officeDocument/2006/relationships/image" Target="../media/image5.png"/><Relationship Id="rId6" Type="http://schemas.openxmlformats.org/officeDocument/2006/relationships/image" Target="../media/image2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9.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1.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0.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hyperlink" Target="https://docs.google.com/document/d/1SmBpJyB3zIs0D6xf1jxu3jKzkmPhQ26pdrHKwJ8NPn4/edit" TargetMode="Externa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hyperlink" Target="https://docs.google.com/document/d/1SmBpJyB3zIs0D6xf1jxu3jKzkmPhQ26pdrHKwJ8NPn4/edit" TargetMode="External"/><Relationship Id="rId6" Type="http://schemas.openxmlformats.org/officeDocument/2006/relationships/image" Target="../media/image4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5.png"/><Relationship Id="rId4"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hyperlink" Target="http://www.youtube.com/watch?v=WBYYFbStfHM" TargetMode="External"/><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hyperlink" Target="http://drive.google.com/file/d/1Ftj97rskefPmtamPFZ6O58TzuxiVzG4-/view" TargetMode="External"/><Relationship Id="rId4" Type="http://schemas.openxmlformats.org/officeDocument/2006/relationships/image" Target="../media/image1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hyperlink" Target="http://drive.google.com/file/d/18sm8Zt3xzF6cNHSfbWV4jYJ-LQBr98T0/view" TargetMode="External"/><Relationship Id="rId4" Type="http://schemas.openxmlformats.org/officeDocument/2006/relationships/image" Target="../media/image2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1.jp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7.png"/><Relationship Id="rId6" Type="http://schemas.openxmlformats.org/officeDocument/2006/relationships/image" Target="../media/image4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6.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9.png"/><Relationship Id="rId4" Type="http://schemas.openxmlformats.org/officeDocument/2006/relationships/image" Target="../media/image28.png"/><Relationship Id="rId5" Type="http://schemas.openxmlformats.org/officeDocument/2006/relationships/image" Target="../media/image30.png"/><Relationship Id="rId6" Type="http://schemas.openxmlformats.org/officeDocument/2006/relationships/image" Target="../media/image4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4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4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4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49.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2.png"/><Relationship Id="rId5"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pic>
        <p:nvPicPr>
          <p:cNvPr id="80" name="Google Shape;80;p1"/>
          <p:cNvPicPr preferRelativeResize="0"/>
          <p:nvPr/>
        </p:nvPicPr>
        <p:blipFill rotWithShape="1">
          <a:blip r:embed="rId3">
            <a:alphaModFix/>
          </a:blip>
          <a:srcRect b="10970" l="0" r="0" t="10970"/>
          <a:stretch/>
        </p:blipFill>
        <p:spPr>
          <a:xfrm>
            <a:off x="0" y="1504604"/>
            <a:ext cx="12192000" cy="5353396"/>
          </a:xfrm>
          <a:prstGeom prst="rect">
            <a:avLst/>
          </a:prstGeom>
          <a:noFill/>
          <a:ln>
            <a:noFill/>
          </a:ln>
        </p:spPr>
      </p:pic>
      <p:sp>
        <p:nvSpPr>
          <p:cNvPr id="81" name="Google Shape;81;p1"/>
          <p:cNvSpPr txBox="1"/>
          <p:nvPr/>
        </p:nvSpPr>
        <p:spPr>
          <a:xfrm>
            <a:off x="2312939" y="3133896"/>
            <a:ext cx="7992696" cy="21698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500">
                <a:solidFill>
                  <a:schemeClr val="lt1"/>
                </a:solidFill>
                <a:latin typeface="Georgia"/>
                <a:ea typeface="Georgia"/>
                <a:cs typeface="Georgia"/>
                <a:sym typeface="Georgia"/>
              </a:rPr>
              <a:t>Mental Health and Psychosocial Wellbeing in Humanitarian Contexts</a:t>
            </a:r>
            <a:endParaRPr/>
          </a:p>
        </p:txBody>
      </p:sp>
      <p:sp>
        <p:nvSpPr>
          <p:cNvPr id="82" name="Google Shape;82;p1"/>
          <p:cNvSpPr/>
          <p:nvPr/>
        </p:nvSpPr>
        <p:spPr>
          <a:xfrm>
            <a:off x="767765" y="3224773"/>
            <a:ext cx="1258576" cy="1954822"/>
          </a:xfrm>
          <a:prstGeom prst="rect">
            <a:avLst/>
          </a:prstGeom>
          <a:solidFill>
            <a:srgbClr val="DAA53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descr="presentation_title" id="83" name="Google Shape;83;p1"/>
          <p:cNvSpPr txBox="1"/>
          <p:nvPr>
            <p:ph type="ctrTitle"/>
          </p:nvPr>
        </p:nvSpPr>
        <p:spPr>
          <a:xfrm>
            <a:off x="943373" y="2789383"/>
            <a:ext cx="1258576" cy="1853968"/>
          </a:xfrm>
          <a:prstGeom prst="rect">
            <a:avLst/>
          </a:prstGeom>
          <a:noFill/>
          <a:ln>
            <a:noFill/>
          </a:ln>
        </p:spPr>
        <p:txBody>
          <a:bodyPr anchorCtr="0" anchor="ctr" bIns="91425" lIns="0" spcFirstLastPara="1" rIns="0" wrap="square" tIns="91425">
            <a:noAutofit/>
          </a:bodyPr>
          <a:lstStyle/>
          <a:p>
            <a:pPr indent="0" lvl="0" marL="0" rtl="0" algn="l">
              <a:lnSpc>
                <a:spcPct val="75000"/>
              </a:lnSpc>
              <a:spcBef>
                <a:spcPts val="0"/>
              </a:spcBef>
              <a:spcAft>
                <a:spcPts val="0"/>
              </a:spcAft>
              <a:buClr>
                <a:schemeClr val="lt1"/>
              </a:buClr>
              <a:buSzPts val="5200"/>
              <a:buFont typeface="Georgia"/>
              <a:buNone/>
            </a:pPr>
            <a:r>
              <a:rPr lang="en-US" sz="3700">
                <a:solidFill>
                  <a:schemeClr val="lt1"/>
                </a:solidFill>
                <a:latin typeface="Georgia"/>
                <a:ea typeface="Georgia"/>
                <a:cs typeface="Georgia"/>
                <a:sym typeface="Georgia"/>
              </a:rPr>
              <a:t>Day</a:t>
            </a:r>
            <a:endParaRPr sz="3700">
              <a:solidFill>
                <a:schemeClr val="lt1"/>
              </a:solidFill>
              <a:latin typeface="Georgia"/>
              <a:ea typeface="Georgia"/>
              <a:cs typeface="Georgia"/>
              <a:sym typeface="Georgia"/>
            </a:endParaRPr>
          </a:p>
        </p:txBody>
      </p:sp>
      <p:sp>
        <p:nvSpPr>
          <p:cNvPr id="84" name="Google Shape;84;p1"/>
          <p:cNvSpPr txBox="1"/>
          <p:nvPr/>
        </p:nvSpPr>
        <p:spPr>
          <a:xfrm>
            <a:off x="943373" y="3584019"/>
            <a:ext cx="726561" cy="16312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0000">
                <a:solidFill>
                  <a:schemeClr val="lt1"/>
                </a:solidFill>
                <a:latin typeface="Georgia"/>
                <a:ea typeface="Georgia"/>
                <a:cs typeface="Georgia"/>
                <a:sym typeface="Georgia"/>
              </a:rPr>
              <a:t>4</a:t>
            </a:r>
            <a:endParaRPr b="1" sz="10000">
              <a:solidFill>
                <a:schemeClr val="lt1"/>
              </a:solidFill>
              <a:latin typeface="Georgia"/>
              <a:ea typeface="Georgia"/>
              <a:cs typeface="Georgia"/>
              <a:sym typeface="Georgia"/>
            </a:endParaRPr>
          </a:p>
        </p:txBody>
      </p:sp>
      <p:pic>
        <p:nvPicPr>
          <p:cNvPr id="85" name="Google Shape;85;p1"/>
          <p:cNvPicPr preferRelativeResize="0"/>
          <p:nvPr/>
        </p:nvPicPr>
        <p:blipFill rotWithShape="1">
          <a:blip r:embed="rId4">
            <a:alphaModFix/>
          </a:blip>
          <a:srcRect b="0" l="0" r="0" t="0"/>
          <a:stretch/>
        </p:blipFill>
        <p:spPr>
          <a:xfrm>
            <a:off x="304800" y="236483"/>
            <a:ext cx="1762125" cy="912867"/>
          </a:xfrm>
          <a:prstGeom prst="rect">
            <a:avLst/>
          </a:prstGeom>
          <a:noFill/>
          <a:ln>
            <a:noFill/>
          </a:ln>
        </p:spPr>
      </p:pic>
      <p:pic>
        <p:nvPicPr>
          <p:cNvPr descr="BRAC: Creating opportunities for people to realise potential" id="86" name="Google Shape;86;p1"/>
          <p:cNvPicPr preferRelativeResize="0"/>
          <p:nvPr/>
        </p:nvPicPr>
        <p:blipFill rotWithShape="1">
          <a:blip r:embed="rId5">
            <a:alphaModFix/>
          </a:blip>
          <a:srcRect b="0" l="0" r="0" t="0"/>
          <a:stretch/>
        </p:blipFill>
        <p:spPr>
          <a:xfrm>
            <a:off x="2312939" y="437528"/>
            <a:ext cx="1235123" cy="648440"/>
          </a:xfrm>
          <a:prstGeom prst="rect">
            <a:avLst/>
          </a:prstGeom>
          <a:noFill/>
          <a:ln>
            <a:noFill/>
          </a:ln>
        </p:spPr>
      </p:pic>
      <p:pic>
        <p:nvPicPr>
          <p:cNvPr descr="A close up of a logo&#10;&#10;Description automatically generated" id="87" name="Google Shape;87;p1"/>
          <p:cNvPicPr preferRelativeResize="0"/>
          <p:nvPr/>
        </p:nvPicPr>
        <p:blipFill rotWithShape="1">
          <a:blip r:embed="rId6">
            <a:alphaModFix/>
          </a:blip>
          <a:srcRect b="0" l="0" r="0" t="0"/>
          <a:stretch/>
        </p:blipFill>
        <p:spPr>
          <a:xfrm>
            <a:off x="8780851" y="305312"/>
            <a:ext cx="3131700" cy="9128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10"/>
          <p:cNvSpPr txBox="1"/>
          <p:nvPr/>
        </p:nvSpPr>
        <p:spPr>
          <a:xfrm>
            <a:off x="941641" y="750827"/>
            <a:ext cx="7906524" cy="63094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1400"/>
              <a:buFont typeface="Georgia"/>
              <a:buNone/>
            </a:pPr>
            <a:r>
              <a:rPr b="1" lang="en-US" sz="3500" u="none" cap="none" strike="noStrike">
                <a:solidFill>
                  <a:schemeClr val="dk1"/>
                </a:solidFill>
                <a:latin typeface="Georgia"/>
                <a:ea typeface="Georgia"/>
                <a:cs typeface="Georgia"/>
                <a:sym typeface="Georgia"/>
              </a:rPr>
              <a:t>Think &amp; Relate…</a:t>
            </a:r>
            <a:endParaRPr/>
          </a:p>
        </p:txBody>
      </p:sp>
      <p:sp>
        <p:nvSpPr>
          <p:cNvPr id="183" name="Google Shape;183;p10"/>
          <p:cNvSpPr txBox="1"/>
          <p:nvPr/>
        </p:nvSpPr>
        <p:spPr>
          <a:xfrm>
            <a:off x="1066800" y="2377340"/>
            <a:ext cx="10095175"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200"/>
              <a:buFont typeface="Georgia"/>
              <a:buNone/>
            </a:pPr>
            <a:r>
              <a:rPr lang="en-US" sz="2400">
                <a:solidFill>
                  <a:schemeClr val="dk1"/>
                </a:solidFill>
                <a:latin typeface="Georgia"/>
                <a:ea typeface="Georgia"/>
                <a:cs typeface="Georgia"/>
                <a:sym typeface="Georgia"/>
              </a:rPr>
              <a:t>As we know, any form of humanitarian emergencies increase the risk of developing mental health conditions, we need to-</a:t>
            </a:r>
            <a:endParaRPr/>
          </a:p>
        </p:txBody>
      </p:sp>
      <p:cxnSp>
        <p:nvCxnSpPr>
          <p:cNvPr id="184" name="Google Shape;184;p10"/>
          <p:cNvCxnSpPr/>
          <p:nvPr/>
        </p:nvCxnSpPr>
        <p:spPr>
          <a:xfrm>
            <a:off x="1077108" y="1693333"/>
            <a:ext cx="1022625" cy="0"/>
          </a:xfrm>
          <a:prstGeom prst="straightConnector1">
            <a:avLst/>
          </a:prstGeom>
          <a:noFill/>
          <a:ln cap="flat" cmpd="sng" w="57150">
            <a:solidFill>
              <a:srgbClr val="DAA530"/>
            </a:solidFill>
            <a:prstDash val="solid"/>
            <a:miter lim="800000"/>
            <a:headEnd len="sm" w="sm" type="none"/>
            <a:tailEnd len="sm" w="sm" type="none"/>
          </a:ln>
        </p:spPr>
      </p:cxnSp>
      <p:sp>
        <p:nvSpPr>
          <p:cNvPr id="185" name="Google Shape;185;p10"/>
          <p:cNvSpPr/>
          <p:nvPr/>
        </p:nvSpPr>
        <p:spPr>
          <a:xfrm>
            <a:off x="3655666" y="3367305"/>
            <a:ext cx="2349193" cy="2077057"/>
          </a:xfrm>
          <a:prstGeom prst="rect">
            <a:avLst/>
          </a:prstGeom>
          <a:solidFill>
            <a:srgbClr val="DAA53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6" name="Google Shape;186;p10"/>
          <p:cNvSpPr/>
          <p:nvPr/>
        </p:nvSpPr>
        <p:spPr>
          <a:xfrm>
            <a:off x="6234224" y="3367305"/>
            <a:ext cx="2349193" cy="2077057"/>
          </a:xfrm>
          <a:prstGeom prst="rect">
            <a:avLst/>
          </a:prstGeom>
          <a:solidFill>
            <a:srgbClr val="D8532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7" name="Google Shape;187;p10"/>
          <p:cNvSpPr/>
          <p:nvPr/>
        </p:nvSpPr>
        <p:spPr>
          <a:xfrm>
            <a:off x="1077108" y="3367305"/>
            <a:ext cx="2349193" cy="2077057"/>
          </a:xfrm>
          <a:prstGeom prst="rect">
            <a:avLst/>
          </a:prstGeom>
          <a:solidFill>
            <a:srgbClr val="4A6C4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8" name="Google Shape;188;p10"/>
          <p:cNvSpPr/>
          <p:nvPr/>
        </p:nvSpPr>
        <p:spPr>
          <a:xfrm>
            <a:off x="8812782" y="3367305"/>
            <a:ext cx="2349193" cy="2077057"/>
          </a:xfrm>
          <a:prstGeom prst="rect">
            <a:avLst/>
          </a:prstGeom>
          <a:solidFill>
            <a:srgbClr val="5959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9" name="Google Shape;189;p10"/>
          <p:cNvSpPr txBox="1"/>
          <p:nvPr/>
        </p:nvSpPr>
        <p:spPr>
          <a:xfrm>
            <a:off x="3799840" y="3533081"/>
            <a:ext cx="1834478"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lt1"/>
                </a:solidFill>
                <a:latin typeface="Georgia"/>
                <a:ea typeface="Georgia"/>
                <a:cs typeface="Georgia"/>
                <a:sym typeface="Georgia"/>
              </a:rPr>
              <a:t>Attend the afflicted people</a:t>
            </a:r>
            <a:endParaRPr/>
          </a:p>
        </p:txBody>
      </p:sp>
      <p:sp>
        <p:nvSpPr>
          <p:cNvPr id="190" name="Google Shape;190;p10"/>
          <p:cNvSpPr txBox="1"/>
          <p:nvPr/>
        </p:nvSpPr>
        <p:spPr>
          <a:xfrm>
            <a:off x="1231452" y="3533081"/>
            <a:ext cx="1992992"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lt1"/>
                </a:solidFill>
                <a:latin typeface="Georgia"/>
                <a:ea typeface="Georgia"/>
                <a:cs typeface="Georgia"/>
                <a:sym typeface="Georgia"/>
              </a:rPr>
              <a:t>Respond to the psychosocial needs of the community</a:t>
            </a:r>
            <a:endParaRPr/>
          </a:p>
        </p:txBody>
      </p:sp>
      <p:sp>
        <p:nvSpPr>
          <p:cNvPr id="191" name="Google Shape;191;p10"/>
          <p:cNvSpPr txBox="1"/>
          <p:nvPr/>
        </p:nvSpPr>
        <p:spPr>
          <a:xfrm>
            <a:off x="8950063" y="3533081"/>
            <a:ext cx="1970144" cy="16312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lt1"/>
                </a:solidFill>
                <a:latin typeface="Georgia"/>
                <a:ea typeface="Georgia"/>
                <a:cs typeface="Georgia"/>
                <a:sym typeface="Georgia"/>
              </a:rPr>
              <a:t>Provide safe space to vent out regarding their traumatic experiences</a:t>
            </a:r>
            <a:endParaRPr/>
          </a:p>
        </p:txBody>
      </p:sp>
      <p:sp>
        <p:nvSpPr>
          <p:cNvPr id="192" name="Google Shape;192;p10"/>
          <p:cNvSpPr txBox="1"/>
          <p:nvPr/>
        </p:nvSpPr>
        <p:spPr>
          <a:xfrm>
            <a:off x="6422016" y="3533081"/>
            <a:ext cx="1928608" cy="16312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lt1"/>
                </a:solidFill>
                <a:latin typeface="Georgia"/>
                <a:ea typeface="Georgia"/>
                <a:cs typeface="Georgia"/>
                <a:sym typeface="Georgia"/>
              </a:rPr>
              <a:t>Stabilize them (try to make them calm &amp; emotionally oriented) </a:t>
            </a:r>
            <a:endParaRPr/>
          </a:p>
        </p:txBody>
      </p:sp>
      <p:pic>
        <p:nvPicPr>
          <p:cNvPr id="193" name="Google Shape;193;p10"/>
          <p:cNvPicPr preferRelativeResize="0"/>
          <p:nvPr/>
        </p:nvPicPr>
        <p:blipFill rotWithShape="1">
          <a:blip r:embed="rId3">
            <a:alphaModFix/>
          </a:blip>
          <a:srcRect b="1681" l="0" r="0" t="90877"/>
          <a:stretch/>
        </p:blipFill>
        <p:spPr>
          <a:xfrm>
            <a:off x="0" y="6349796"/>
            <a:ext cx="12192000" cy="5103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11"/>
          <p:cNvSpPr/>
          <p:nvPr/>
        </p:nvSpPr>
        <p:spPr>
          <a:xfrm>
            <a:off x="0" y="0"/>
            <a:ext cx="12192000" cy="6858000"/>
          </a:xfrm>
          <a:prstGeom prst="rect">
            <a:avLst/>
          </a:prstGeom>
          <a:solidFill>
            <a:srgbClr val="4A6C4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99" name="Google Shape;199;p11"/>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00" name="Google Shape;200;p11"/>
          <p:cNvSpPr txBox="1"/>
          <p:nvPr/>
        </p:nvSpPr>
        <p:spPr>
          <a:xfrm>
            <a:off x="2754342" y="3738196"/>
            <a:ext cx="6802582" cy="216982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500">
                <a:solidFill>
                  <a:schemeClr val="lt1"/>
                </a:solidFill>
                <a:latin typeface="Georgia"/>
                <a:ea typeface="Georgia"/>
                <a:cs typeface="Georgia"/>
                <a:sym typeface="Georgia"/>
              </a:rPr>
              <a:t>Understanding Mental Health Condition of Humanitarian context</a:t>
            </a:r>
            <a:endParaRPr/>
          </a:p>
        </p:txBody>
      </p:sp>
      <p:pic>
        <p:nvPicPr>
          <p:cNvPr id="201" name="Google Shape;201;p11"/>
          <p:cNvPicPr preferRelativeResize="0"/>
          <p:nvPr/>
        </p:nvPicPr>
        <p:blipFill rotWithShape="1">
          <a:blip r:embed="rId4">
            <a:alphaModFix/>
          </a:blip>
          <a:srcRect b="0" l="0" r="0" t="0"/>
          <a:stretch/>
        </p:blipFill>
        <p:spPr>
          <a:xfrm>
            <a:off x="5160818" y="1411433"/>
            <a:ext cx="1870363" cy="201756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12"/>
          <p:cNvSpPr/>
          <p:nvPr/>
        </p:nvSpPr>
        <p:spPr>
          <a:xfrm>
            <a:off x="0" y="0"/>
            <a:ext cx="12192000" cy="6858000"/>
          </a:xfrm>
          <a:prstGeom prst="rect">
            <a:avLst/>
          </a:prstGeom>
          <a:solidFill>
            <a:srgbClr val="D8532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7" name="Google Shape;207;p12"/>
          <p:cNvSpPr/>
          <p:nvPr/>
        </p:nvSpPr>
        <p:spPr>
          <a:xfrm>
            <a:off x="779929" y="1852617"/>
            <a:ext cx="3429000" cy="3429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8" name="Google Shape;208;p12"/>
          <p:cNvSpPr txBox="1"/>
          <p:nvPr/>
        </p:nvSpPr>
        <p:spPr>
          <a:xfrm>
            <a:off x="564776" y="2782287"/>
            <a:ext cx="3859306" cy="15696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800">
                <a:solidFill>
                  <a:schemeClr val="dk1"/>
                </a:solidFill>
                <a:latin typeface="Georgia"/>
                <a:ea typeface="Georgia"/>
                <a:cs typeface="Georgia"/>
                <a:sym typeface="Georgia"/>
              </a:rPr>
              <a:t>Let’s</a:t>
            </a:r>
            <a:endParaRPr/>
          </a:p>
          <a:p>
            <a:pPr indent="0" lvl="0" marL="0" marR="0" rtl="0" algn="ctr">
              <a:spcBef>
                <a:spcPts val="0"/>
              </a:spcBef>
              <a:spcAft>
                <a:spcPts val="0"/>
              </a:spcAft>
              <a:buNone/>
            </a:pPr>
            <a:r>
              <a:rPr b="1" lang="en-US" sz="4800">
                <a:solidFill>
                  <a:schemeClr val="dk1"/>
                </a:solidFill>
                <a:latin typeface="Georgia"/>
                <a:ea typeface="Georgia"/>
                <a:cs typeface="Georgia"/>
                <a:sym typeface="Georgia"/>
              </a:rPr>
              <a:t>think….</a:t>
            </a:r>
            <a:endParaRPr/>
          </a:p>
        </p:txBody>
      </p:sp>
      <p:grpSp>
        <p:nvGrpSpPr>
          <p:cNvPr id="209" name="Google Shape;209;p12"/>
          <p:cNvGrpSpPr/>
          <p:nvPr/>
        </p:nvGrpSpPr>
        <p:grpSpPr>
          <a:xfrm>
            <a:off x="4988857" y="1260827"/>
            <a:ext cx="6423213" cy="4612579"/>
            <a:chOff x="4988857" y="1120676"/>
            <a:chExt cx="6423213" cy="4612579"/>
          </a:xfrm>
        </p:grpSpPr>
        <p:sp>
          <p:nvSpPr>
            <p:cNvPr id="210" name="Google Shape;210;p12"/>
            <p:cNvSpPr txBox="1"/>
            <p:nvPr/>
          </p:nvSpPr>
          <p:spPr>
            <a:xfrm>
              <a:off x="4988857" y="1120676"/>
              <a:ext cx="6423213" cy="2308324"/>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400">
                  <a:solidFill>
                    <a:schemeClr val="lt1"/>
                  </a:solidFill>
                  <a:latin typeface="Calibri"/>
                  <a:ea typeface="Calibri"/>
                  <a:cs typeface="Calibri"/>
                  <a:sym typeface="Calibri"/>
                </a:rPr>
                <a:t>Imagine a  sudden crisis where you must swiftly leave your home &amp; you do not know when you will return or even ever will you be able to return back . You need to take 3 to 4 very essential things with you &amp; the rest you need to leave behind. Think &amp; write ….</a:t>
              </a:r>
              <a:endParaRPr/>
            </a:p>
          </p:txBody>
        </p:sp>
        <p:sp>
          <p:nvSpPr>
            <p:cNvPr id="211" name="Google Shape;211;p12"/>
            <p:cNvSpPr/>
            <p:nvPr/>
          </p:nvSpPr>
          <p:spPr>
            <a:xfrm>
              <a:off x="5123329" y="3567117"/>
              <a:ext cx="6288741" cy="49389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2" name="Google Shape;212;p12"/>
            <p:cNvSpPr txBox="1"/>
            <p:nvPr/>
          </p:nvSpPr>
          <p:spPr>
            <a:xfrm>
              <a:off x="5245474" y="3643677"/>
              <a:ext cx="5883086" cy="369332"/>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000000"/>
                </a:buClr>
                <a:buSzPts val="1800"/>
                <a:buFont typeface="Calibri"/>
                <a:buAutoNum type="arabicPeriod"/>
              </a:pPr>
              <a:r>
                <a:rPr lang="en-US" sz="1800">
                  <a:solidFill>
                    <a:srgbClr val="000000"/>
                  </a:solidFill>
                  <a:latin typeface="Georgia"/>
                  <a:ea typeface="Georgia"/>
                  <a:cs typeface="Georgia"/>
                  <a:sym typeface="Georgia"/>
                </a:rPr>
                <a:t>What are the 3 to 4 things that you will take with you</a:t>
              </a:r>
              <a:endParaRPr/>
            </a:p>
          </p:txBody>
        </p:sp>
        <p:sp>
          <p:nvSpPr>
            <p:cNvPr id="213" name="Google Shape;213;p12"/>
            <p:cNvSpPr/>
            <p:nvPr/>
          </p:nvSpPr>
          <p:spPr>
            <a:xfrm>
              <a:off x="5123329" y="4152487"/>
              <a:ext cx="6288741" cy="49389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4" name="Google Shape;214;p12"/>
            <p:cNvSpPr txBox="1"/>
            <p:nvPr/>
          </p:nvSpPr>
          <p:spPr>
            <a:xfrm>
              <a:off x="5245474" y="4229047"/>
              <a:ext cx="5883086" cy="369332"/>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000000"/>
                </a:buClr>
                <a:buSzPts val="1800"/>
                <a:buFont typeface="Calibri"/>
                <a:buAutoNum type="arabicPeriod" startAt="2"/>
              </a:pPr>
              <a:r>
                <a:rPr lang="en-US" sz="1800">
                  <a:solidFill>
                    <a:srgbClr val="000000"/>
                  </a:solidFill>
                  <a:latin typeface="Georgia"/>
                  <a:ea typeface="Georgia"/>
                  <a:cs typeface="Georgia"/>
                  <a:sym typeface="Georgia"/>
                </a:rPr>
                <a:t>How are you feeling in such situation</a:t>
              </a:r>
              <a:endParaRPr/>
            </a:p>
          </p:txBody>
        </p:sp>
        <p:sp>
          <p:nvSpPr>
            <p:cNvPr id="215" name="Google Shape;215;p12"/>
            <p:cNvSpPr/>
            <p:nvPr/>
          </p:nvSpPr>
          <p:spPr>
            <a:xfrm>
              <a:off x="5123329" y="4733365"/>
              <a:ext cx="6288741" cy="99989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6" name="Google Shape;216;p12"/>
            <p:cNvSpPr txBox="1"/>
            <p:nvPr/>
          </p:nvSpPr>
          <p:spPr>
            <a:xfrm>
              <a:off x="5245474" y="4783031"/>
              <a:ext cx="5883086" cy="923330"/>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000000"/>
                </a:buClr>
                <a:buSzPts val="1800"/>
                <a:buFont typeface="Calibri"/>
                <a:buAutoNum type="arabicPeriod" startAt="3"/>
              </a:pPr>
              <a:r>
                <a:rPr lang="en-US" sz="1800">
                  <a:solidFill>
                    <a:srgbClr val="000000"/>
                  </a:solidFill>
                  <a:latin typeface="Georgia"/>
                  <a:ea typeface="Georgia"/>
                  <a:cs typeface="Georgia"/>
                  <a:sym typeface="Georgia"/>
                </a:rPr>
                <a:t>Think about the left things behind &amp; observe your feelings &amp; write down in a notebook. You may give a picture of the feeling &amp; color that if you wish</a:t>
              </a: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13"/>
          <p:cNvSpPr txBox="1"/>
          <p:nvPr/>
        </p:nvSpPr>
        <p:spPr>
          <a:xfrm>
            <a:off x="941641" y="750827"/>
            <a:ext cx="10622700" cy="892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1400"/>
              <a:buFont typeface="Georgia"/>
              <a:buNone/>
            </a:pPr>
            <a:r>
              <a:rPr b="1" lang="en-US" sz="2600" u="none" cap="none" strike="noStrike">
                <a:solidFill>
                  <a:schemeClr val="dk1"/>
                </a:solidFill>
                <a:latin typeface="Georgia"/>
                <a:ea typeface="Georgia"/>
                <a:cs typeface="Georgia"/>
                <a:sym typeface="Georgia"/>
              </a:rPr>
              <a:t>Identifying </a:t>
            </a:r>
            <a:r>
              <a:rPr b="1" lang="en-US" sz="2600">
                <a:solidFill>
                  <a:schemeClr val="dk1"/>
                </a:solidFill>
                <a:latin typeface="Georgia"/>
                <a:ea typeface="Georgia"/>
                <a:cs typeface="Georgia"/>
                <a:sym typeface="Georgia"/>
              </a:rPr>
              <a:t>E</a:t>
            </a:r>
            <a:r>
              <a:rPr b="1" lang="en-US" sz="2600" u="none" cap="none" strike="noStrike">
                <a:solidFill>
                  <a:schemeClr val="dk1"/>
                </a:solidFill>
                <a:latin typeface="Georgia"/>
                <a:ea typeface="Georgia"/>
                <a:cs typeface="Georgia"/>
                <a:sym typeface="Georgia"/>
              </a:rPr>
              <a:t>motions in </a:t>
            </a:r>
            <a:r>
              <a:rPr b="1" lang="en-US" sz="2600">
                <a:solidFill>
                  <a:schemeClr val="dk1"/>
                </a:solidFill>
                <a:latin typeface="Georgia"/>
                <a:ea typeface="Georgia"/>
                <a:cs typeface="Georgia"/>
                <a:sym typeface="Georgia"/>
              </a:rPr>
              <a:t>H</a:t>
            </a:r>
            <a:r>
              <a:rPr b="1" lang="en-US" sz="2600" u="none" cap="none" strike="noStrike">
                <a:solidFill>
                  <a:schemeClr val="dk1"/>
                </a:solidFill>
                <a:latin typeface="Georgia"/>
                <a:ea typeface="Georgia"/>
                <a:cs typeface="Georgia"/>
                <a:sym typeface="Georgia"/>
              </a:rPr>
              <a:t>umanitarian </a:t>
            </a:r>
            <a:r>
              <a:rPr b="1" lang="en-US" sz="2600">
                <a:solidFill>
                  <a:schemeClr val="dk1"/>
                </a:solidFill>
                <a:latin typeface="Georgia"/>
                <a:ea typeface="Georgia"/>
                <a:cs typeface="Georgia"/>
                <a:sym typeface="Georgia"/>
              </a:rPr>
              <a:t>C</a:t>
            </a:r>
            <a:r>
              <a:rPr b="1" lang="en-US" sz="2600" u="none" cap="none" strike="noStrike">
                <a:solidFill>
                  <a:schemeClr val="dk1"/>
                </a:solidFill>
                <a:latin typeface="Georgia"/>
                <a:ea typeface="Georgia"/>
                <a:cs typeface="Georgia"/>
                <a:sym typeface="Georgia"/>
              </a:rPr>
              <a:t>cenarios (Child, </a:t>
            </a:r>
            <a:r>
              <a:rPr b="1" lang="en-US" sz="2600">
                <a:solidFill>
                  <a:schemeClr val="dk1"/>
                </a:solidFill>
                <a:latin typeface="Georgia"/>
                <a:ea typeface="Georgia"/>
                <a:cs typeface="Georgia"/>
                <a:sym typeface="Georgia"/>
              </a:rPr>
              <a:t>A</a:t>
            </a:r>
            <a:r>
              <a:rPr b="1" lang="en-US" sz="2600" u="none" cap="none" strike="noStrike">
                <a:solidFill>
                  <a:schemeClr val="dk1"/>
                </a:solidFill>
                <a:latin typeface="Georgia"/>
                <a:ea typeface="Georgia"/>
                <a:cs typeface="Georgia"/>
                <a:sym typeface="Georgia"/>
              </a:rPr>
              <a:t>dolescents and Adult (parents, families &amp; caregivers)</a:t>
            </a:r>
            <a:endParaRPr/>
          </a:p>
        </p:txBody>
      </p:sp>
      <p:cxnSp>
        <p:nvCxnSpPr>
          <p:cNvPr id="222" name="Google Shape;222;p13"/>
          <p:cNvCxnSpPr/>
          <p:nvPr/>
        </p:nvCxnSpPr>
        <p:spPr>
          <a:xfrm>
            <a:off x="1077108" y="1862380"/>
            <a:ext cx="1022625" cy="0"/>
          </a:xfrm>
          <a:prstGeom prst="straightConnector1">
            <a:avLst/>
          </a:prstGeom>
          <a:noFill/>
          <a:ln cap="flat" cmpd="sng" w="57150">
            <a:solidFill>
              <a:srgbClr val="DAA530"/>
            </a:solidFill>
            <a:prstDash val="solid"/>
            <a:miter lim="800000"/>
            <a:headEnd len="sm" w="sm" type="none"/>
            <a:tailEnd len="sm" w="sm" type="none"/>
          </a:ln>
        </p:spPr>
      </p:cxnSp>
      <p:sp>
        <p:nvSpPr>
          <p:cNvPr id="223" name="Google Shape;223;p13"/>
          <p:cNvSpPr/>
          <p:nvPr/>
        </p:nvSpPr>
        <p:spPr>
          <a:xfrm>
            <a:off x="1077107" y="2357719"/>
            <a:ext cx="9800443" cy="3343834"/>
          </a:xfrm>
          <a:prstGeom prst="rect">
            <a:avLst/>
          </a:prstGeom>
          <a:noFill/>
          <a:ln cap="flat" cmpd="sng" w="28575">
            <a:solidFill>
              <a:srgbClr val="A5A5A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4" name="Google Shape;224;p13"/>
          <p:cNvSpPr txBox="1"/>
          <p:nvPr/>
        </p:nvSpPr>
        <p:spPr>
          <a:xfrm>
            <a:off x="1314450" y="2522635"/>
            <a:ext cx="9142800" cy="3170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Georgia"/>
                <a:ea typeface="Georgia"/>
                <a:cs typeface="Georgia"/>
                <a:sym typeface="Georgia"/>
              </a:rPr>
              <a:t>A traumatic experience is any event in life that causes a threat to our safety and potentially places our own life or the lives of others at risk. As a result, a person experiences high levels of emotional, psychological, and physical distress that temporarily disrupts their ability to function normally in day to day life.</a:t>
            </a:r>
            <a:endParaRPr/>
          </a:p>
          <a:p>
            <a:pPr indent="0" lvl="0" marL="0" marR="0" rtl="0" algn="l">
              <a:spcBef>
                <a:spcPts val="1200"/>
              </a:spcBef>
              <a:spcAft>
                <a:spcPts val="0"/>
              </a:spcAft>
              <a:buNone/>
            </a:pPr>
            <a:r>
              <a:rPr lang="en-US" sz="2000">
                <a:solidFill>
                  <a:schemeClr val="dk1"/>
                </a:solidFill>
                <a:latin typeface="Georgia"/>
                <a:ea typeface="Georgia"/>
                <a:cs typeface="Georgia"/>
                <a:sym typeface="Georgia"/>
              </a:rPr>
              <a:t>Recognizing and understanding the emotions of children, adolescents &amp; adults during crisis is essential for effective humanitarian aid and support. </a:t>
            </a:r>
            <a:endParaRPr sz="2000">
              <a:solidFill>
                <a:schemeClr val="dk1"/>
              </a:solidFill>
              <a:latin typeface="Georgia"/>
              <a:ea typeface="Georgia"/>
              <a:cs typeface="Georgia"/>
              <a:sym typeface="Georgia"/>
            </a:endParaRPr>
          </a:p>
          <a:p>
            <a:pPr indent="0" lvl="0" marL="0" marR="0" rtl="0" algn="l">
              <a:spcBef>
                <a:spcPts val="1200"/>
              </a:spcBef>
              <a:spcAft>
                <a:spcPts val="0"/>
              </a:spcAft>
              <a:buNone/>
            </a:pPr>
            <a:r>
              <a:rPr lang="en-US" sz="2000">
                <a:solidFill>
                  <a:schemeClr val="dk1"/>
                </a:solidFill>
                <a:latin typeface="Georgia"/>
                <a:ea typeface="Georgia"/>
                <a:cs typeface="Georgia"/>
                <a:sym typeface="Georgia"/>
              </a:rPr>
              <a:t>(more information in google </a:t>
            </a:r>
            <a:r>
              <a:rPr lang="en-US" sz="2000">
                <a:solidFill>
                  <a:schemeClr val="dk1"/>
                </a:solidFill>
                <a:latin typeface="Georgia"/>
                <a:ea typeface="Georgia"/>
                <a:cs typeface="Georgia"/>
                <a:sym typeface="Georgia"/>
              </a:rPr>
              <a:t>d</a:t>
            </a:r>
            <a:r>
              <a:rPr lang="en-US" sz="2000">
                <a:solidFill>
                  <a:schemeClr val="dk1"/>
                </a:solidFill>
                <a:latin typeface="Georgia"/>
                <a:ea typeface="Georgia"/>
                <a:cs typeface="Georgia"/>
                <a:sym typeface="Georgia"/>
              </a:rPr>
              <a:t>ochttps://docs.google.com/document/d/1SmBpJyB3zIs0D6xf1jxu3jKzkmPhQ26pdrHKwJ8NPn4/edit)</a:t>
            </a:r>
            <a:endParaRPr/>
          </a:p>
        </p:txBody>
      </p:sp>
      <p:pic>
        <p:nvPicPr>
          <p:cNvPr id="225" name="Google Shape;225;p13"/>
          <p:cNvPicPr preferRelativeResize="0"/>
          <p:nvPr/>
        </p:nvPicPr>
        <p:blipFill rotWithShape="1">
          <a:blip r:embed="rId3">
            <a:alphaModFix/>
          </a:blip>
          <a:srcRect b="1681" l="0" r="0" t="90877"/>
          <a:stretch/>
        </p:blipFill>
        <p:spPr>
          <a:xfrm>
            <a:off x="0" y="6349796"/>
            <a:ext cx="12192000" cy="5103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14"/>
          <p:cNvSpPr/>
          <p:nvPr/>
        </p:nvSpPr>
        <p:spPr>
          <a:xfrm>
            <a:off x="539164" y="712695"/>
            <a:ext cx="4933788" cy="4914676"/>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1" name="Google Shape;231;p14"/>
          <p:cNvSpPr txBox="1"/>
          <p:nvPr/>
        </p:nvSpPr>
        <p:spPr>
          <a:xfrm>
            <a:off x="736226" y="881007"/>
            <a:ext cx="4494680" cy="461664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Georgia"/>
                <a:ea typeface="Georgia"/>
                <a:cs typeface="Georgia"/>
                <a:sym typeface="Georgia"/>
              </a:rPr>
              <a:t>Children</a:t>
            </a:r>
            <a:r>
              <a:rPr lang="en-US" sz="1800">
                <a:solidFill>
                  <a:schemeClr val="dk1"/>
                </a:solidFill>
                <a:latin typeface="Georgia"/>
                <a:ea typeface="Georgia"/>
                <a:cs typeface="Georgia"/>
                <a:sym typeface="Georgia"/>
              </a:rPr>
              <a:t>  </a:t>
            </a:r>
            <a:r>
              <a:rPr lang="en-US" sz="2000">
                <a:solidFill>
                  <a:schemeClr val="dk1"/>
                </a:solidFill>
                <a:latin typeface="Georgia"/>
                <a:ea typeface="Georgia"/>
                <a:cs typeface="Georgia"/>
                <a:sym typeface="Georgia"/>
              </a:rPr>
              <a:t>who have experienced complex trauma often have difficulty identifying, expressing, and managing emotions, and may have limited language for feeling states. They often internalize and/or externalize stress reactions and as a result may experience significant depression, anxiety, or anger. (more information in google doc)</a:t>
            </a:r>
            <a:endParaRPr/>
          </a:p>
          <a:p>
            <a:pPr indent="0" lvl="0" marL="0" marR="0" rtl="0" algn="l">
              <a:spcBef>
                <a:spcPts val="1200"/>
              </a:spcBef>
              <a:spcAft>
                <a:spcPts val="0"/>
              </a:spcAft>
              <a:buNone/>
            </a:pPr>
            <a:r>
              <a:rPr lang="en-US" sz="2000">
                <a:solidFill>
                  <a:schemeClr val="dk1"/>
                </a:solidFill>
                <a:latin typeface="Georgia"/>
                <a:ea typeface="Georgia"/>
                <a:cs typeface="Georgia"/>
                <a:sym typeface="Georgia"/>
              </a:rPr>
              <a:t> https://docs.google.com/document/d/1SmBpJyB3zIs0D6xf1jxu3jKzkmPhQ26pdrHKwJ8NPn4/edit</a:t>
            </a:r>
            <a:endParaRPr/>
          </a:p>
        </p:txBody>
      </p:sp>
      <p:pic>
        <p:nvPicPr>
          <p:cNvPr id="232" name="Google Shape;232;p14"/>
          <p:cNvPicPr preferRelativeResize="0"/>
          <p:nvPr/>
        </p:nvPicPr>
        <p:blipFill rotWithShape="1">
          <a:blip r:embed="rId3">
            <a:alphaModFix/>
          </a:blip>
          <a:srcRect b="0" l="18752" r="0" t="3878"/>
          <a:stretch/>
        </p:blipFill>
        <p:spPr>
          <a:xfrm>
            <a:off x="5670015" y="712695"/>
            <a:ext cx="5982822" cy="4914676"/>
          </a:xfrm>
          <a:prstGeom prst="rect">
            <a:avLst/>
          </a:prstGeom>
          <a:noFill/>
          <a:ln>
            <a:noFill/>
          </a:ln>
        </p:spPr>
      </p:pic>
      <p:pic>
        <p:nvPicPr>
          <p:cNvPr id="233" name="Google Shape;233;p14"/>
          <p:cNvPicPr preferRelativeResize="0"/>
          <p:nvPr/>
        </p:nvPicPr>
        <p:blipFill rotWithShape="1">
          <a:blip r:embed="rId4">
            <a:alphaModFix/>
          </a:blip>
          <a:srcRect b="1681" l="0" r="0" t="90877"/>
          <a:stretch/>
        </p:blipFill>
        <p:spPr>
          <a:xfrm>
            <a:off x="0" y="6349796"/>
            <a:ext cx="12192000" cy="5103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15"/>
          <p:cNvSpPr/>
          <p:nvPr/>
        </p:nvSpPr>
        <p:spPr>
          <a:xfrm>
            <a:off x="-2" y="0"/>
            <a:ext cx="5150842" cy="6858000"/>
          </a:xfrm>
          <a:prstGeom prst="rect">
            <a:avLst/>
          </a:prstGeom>
          <a:solidFill>
            <a:srgbClr val="DAA53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9" name="Google Shape;239;p15"/>
          <p:cNvSpPr/>
          <p:nvPr/>
        </p:nvSpPr>
        <p:spPr>
          <a:xfrm>
            <a:off x="11860306" y="0"/>
            <a:ext cx="331696" cy="6858000"/>
          </a:xfrm>
          <a:prstGeom prst="rect">
            <a:avLst/>
          </a:prstGeom>
          <a:solidFill>
            <a:srgbClr val="DAA53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40" name="Google Shape;240;p15"/>
          <p:cNvPicPr preferRelativeResize="0"/>
          <p:nvPr/>
        </p:nvPicPr>
        <p:blipFill rotWithShape="1">
          <a:blip r:embed="rId3">
            <a:alphaModFix/>
          </a:blip>
          <a:srcRect b="0" l="0" r="10074" t="4669"/>
          <a:stretch/>
        </p:blipFill>
        <p:spPr>
          <a:xfrm>
            <a:off x="4988262" y="1"/>
            <a:ext cx="6870612" cy="6857999"/>
          </a:xfrm>
          <a:prstGeom prst="rect">
            <a:avLst/>
          </a:prstGeom>
          <a:noFill/>
          <a:ln>
            <a:noFill/>
          </a:ln>
        </p:spPr>
      </p:pic>
      <p:pic>
        <p:nvPicPr>
          <p:cNvPr descr="A close up of a logo&#10;&#10;Description automatically generated" id="241" name="Google Shape;241;p15"/>
          <p:cNvPicPr preferRelativeResize="0"/>
          <p:nvPr/>
        </p:nvPicPr>
        <p:blipFill rotWithShape="1">
          <a:blip r:embed="rId4">
            <a:alphaModFix/>
          </a:blip>
          <a:srcRect b="33037" l="31385" r="2542" t="0"/>
          <a:stretch/>
        </p:blipFill>
        <p:spPr>
          <a:xfrm>
            <a:off x="0" y="1175091"/>
            <a:ext cx="5607424" cy="5682909"/>
          </a:xfrm>
          <a:prstGeom prst="rect">
            <a:avLst/>
          </a:prstGeom>
          <a:noFill/>
          <a:ln>
            <a:noFill/>
          </a:ln>
        </p:spPr>
      </p:pic>
      <p:sp>
        <p:nvSpPr>
          <p:cNvPr id="242" name="Google Shape;242;p15"/>
          <p:cNvSpPr txBox="1"/>
          <p:nvPr/>
        </p:nvSpPr>
        <p:spPr>
          <a:xfrm>
            <a:off x="588308" y="541474"/>
            <a:ext cx="3445800" cy="1323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chemeClr val="lt1"/>
                </a:solidFill>
                <a:latin typeface="Georgia"/>
                <a:ea typeface="Georgia"/>
                <a:cs typeface="Georgia"/>
                <a:sym typeface="Georgia"/>
              </a:rPr>
              <a:t>Emotion of Adolescents</a:t>
            </a:r>
            <a:endParaRPr/>
          </a:p>
        </p:txBody>
      </p:sp>
      <p:cxnSp>
        <p:nvCxnSpPr>
          <p:cNvPr id="243" name="Google Shape;243;p15"/>
          <p:cNvCxnSpPr/>
          <p:nvPr/>
        </p:nvCxnSpPr>
        <p:spPr>
          <a:xfrm>
            <a:off x="494179" y="699247"/>
            <a:ext cx="0" cy="1008529"/>
          </a:xfrm>
          <a:prstGeom prst="straightConnector1">
            <a:avLst/>
          </a:prstGeom>
          <a:noFill/>
          <a:ln cap="flat" cmpd="sng" w="57150">
            <a:solidFill>
              <a:schemeClr val="lt1"/>
            </a:solidFill>
            <a:prstDash val="solid"/>
            <a:miter lim="800000"/>
            <a:headEnd len="sm" w="sm" type="none"/>
            <a:tailEnd len="sm" w="sm" type="non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16"/>
          <p:cNvSpPr/>
          <p:nvPr/>
        </p:nvSpPr>
        <p:spPr>
          <a:xfrm>
            <a:off x="668991" y="3129094"/>
            <a:ext cx="2625538" cy="2483168"/>
          </a:xfrm>
          <a:prstGeom prst="rect">
            <a:avLst/>
          </a:prstGeom>
          <a:no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9" name="Google Shape;249;p16"/>
          <p:cNvSpPr/>
          <p:nvPr/>
        </p:nvSpPr>
        <p:spPr>
          <a:xfrm>
            <a:off x="3415553" y="3129092"/>
            <a:ext cx="2625538" cy="2483169"/>
          </a:xfrm>
          <a:prstGeom prst="rect">
            <a:avLst/>
          </a:prstGeom>
          <a:no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0" name="Google Shape;250;p16"/>
          <p:cNvSpPr/>
          <p:nvPr/>
        </p:nvSpPr>
        <p:spPr>
          <a:xfrm>
            <a:off x="6162115" y="3129092"/>
            <a:ext cx="2625538" cy="2483169"/>
          </a:xfrm>
          <a:prstGeom prst="rect">
            <a:avLst/>
          </a:prstGeom>
          <a:no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1" name="Google Shape;251;p16"/>
          <p:cNvSpPr/>
          <p:nvPr/>
        </p:nvSpPr>
        <p:spPr>
          <a:xfrm>
            <a:off x="8908677" y="3129092"/>
            <a:ext cx="2625538" cy="2483169"/>
          </a:xfrm>
          <a:prstGeom prst="rect">
            <a:avLst/>
          </a:prstGeom>
          <a:no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2" name="Google Shape;252;p16"/>
          <p:cNvSpPr/>
          <p:nvPr/>
        </p:nvSpPr>
        <p:spPr>
          <a:xfrm>
            <a:off x="668991" y="2580001"/>
            <a:ext cx="2625538" cy="469712"/>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3" name="Google Shape;253;p16"/>
          <p:cNvSpPr txBox="1"/>
          <p:nvPr/>
        </p:nvSpPr>
        <p:spPr>
          <a:xfrm>
            <a:off x="574861" y="556282"/>
            <a:ext cx="11097185" cy="187743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Georgia"/>
                <a:ea typeface="Georgia"/>
                <a:cs typeface="Georgia"/>
                <a:sym typeface="Georgia"/>
              </a:rPr>
              <a:t>Teenagers and adolescents  who experience a distressing or frightening event are often concerned by these strong emotions. Some common symptoms of distress include sadness,anger,anxiety and guilt.</a:t>
            </a:r>
            <a:endParaRPr/>
          </a:p>
          <a:p>
            <a:pPr indent="0" lvl="0" marL="0" marR="0" rtl="0" algn="l">
              <a:spcBef>
                <a:spcPts val="0"/>
              </a:spcBef>
              <a:spcAft>
                <a:spcPts val="0"/>
              </a:spcAft>
              <a:buNone/>
            </a:pPr>
            <a:r>
              <a:t/>
            </a:r>
            <a:endParaRPr sz="1200">
              <a:solidFill>
                <a:schemeClr val="dk1"/>
              </a:solidFill>
              <a:latin typeface="Georgia"/>
              <a:ea typeface="Georgia"/>
              <a:cs typeface="Georgia"/>
              <a:sym typeface="Georgia"/>
            </a:endParaRPr>
          </a:p>
          <a:p>
            <a:pPr indent="0" lvl="0" marL="0" marR="0" rtl="0" algn="l">
              <a:spcBef>
                <a:spcPts val="0"/>
              </a:spcBef>
              <a:spcAft>
                <a:spcPts val="0"/>
              </a:spcAft>
              <a:buNone/>
            </a:pPr>
            <a:r>
              <a:rPr lang="en-US" sz="1600">
                <a:solidFill>
                  <a:schemeClr val="dk1"/>
                </a:solidFill>
                <a:latin typeface="Georgia"/>
                <a:ea typeface="Georgia"/>
                <a:cs typeface="Georgia"/>
                <a:sym typeface="Georgia"/>
              </a:rPr>
              <a:t>(more information in google doc) </a:t>
            </a:r>
            <a:r>
              <a:rPr lang="en-US" sz="1600" u="sng">
                <a:solidFill>
                  <a:schemeClr val="dk1"/>
                </a:solidFill>
                <a:latin typeface="Georgia"/>
                <a:ea typeface="Georgia"/>
                <a:cs typeface="Georgia"/>
                <a:sym typeface="Georgia"/>
                <a:hlinkClick r:id="rId3">
                  <a:extLst>
                    <a:ext uri="{A12FA001-AC4F-418D-AE19-62706E023703}">
                      <ahyp:hlinkClr val="tx"/>
                    </a:ext>
                  </a:extLst>
                </a:hlinkClick>
              </a:rPr>
              <a:t>https://docs.google.com/document/d/1SmBpJyB3zIs0D6xf1jxu3jKzkmPhQ26pdrHKwJ8NPn4/edit</a:t>
            </a:r>
            <a:endParaRPr sz="1600">
              <a:solidFill>
                <a:schemeClr val="dk1"/>
              </a:solidFill>
              <a:latin typeface="Georgia"/>
              <a:ea typeface="Georgia"/>
              <a:cs typeface="Georgia"/>
              <a:sym typeface="Georgia"/>
            </a:endParaRPr>
          </a:p>
        </p:txBody>
      </p:sp>
      <p:sp>
        <p:nvSpPr>
          <p:cNvPr id="254" name="Google Shape;254;p16"/>
          <p:cNvSpPr txBox="1"/>
          <p:nvPr/>
        </p:nvSpPr>
        <p:spPr>
          <a:xfrm>
            <a:off x="1085010" y="2584025"/>
            <a:ext cx="1793501"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dk1"/>
                </a:solidFill>
                <a:latin typeface="Georgia"/>
                <a:ea typeface="Georgia"/>
                <a:cs typeface="Georgia"/>
                <a:sym typeface="Georgia"/>
              </a:rPr>
              <a:t>Sadness</a:t>
            </a:r>
            <a:endParaRPr/>
          </a:p>
        </p:txBody>
      </p:sp>
      <p:sp>
        <p:nvSpPr>
          <p:cNvPr id="255" name="Google Shape;255;p16"/>
          <p:cNvSpPr txBox="1"/>
          <p:nvPr/>
        </p:nvSpPr>
        <p:spPr>
          <a:xfrm>
            <a:off x="790015" y="3205127"/>
            <a:ext cx="2396938" cy="1323439"/>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2000"/>
              <a:buFont typeface="Arial"/>
              <a:buChar char="•"/>
            </a:pPr>
            <a:r>
              <a:rPr lang="en-US" sz="2000">
                <a:solidFill>
                  <a:schemeClr val="dk1"/>
                </a:solidFill>
                <a:latin typeface="Georgia"/>
                <a:ea typeface="Georgia"/>
                <a:cs typeface="Georgia"/>
                <a:sym typeface="Georgia"/>
              </a:rPr>
              <a:t>Overwhelmed due to the traumatic experience</a:t>
            </a:r>
            <a:endParaRPr/>
          </a:p>
        </p:txBody>
      </p:sp>
      <p:sp>
        <p:nvSpPr>
          <p:cNvPr id="256" name="Google Shape;256;p16"/>
          <p:cNvSpPr/>
          <p:nvPr/>
        </p:nvSpPr>
        <p:spPr>
          <a:xfrm>
            <a:off x="3415553" y="2580001"/>
            <a:ext cx="2625538" cy="469712"/>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7" name="Google Shape;257;p16"/>
          <p:cNvSpPr txBox="1"/>
          <p:nvPr/>
        </p:nvSpPr>
        <p:spPr>
          <a:xfrm>
            <a:off x="3831572" y="2584025"/>
            <a:ext cx="1793501"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dk1"/>
                </a:solidFill>
                <a:latin typeface="Georgia"/>
                <a:ea typeface="Georgia"/>
                <a:cs typeface="Georgia"/>
                <a:sym typeface="Georgia"/>
              </a:rPr>
              <a:t>Anger</a:t>
            </a:r>
            <a:endParaRPr/>
          </a:p>
        </p:txBody>
      </p:sp>
      <p:sp>
        <p:nvSpPr>
          <p:cNvPr id="258" name="Google Shape;258;p16"/>
          <p:cNvSpPr txBox="1"/>
          <p:nvPr/>
        </p:nvSpPr>
        <p:spPr>
          <a:xfrm>
            <a:off x="3536577" y="3205127"/>
            <a:ext cx="2396938" cy="2092881"/>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2000"/>
              <a:buFont typeface="Arial"/>
              <a:buChar char="•"/>
            </a:pPr>
            <a:r>
              <a:rPr lang="en-US" sz="2000">
                <a:solidFill>
                  <a:schemeClr val="dk1"/>
                </a:solidFill>
                <a:latin typeface="Georgia"/>
                <a:ea typeface="Georgia"/>
                <a:cs typeface="Georgia"/>
                <a:sym typeface="Georgia"/>
              </a:rPr>
              <a:t>Trauma can trigger intense anger</a:t>
            </a:r>
            <a:endParaRPr/>
          </a:p>
          <a:p>
            <a:pPr indent="-342900" lvl="0" marL="342900" marR="0" rtl="0" algn="l">
              <a:spcBef>
                <a:spcPts val="1200"/>
              </a:spcBef>
              <a:spcAft>
                <a:spcPts val="0"/>
              </a:spcAft>
              <a:buClr>
                <a:schemeClr val="dk1"/>
              </a:buClr>
              <a:buSzPts val="2000"/>
              <a:buFont typeface="Arial"/>
              <a:buChar char="•"/>
            </a:pPr>
            <a:r>
              <a:rPr lang="en-US" sz="2000">
                <a:solidFill>
                  <a:schemeClr val="dk1"/>
                </a:solidFill>
                <a:latin typeface="Georgia"/>
                <a:ea typeface="Georgia"/>
                <a:cs typeface="Georgia"/>
                <a:sym typeface="Georgia"/>
              </a:rPr>
              <a:t> especially if they perceive injustice or loss</a:t>
            </a:r>
            <a:endParaRPr/>
          </a:p>
        </p:txBody>
      </p:sp>
      <p:sp>
        <p:nvSpPr>
          <p:cNvPr id="259" name="Google Shape;259;p16"/>
          <p:cNvSpPr/>
          <p:nvPr/>
        </p:nvSpPr>
        <p:spPr>
          <a:xfrm>
            <a:off x="6162115" y="2580001"/>
            <a:ext cx="2625538" cy="469712"/>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0" name="Google Shape;260;p16"/>
          <p:cNvSpPr txBox="1"/>
          <p:nvPr/>
        </p:nvSpPr>
        <p:spPr>
          <a:xfrm>
            <a:off x="6578134" y="2584025"/>
            <a:ext cx="1793501"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dk1"/>
                </a:solidFill>
                <a:latin typeface="Georgia"/>
                <a:ea typeface="Georgia"/>
                <a:cs typeface="Georgia"/>
                <a:sym typeface="Georgia"/>
              </a:rPr>
              <a:t>Anxiety</a:t>
            </a:r>
            <a:endParaRPr/>
          </a:p>
        </p:txBody>
      </p:sp>
      <p:sp>
        <p:nvSpPr>
          <p:cNvPr id="261" name="Google Shape;261;p16"/>
          <p:cNvSpPr txBox="1"/>
          <p:nvPr/>
        </p:nvSpPr>
        <p:spPr>
          <a:xfrm>
            <a:off x="6283139" y="3205127"/>
            <a:ext cx="2396938" cy="2400657"/>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2000"/>
              <a:buFont typeface="Arial"/>
              <a:buChar char="•"/>
            </a:pPr>
            <a:r>
              <a:rPr lang="en-US" sz="2000">
                <a:solidFill>
                  <a:schemeClr val="dk1"/>
                </a:solidFill>
                <a:latin typeface="Georgia"/>
                <a:ea typeface="Georgia"/>
                <a:cs typeface="Georgia"/>
                <a:sym typeface="Georgia"/>
              </a:rPr>
              <a:t>Adolescents may experience heightened anxiety,</a:t>
            </a:r>
            <a:endParaRPr/>
          </a:p>
          <a:p>
            <a:pPr indent="-342900" lvl="0" marL="342900" marR="0" rtl="0" algn="l">
              <a:spcBef>
                <a:spcPts val="1200"/>
              </a:spcBef>
              <a:spcAft>
                <a:spcPts val="0"/>
              </a:spcAft>
              <a:buClr>
                <a:schemeClr val="dk1"/>
              </a:buClr>
              <a:buSzPts val="2000"/>
              <a:buFont typeface="Arial"/>
              <a:buChar char="•"/>
            </a:pPr>
            <a:r>
              <a:rPr lang="en-US" sz="2000">
                <a:solidFill>
                  <a:schemeClr val="dk1"/>
                </a:solidFill>
                <a:latin typeface="Georgia"/>
                <a:ea typeface="Georgia"/>
                <a:cs typeface="Georgia"/>
                <a:sym typeface="Georgia"/>
              </a:rPr>
              <a:t>Worrying about their safety or futures</a:t>
            </a:r>
            <a:endParaRPr/>
          </a:p>
        </p:txBody>
      </p:sp>
      <p:sp>
        <p:nvSpPr>
          <p:cNvPr id="262" name="Google Shape;262;p16"/>
          <p:cNvSpPr/>
          <p:nvPr/>
        </p:nvSpPr>
        <p:spPr>
          <a:xfrm>
            <a:off x="8908677" y="2580001"/>
            <a:ext cx="2625538" cy="469712"/>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3" name="Google Shape;263;p16"/>
          <p:cNvSpPr txBox="1"/>
          <p:nvPr/>
        </p:nvSpPr>
        <p:spPr>
          <a:xfrm>
            <a:off x="9324696" y="2584025"/>
            <a:ext cx="1793501"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dk1"/>
                </a:solidFill>
                <a:latin typeface="Georgia"/>
                <a:ea typeface="Georgia"/>
                <a:cs typeface="Georgia"/>
                <a:sym typeface="Georgia"/>
              </a:rPr>
              <a:t>Guilt</a:t>
            </a:r>
            <a:endParaRPr/>
          </a:p>
        </p:txBody>
      </p:sp>
      <p:sp>
        <p:nvSpPr>
          <p:cNvPr id="264" name="Google Shape;264;p16"/>
          <p:cNvSpPr txBox="1"/>
          <p:nvPr/>
        </p:nvSpPr>
        <p:spPr>
          <a:xfrm>
            <a:off x="9029701" y="3205127"/>
            <a:ext cx="2396938" cy="1938992"/>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2000"/>
              <a:buFont typeface="Arial"/>
              <a:buChar char="•"/>
            </a:pPr>
            <a:r>
              <a:rPr lang="en-US" sz="2000">
                <a:solidFill>
                  <a:schemeClr val="dk1"/>
                </a:solidFill>
                <a:latin typeface="Georgia"/>
                <a:ea typeface="Georgia"/>
                <a:cs typeface="Georgia"/>
                <a:sym typeface="Georgia"/>
              </a:rPr>
              <a:t>Feelings of guilt may arise even if they were not directly responsible for trauma</a:t>
            </a:r>
            <a:endParaRPr/>
          </a:p>
        </p:txBody>
      </p:sp>
      <p:pic>
        <p:nvPicPr>
          <p:cNvPr id="265" name="Google Shape;265;p16"/>
          <p:cNvPicPr preferRelativeResize="0"/>
          <p:nvPr/>
        </p:nvPicPr>
        <p:blipFill rotWithShape="1">
          <a:blip r:embed="rId4">
            <a:alphaModFix/>
          </a:blip>
          <a:srcRect b="1681" l="0" r="0" t="90877"/>
          <a:stretch/>
        </p:blipFill>
        <p:spPr>
          <a:xfrm>
            <a:off x="0" y="6349796"/>
            <a:ext cx="12192000" cy="5103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17"/>
          <p:cNvSpPr txBox="1"/>
          <p:nvPr/>
        </p:nvSpPr>
        <p:spPr>
          <a:xfrm>
            <a:off x="941641" y="750827"/>
            <a:ext cx="9842900"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1400"/>
              <a:buFont typeface="Georgia"/>
              <a:buNone/>
            </a:pPr>
            <a:r>
              <a:rPr b="1" lang="en-US" sz="3200" u="none" cap="none" strike="noStrike">
                <a:solidFill>
                  <a:schemeClr val="dk1"/>
                </a:solidFill>
                <a:latin typeface="Georgia"/>
                <a:ea typeface="Georgia"/>
                <a:cs typeface="Georgia"/>
                <a:sym typeface="Georgia"/>
              </a:rPr>
              <a:t>Emotion of Adults</a:t>
            </a:r>
            <a:r>
              <a:rPr b="1" lang="en-US" sz="3200">
                <a:solidFill>
                  <a:schemeClr val="dk1"/>
                </a:solidFill>
                <a:latin typeface="Georgia"/>
                <a:ea typeface="Georgia"/>
                <a:cs typeface="Georgia"/>
                <a:sym typeface="Georgia"/>
              </a:rPr>
              <a:t> </a:t>
            </a:r>
            <a:r>
              <a:rPr lang="en-US" sz="3200" u="none" cap="none" strike="noStrike">
                <a:solidFill>
                  <a:schemeClr val="dk1"/>
                </a:solidFill>
                <a:latin typeface="Georgia"/>
                <a:ea typeface="Georgia"/>
                <a:cs typeface="Georgia"/>
                <a:sym typeface="Georgia"/>
              </a:rPr>
              <a:t>(Mother-Father, caregiver)</a:t>
            </a:r>
            <a:endParaRPr/>
          </a:p>
        </p:txBody>
      </p:sp>
      <p:cxnSp>
        <p:nvCxnSpPr>
          <p:cNvPr id="271" name="Google Shape;271;p17"/>
          <p:cNvCxnSpPr/>
          <p:nvPr/>
        </p:nvCxnSpPr>
        <p:spPr>
          <a:xfrm>
            <a:off x="1077108" y="1693333"/>
            <a:ext cx="1022625" cy="0"/>
          </a:xfrm>
          <a:prstGeom prst="straightConnector1">
            <a:avLst/>
          </a:prstGeom>
          <a:noFill/>
          <a:ln cap="flat" cmpd="sng" w="57150">
            <a:solidFill>
              <a:srgbClr val="DAA530"/>
            </a:solidFill>
            <a:prstDash val="solid"/>
            <a:miter lim="800000"/>
            <a:headEnd len="sm" w="sm" type="none"/>
            <a:tailEnd len="sm" w="sm" type="none"/>
          </a:ln>
        </p:spPr>
      </p:cxnSp>
      <p:pic>
        <p:nvPicPr>
          <p:cNvPr id="272" name="Google Shape;272;p17"/>
          <p:cNvPicPr preferRelativeResize="0"/>
          <p:nvPr/>
        </p:nvPicPr>
        <p:blipFill rotWithShape="1">
          <a:blip r:embed="rId3">
            <a:alphaModFix/>
          </a:blip>
          <a:srcRect b="0" l="20511" r="17035" t="6176"/>
          <a:stretch/>
        </p:blipFill>
        <p:spPr>
          <a:xfrm>
            <a:off x="4580739" y="2051066"/>
            <a:ext cx="3913318" cy="3715640"/>
          </a:xfrm>
          <a:prstGeom prst="rect">
            <a:avLst/>
          </a:prstGeom>
          <a:noFill/>
          <a:ln>
            <a:noFill/>
          </a:ln>
        </p:spPr>
      </p:pic>
      <p:pic>
        <p:nvPicPr>
          <p:cNvPr id="273" name="Google Shape;273;p17"/>
          <p:cNvPicPr preferRelativeResize="0"/>
          <p:nvPr/>
        </p:nvPicPr>
        <p:blipFill rotWithShape="1">
          <a:blip r:embed="rId4">
            <a:alphaModFix/>
          </a:blip>
          <a:srcRect b="2627" l="0" r="43626" t="7422"/>
          <a:stretch/>
        </p:blipFill>
        <p:spPr>
          <a:xfrm>
            <a:off x="8592904" y="2051065"/>
            <a:ext cx="3104913" cy="3715640"/>
          </a:xfrm>
          <a:prstGeom prst="rect">
            <a:avLst/>
          </a:prstGeom>
          <a:noFill/>
          <a:ln>
            <a:noFill/>
          </a:ln>
        </p:spPr>
      </p:pic>
      <p:sp>
        <p:nvSpPr>
          <p:cNvPr id="274" name="Google Shape;274;p17"/>
          <p:cNvSpPr/>
          <p:nvPr/>
        </p:nvSpPr>
        <p:spPr>
          <a:xfrm>
            <a:off x="1077108" y="2051065"/>
            <a:ext cx="3404784" cy="3715638"/>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 </a:t>
            </a:r>
            <a:endParaRPr/>
          </a:p>
        </p:txBody>
      </p:sp>
      <p:sp>
        <p:nvSpPr>
          <p:cNvPr id="275" name="Google Shape;275;p17"/>
          <p:cNvSpPr txBox="1"/>
          <p:nvPr/>
        </p:nvSpPr>
        <p:spPr>
          <a:xfrm>
            <a:off x="1179980" y="2208671"/>
            <a:ext cx="3123079" cy="34009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700">
                <a:solidFill>
                  <a:schemeClr val="dk1"/>
                </a:solidFill>
                <a:latin typeface="Georgia"/>
                <a:ea typeface="Georgia"/>
                <a:cs typeface="Georgia"/>
                <a:sym typeface="Georgia"/>
              </a:rPr>
              <a:t>In humanitarian situations, parents face immense emotional challenges like-stress,anxiety,conflict,anger,depression and so on. Acknowledging parents’ emotional experiences and providing support is crucial for holistic</a:t>
            </a:r>
            <a:endParaRPr/>
          </a:p>
          <a:p>
            <a:pPr indent="0" lvl="0" marL="0" marR="0" rtl="0" algn="l">
              <a:spcBef>
                <a:spcPts val="1200"/>
              </a:spcBef>
              <a:spcAft>
                <a:spcPts val="0"/>
              </a:spcAft>
              <a:buNone/>
            </a:pPr>
            <a:r>
              <a:rPr lang="en-US" sz="1300">
                <a:solidFill>
                  <a:schemeClr val="dk1"/>
                </a:solidFill>
                <a:latin typeface="Georgia"/>
                <a:ea typeface="Georgia"/>
                <a:cs typeface="Georgia"/>
                <a:sym typeface="Georgia"/>
              </a:rPr>
              <a:t>(more information in google doc) </a:t>
            </a:r>
            <a:r>
              <a:rPr lang="en-US" sz="1300" u="sng">
                <a:solidFill>
                  <a:schemeClr val="dk1"/>
                </a:solidFill>
                <a:latin typeface="Georgia"/>
                <a:ea typeface="Georgia"/>
                <a:cs typeface="Georgia"/>
                <a:sym typeface="Georgia"/>
                <a:hlinkClick r:id="rId5">
                  <a:extLst>
                    <a:ext uri="{A12FA001-AC4F-418D-AE19-62706E023703}">
                      <ahyp:hlinkClr val="tx"/>
                    </a:ext>
                  </a:extLst>
                </a:hlinkClick>
              </a:rPr>
              <a:t>https://docs.google.com/document/d/1SmBpJyB3zIs0D6xf1jxu3jKzkmPhQ26pdrHKwJ8NPn4/edit</a:t>
            </a:r>
            <a:endParaRPr sz="1300">
              <a:solidFill>
                <a:schemeClr val="dk1"/>
              </a:solidFill>
              <a:latin typeface="Georgia"/>
              <a:ea typeface="Georgia"/>
              <a:cs typeface="Georgia"/>
              <a:sym typeface="Georgia"/>
            </a:endParaRPr>
          </a:p>
        </p:txBody>
      </p:sp>
      <p:pic>
        <p:nvPicPr>
          <p:cNvPr id="276" name="Google Shape;276;p17"/>
          <p:cNvPicPr preferRelativeResize="0"/>
          <p:nvPr/>
        </p:nvPicPr>
        <p:blipFill rotWithShape="1">
          <a:blip r:embed="rId6">
            <a:alphaModFix/>
          </a:blip>
          <a:srcRect b="1681" l="0" r="0" t="90877"/>
          <a:stretch/>
        </p:blipFill>
        <p:spPr>
          <a:xfrm>
            <a:off x="0" y="6349796"/>
            <a:ext cx="12192000" cy="5103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18"/>
          <p:cNvSpPr/>
          <p:nvPr/>
        </p:nvSpPr>
        <p:spPr>
          <a:xfrm>
            <a:off x="-2" y="0"/>
            <a:ext cx="5378827" cy="6858000"/>
          </a:xfrm>
          <a:prstGeom prst="rect">
            <a:avLst/>
          </a:prstGeom>
          <a:solidFill>
            <a:srgbClr val="7D30C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close up of a logo&#10;&#10;Description automatically generated" id="282" name="Google Shape;282;p18"/>
          <p:cNvPicPr preferRelativeResize="0"/>
          <p:nvPr/>
        </p:nvPicPr>
        <p:blipFill rotWithShape="1">
          <a:blip r:embed="rId3">
            <a:alphaModFix/>
          </a:blip>
          <a:srcRect b="12648" l="48857" r="3653" t="13379"/>
          <a:stretch/>
        </p:blipFill>
        <p:spPr>
          <a:xfrm>
            <a:off x="-3" y="0"/>
            <a:ext cx="4402667" cy="6858000"/>
          </a:xfrm>
          <a:prstGeom prst="rect">
            <a:avLst/>
          </a:prstGeom>
          <a:noFill/>
          <a:ln>
            <a:noFill/>
          </a:ln>
        </p:spPr>
      </p:pic>
      <p:sp>
        <p:nvSpPr>
          <p:cNvPr id="283" name="Google Shape;283;p18"/>
          <p:cNvSpPr txBox="1"/>
          <p:nvPr/>
        </p:nvSpPr>
        <p:spPr>
          <a:xfrm>
            <a:off x="417206" y="455086"/>
            <a:ext cx="4437183" cy="23083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1400"/>
              <a:buFont typeface="Georgia"/>
              <a:buNone/>
            </a:pPr>
            <a:r>
              <a:rPr b="1" lang="en-US" sz="3600" u="none" cap="none" strike="noStrike">
                <a:solidFill>
                  <a:schemeClr val="lt1"/>
                </a:solidFill>
                <a:latin typeface="Georgia"/>
                <a:ea typeface="Georgia"/>
                <a:cs typeface="Georgia"/>
                <a:sym typeface="Georgia"/>
              </a:rPr>
              <a:t>Let’s reflect on people’s emotion in a trauma prone situation</a:t>
            </a:r>
            <a:endParaRPr/>
          </a:p>
        </p:txBody>
      </p:sp>
      <p:cxnSp>
        <p:nvCxnSpPr>
          <p:cNvPr id="284" name="Google Shape;284;p18"/>
          <p:cNvCxnSpPr/>
          <p:nvPr/>
        </p:nvCxnSpPr>
        <p:spPr>
          <a:xfrm>
            <a:off x="593014" y="3126402"/>
            <a:ext cx="1022625" cy="0"/>
          </a:xfrm>
          <a:prstGeom prst="straightConnector1">
            <a:avLst/>
          </a:prstGeom>
          <a:noFill/>
          <a:ln cap="flat" cmpd="sng" w="57150">
            <a:solidFill>
              <a:srgbClr val="DAA530"/>
            </a:solidFill>
            <a:prstDash val="solid"/>
            <a:miter lim="800000"/>
            <a:headEnd len="sm" w="sm" type="none"/>
            <a:tailEnd len="sm" w="sm" type="none"/>
          </a:ln>
        </p:spPr>
      </p:cxnSp>
      <p:pic>
        <p:nvPicPr>
          <p:cNvPr id="285" name="Google Shape;285;p18"/>
          <p:cNvPicPr preferRelativeResize="0"/>
          <p:nvPr/>
        </p:nvPicPr>
        <p:blipFill rotWithShape="1">
          <a:blip r:embed="rId4">
            <a:alphaModFix/>
          </a:blip>
          <a:srcRect b="0" l="0" r="0" t="0"/>
          <a:stretch/>
        </p:blipFill>
        <p:spPr>
          <a:xfrm>
            <a:off x="5378825" y="44824"/>
            <a:ext cx="6813176" cy="6813176"/>
          </a:xfrm>
          <a:prstGeom prst="rect">
            <a:avLst/>
          </a:prstGeom>
          <a:noFill/>
          <a:ln>
            <a:noFill/>
          </a:ln>
        </p:spPr>
      </p:pic>
      <p:sp>
        <p:nvSpPr>
          <p:cNvPr id="286" name="Google Shape;286;p18"/>
          <p:cNvSpPr txBox="1"/>
          <p:nvPr/>
        </p:nvSpPr>
        <p:spPr>
          <a:xfrm>
            <a:off x="593014" y="3576684"/>
            <a:ext cx="6098240" cy="227754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Georgia"/>
                <a:ea typeface="Georgia"/>
                <a:cs typeface="Georgia"/>
                <a:sym typeface="Georgia"/>
              </a:rPr>
              <a:t>• Women </a:t>
            </a:r>
            <a:endParaRPr/>
          </a:p>
          <a:p>
            <a:pPr indent="0" lvl="0" marL="0" marR="0" rtl="0" algn="l">
              <a:spcBef>
                <a:spcPts val="1200"/>
              </a:spcBef>
              <a:spcAft>
                <a:spcPts val="0"/>
              </a:spcAft>
              <a:buNone/>
            </a:pPr>
            <a:r>
              <a:rPr lang="en-US" sz="2800">
                <a:solidFill>
                  <a:schemeClr val="lt1"/>
                </a:solidFill>
                <a:latin typeface="Georgia"/>
                <a:ea typeface="Georgia"/>
                <a:cs typeface="Georgia"/>
                <a:sym typeface="Georgia"/>
              </a:rPr>
              <a:t>• children </a:t>
            </a:r>
            <a:endParaRPr/>
          </a:p>
          <a:p>
            <a:pPr indent="0" lvl="0" marL="0" marR="0" rtl="0" algn="l">
              <a:spcBef>
                <a:spcPts val="1200"/>
              </a:spcBef>
              <a:spcAft>
                <a:spcPts val="0"/>
              </a:spcAft>
              <a:buNone/>
            </a:pPr>
            <a:r>
              <a:rPr lang="en-US" sz="2800">
                <a:solidFill>
                  <a:schemeClr val="lt1"/>
                </a:solidFill>
                <a:latin typeface="Georgia"/>
                <a:ea typeface="Georgia"/>
                <a:cs typeface="Georgia"/>
                <a:sym typeface="Georgia"/>
              </a:rPr>
              <a:t>• Elderly people </a:t>
            </a:r>
            <a:endParaRPr/>
          </a:p>
          <a:p>
            <a:pPr indent="0" lvl="0" marL="0" marR="0" rtl="0" algn="l">
              <a:spcBef>
                <a:spcPts val="1200"/>
              </a:spcBef>
              <a:spcAft>
                <a:spcPts val="0"/>
              </a:spcAft>
              <a:buNone/>
            </a:pPr>
            <a:r>
              <a:rPr lang="en-US" sz="2800">
                <a:solidFill>
                  <a:schemeClr val="lt1"/>
                </a:solidFill>
                <a:latin typeface="Georgia"/>
                <a:ea typeface="Georgia"/>
                <a:cs typeface="Georgia"/>
                <a:sym typeface="Georgia"/>
              </a:rPr>
              <a:t>• Men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pic>
        <p:nvPicPr>
          <p:cNvPr id="291" name="Google Shape;291;g2893973cc51_2_5"/>
          <p:cNvPicPr preferRelativeResize="0"/>
          <p:nvPr/>
        </p:nvPicPr>
        <p:blipFill rotWithShape="1">
          <a:blip r:embed="rId3">
            <a:alphaModFix/>
          </a:blip>
          <a:srcRect b="0" l="21875" r="21875" t="0"/>
          <a:stretch/>
        </p:blipFill>
        <p:spPr>
          <a:xfrm>
            <a:off x="3548903" y="881903"/>
            <a:ext cx="5094300" cy="5094300"/>
          </a:xfrm>
          <a:prstGeom prst="ellipse">
            <a:avLst/>
          </a:prstGeom>
          <a:noFill/>
          <a:ln>
            <a:noFill/>
          </a:ln>
        </p:spPr>
      </p:pic>
      <p:sp>
        <p:nvSpPr>
          <p:cNvPr id="292" name="Google Shape;292;g2893973cc51_2_5"/>
          <p:cNvSpPr txBox="1"/>
          <p:nvPr/>
        </p:nvSpPr>
        <p:spPr>
          <a:xfrm>
            <a:off x="3890650" y="2138028"/>
            <a:ext cx="4410600" cy="4571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700">
                <a:solidFill>
                  <a:schemeClr val="lt1"/>
                </a:solidFill>
                <a:latin typeface="Georgia"/>
                <a:ea typeface="Georgia"/>
                <a:cs typeface="Georgia"/>
                <a:sym typeface="Georgia"/>
              </a:rPr>
              <a:t> Trauma focused support </a:t>
            </a:r>
            <a:endParaRPr b="1" sz="4700">
              <a:solidFill>
                <a:schemeClr val="lt1"/>
              </a:solidFill>
              <a:latin typeface="Georgia"/>
              <a:ea typeface="Georgia"/>
              <a:cs typeface="Georgia"/>
              <a:sym typeface="Georgia"/>
            </a:endParaRPr>
          </a:p>
          <a:p>
            <a:pPr indent="0" lvl="0" marL="0" marR="0" rtl="0" algn="ctr">
              <a:spcBef>
                <a:spcPts val="0"/>
              </a:spcBef>
              <a:spcAft>
                <a:spcPts val="0"/>
              </a:spcAft>
              <a:buNone/>
            </a:pPr>
            <a:r>
              <a:t/>
            </a:r>
            <a:endParaRPr b="1" sz="3000">
              <a:solidFill>
                <a:schemeClr val="lt1"/>
              </a:solidFill>
              <a:latin typeface="Georgia"/>
              <a:ea typeface="Georgia"/>
              <a:cs typeface="Georgia"/>
              <a:sym typeface="Georgia"/>
            </a:endParaRPr>
          </a:p>
          <a:p>
            <a:pPr indent="0" lvl="0" marL="0" marR="0" rtl="0" algn="ctr">
              <a:spcBef>
                <a:spcPts val="0"/>
              </a:spcBef>
              <a:spcAft>
                <a:spcPts val="0"/>
              </a:spcAft>
              <a:buNone/>
            </a:pPr>
            <a:r>
              <a:t/>
            </a:r>
            <a:endParaRPr b="1" sz="3000">
              <a:solidFill>
                <a:schemeClr val="lt1"/>
              </a:solidFill>
              <a:latin typeface="Georgia"/>
              <a:ea typeface="Georgia"/>
              <a:cs typeface="Georgia"/>
              <a:sym typeface="Georgia"/>
            </a:endParaRPr>
          </a:p>
          <a:p>
            <a:pPr indent="0" lvl="0" marL="0" marR="0" rtl="0" algn="ctr">
              <a:spcBef>
                <a:spcPts val="0"/>
              </a:spcBef>
              <a:spcAft>
                <a:spcPts val="0"/>
              </a:spcAft>
              <a:buNone/>
            </a:pPr>
            <a:r>
              <a:t/>
            </a:r>
            <a:endParaRPr b="1" sz="3000">
              <a:solidFill>
                <a:schemeClr val="lt1"/>
              </a:solidFill>
              <a:latin typeface="Georgia"/>
              <a:ea typeface="Georgia"/>
              <a:cs typeface="Georgia"/>
              <a:sym typeface="Georgia"/>
            </a:endParaRPr>
          </a:p>
          <a:p>
            <a:pPr indent="0" lvl="0" marL="0" marR="0" rtl="0" algn="ctr">
              <a:spcBef>
                <a:spcPts val="0"/>
              </a:spcBef>
              <a:spcAft>
                <a:spcPts val="0"/>
              </a:spcAft>
              <a:buNone/>
            </a:pPr>
            <a:r>
              <a:t/>
            </a:r>
            <a:endParaRPr b="1" sz="3000">
              <a:solidFill>
                <a:schemeClr val="lt1"/>
              </a:solidFill>
              <a:latin typeface="Georgia"/>
              <a:ea typeface="Georgia"/>
              <a:cs typeface="Georgia"/>
              <a:sym typeface="Georgia"/>
            </a:endParaRPr>
          </a:p>
          <a:p>
            <a:pPr indent="0" lvl="0" marL="0" marR="0" rtl="0" algn="ctr">
              <a:spcBef>
                <a:spcPts val="0"/>
              </a:spcBef>
              <a:spcAft>
                <a:spcPts val="0"/>
              </a:spcAft>
              <a:buNone/>
            </a:pPr>
            <a:r>
              <a:t/>
            </a:r>
            <a:endParaRPr b="1" sz="3000">
              <a:solidFill>
                <a:schemeClr val="lt1"/>
              </a:solidFill>
              <a:latin typeface="Georgia"/>
              <a:ea typeface="Georgia"/>
              <a:cs typeface="Georgia"/>
              <a:sym typeface="Georgi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g2893973cc51_4_6"/>
          <p:cNvSpPr txBox="1"/>
          <p:nvPr>
            <p:ph type="ctrTitle"/>
          </p:nvPr>
        </p:nvSpPr>
        <p:spPr>
          <a:xfrm>
            <a:off x="1524000" y="1122363"/>
            <a:ext cx="9144000" cy="23877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t/>
            </a:r>
            <a:endParaRPr/>
          </a:p>
        </p:txBody>
      </p:sp>
      <p:sp>
        <p:nvSpPr>
          <p:cNvPr id="93" name="Google Shape;93;g2893973cc51_4_6"/>
          <p:cNvSpPr txBox="1"/>
          <p:nvPr>
            <p:ph idx="1" type="subTitle"/>
          </p:nvPr>
        </p:nvSpPr>
        <p:spPr>
          <a:xfrm>
            <a:off x="1524000" y="3602038"/>
            <a:ext cx="9144000" cy="16557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t/>
            </a:r>
            <a:endParaRPr/>
          </a:p>
        </p:txBody>
      </p:sp>
      <p:pic>
        <p:nvPicPr>
          <p:cNvPr descr="By Inner Space: http://www.innerspace.org.uk  &#10;&#10;Unwind and relax with this visualisation: Imagine standing under a waterfall.  Feel the cool water cascade over you, flowing from the top of your head, over your shoulders, arms and out through the palms of your hands, down your body, legs and feet and into the earth.  Let the water wash away all the tension from your mind and body.&#10;&#10;Like Us, Subscribe to Us, Share with Friends. Leave a Comment!" id="94" name="Google Shape;94;g2893973cc51_4_6" title="Waterfall Meditation - Guided Imagery to Refresh Yourself">
            <a:hlinkClick r:id="rId3"/>
          </p:cNvPr>
          <p:cNvPicPr preferRelativeResize="0"/>
          <p:nvPr/>
        </p:nvPicPr>
        <p:blipFill>
          <a:blip r:embed="rId4">
            <a:alphaModFix/>
          </a:blip>
          <a:stretch>
            <a:fillRect/>
          </a:stretch>
        </p:blipFill>
        <p:spPr>
          <a:xfrm>
            <a:off x="3922800" y="1039075"/>
            <a:ext cx="6745200" cy="4218800"/>
          </a:xfrm>
          <a:prstGeom prst="rect">
            <a:avLst/>
          </a:prstGeom>
          <a:noFill/>
          <a:ln>
            <a:noFill/>
          </a:ln>
        </p:spPr>
      </p:pic>
      <p:sp>
        <p:nvSpPr>
          <p:cNvPr id="95" name="Google Shape;95;g2893973cc51_4_6"/>
          <p:cNvSpPr/>
          <p:nvPr/>
        </p:nvSpPr>
        <p:spPr>
          <a:xfrm>
            <a:off x="1524000" y="1039075"/>
            <a:ext cx="2398800" cy="4218900"/>
          </a:xfrm>
          <a:prstGeom prst="rect">
            <a:avLst/>
          </a:prstGeom>
          <a:solidFill>
            <a:srgbClr val="00AD5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2400">
                <a:solidFill>
                  <a:schemeClr val="lt1"/>
                </a:solidFill>
                <a:latin typeface="Calibri"/>
                <a:ea typeface="Calibri"/>
                <a:cs typeface="Calibri"/>
                <a:sym typeface="Calibri"/>
              </a:rPr>
              <a:t>Make us relax for a while!</a:t>
            </a:r>
            <a:endParaRPr sz="2400">
              <a:solidFill>
                <a:schemeClr val="lt1"/>
              </a:solidFill>
              <a:latin typeface="Calibri"/>
              <a:ea typeface="Calibri"/>
              <a:cs typeface="Calibri"/>
              <a:sym typeface="Calibri"/>
            </a:endParaRPr>
          </a:p>
          <a:p>
            <a:pPr indent="0" lvl="0" marL="0" marR="0" rtl="0" algn="l">
              <a:spcBef>
                <a:spcPts val="0"/>
              </a:spcBef>
              <a:spcAft>
                <a:spcPts val="0"/>
              </a:spcAft>
              <a:buNone/>
            </a:pPr>
            <a:r>
              <a:rPr lang="en-US" sz="2400">
                <a:solidFill>
                  <a:schemeClr val="lt1"/>
                </a:solidFill>
                <a:latin typeface="Calibri"/>
                <a:ea typeface="Calibri"/>
                <a:cs typeface="Calibri"/>
                <a:sym typeface="Calibri"/>
              </a:rPr>
              <a:t>Just listen to the instructions and follow  accordingly… </a:t>
            </a:r>
            <a:endParaRPr sz="24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
                                        </p:tgtEl>
                                        <p:attrNameLst>
                                          <p:attrName>style.visibility</p:attrName>
                                        </p:attrNameLst>
                                      </p:cBhvr>
                                      <p:to>
                                        <p:strVal val="visible"/>
                                      </p:to>
                                    </p:set>
                                    <p:animEffect filter="fade" transition="in">
                                      <p:cBhvr>
                                        <p:cTn dur="1000"/>
                                        <p:tgtEl>
                                          <p:spTgt spid="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pic>
        <p:nvPicPr>
          <p:cNvPr id="297" name="Google Shape;297;g2893973cc51_1_0" title="Nusrat Apu Shortend Version.mp4">
            <a:hlinkClick r:id="rId3"/>
          </p:cNvPr>
          <p:cNvPicPr preferRelativeResize="0"/>
          <p:nvPr/>
        </p:nvPicPr>
        <p:blipFill>
          <a:blip r:embed="rId4">
            <a:alphaModFix/>
          </a:blip>
          <a:stretch>
            <a:fillRect/>
          </a:stretch>
        </p:blipFill>
        <p:spPr>
          <a:xfrm>
            <a:off x="152400" y="152400"/>
            <a:ext cx="11650133" cy="6553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7"/>
                                        </p:tgtEl>
                                        <p:attrNameLst>
                                          <p:attrName>style.visibility</p:attrName>
                                        </p:attrNameLst>
                                      </p:cBhvr>
                                      <p:to>
                                        <p:strVal val="visible"/>
                                      </p:to>
                                    </p:set>
                                    <p:animEffect filter="fade" transition="in">
                                      <p:cBhvr>
                                        <p:cTn dur="1000"/>
                                        <p:tgtEl>
                                          <p:spTgt spid="2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pic>
        <p:nvPicPr>
          <p:cNvPr id="302" name="Google Shape;302;p21"/>
          <p:cNvPicPr preferRelativeResize="0"/>
          <p:nvPr/>
        </p:nvPicPr>
        <p:blipFill rotWithShape="1">
          <a:blip r:embed="rId3">
            <a:alphaModFix/>
          </a:blip>
          <a:srcRect b="0" l="21875" r="21874" t="0"/>
          <a:stretch/>
        </p:blipFill>
        <p:spPr>
          <a:xfrm>
            <a:off x="3548903" y="881903"/>
            <a:ext cx="5094194" cy="5094194"/>
          </a:xfrm>
          <a:prstGeom prst="ellipse">
            <a:avLst/>
          </a:prstGeom>
          <a:noFill/>
          <a:ln>
            <a:noFill/>
          </a:ln>
        </p:spPr>
      </p:pic>
      <p:sp>
        <p:nvSpPr>
          <p:cNvPr id="303" name="Google Shape;303;p21"/>
          <p:cNvSpPr txBox="1"/>
          <p:nvPr/>
        </p:nvSpPr>
        <p:spPr>
          <a:xfrm>
            <a:off x="3890650" y="2137988"/>
            <a:ext cx="4410700" cy="290848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000">
                <a:solidFill>
                  <a:schemeClr val="lt1"/>
                </a:solidFill>
                <a:latin typeface="Georgia"/>
                <a:ea typeface="Georgia"/>
                <a:cs typeface="Georgia"/>
                <a:sym typeface="Georgia"/>
              </a:rPr>
              <a:t>How can you design to provide a trauma focused support in your community following the steps?</a:t>
            </a:r>
            <a:endParaRPr/>
          </a:p>
          <a:p>
            <a:pPr indent="0" lvl="0" marL="0" marR="0" rtl="0" algn="ctr">
              <a:spcBef>
                <a:spcPts val="600"/>
              </a:spcBef>
              <a:spcAft>
                <a:spcPts val="0"/>
              </a:spcAft>
              <a:buNone/>
            </a:pPr>
            <a:r>
              <a:rPr lang="en-US" sz="2800">
                <a:solidFill>
                  <a:schemeClr val="lt1"/>
                </a:solidFill>
                <a:latin typeface="Georgia"/>
                <a:ea typeface="Georgia"/>
                <a:cs typeface="Georgia"/>
                <a:sym typeface="Georgia"/>
              </a:rPr>
              <a:t>(Think &amp; write)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g2893973cc51_1_6"/>
          <p:cNvSpPr txBox="1"/>
          <p:nvPr>
            <p:ph type="ctrTitle"/>
          </p:nvPr>
        </p:nvSpPr>
        <p:spPr>
          <a:xfrm>
            <a:off x="1524000" y="1122363"/>
            <a:ext cx="9144000" cy="23877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t/>
            </a:r>
            <a:endParaRPr/>
          </a:p>
        </p:txBody>
      </p:sp>
      <p:sp>
        <p:nvSpPr>
          <p:cNvPr id="309" name="Google Shape;309;g2893973cc51_1_6"/>
          <p:cNvSpPr txBox="1"/>
          <p:nvPr>
            <p:ph idx="1" type="subTitle"/>
          </p:nvPr>
        </p:nvSpPr>
        <p:spPr>
          <a:xfrm>
            <a:off x="1524000" y="3602038"/>
            <a:ext cx="9144000" cy="16557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t/>
            </a:r>
            <a:endParaRPr/>
          </a:p>
        </p:txBody>
      </p:sp>
      <p:pic>
        <p:nvPicPr>
          <p:cNvPr id="310" name="Google Shape;310;g2893973cc51_1_6" title="Paracounsellor's video.mp4">
            <a:hlinkClick r:id="rId3"/>
          </p:cNvPr>
          <p:cNvPicPr preferRelativeResize="0"/>
          <p:nvPr/>
        </p:nvPicPr>
        <p:blipFill>
          <a:blip r:embed="rId4">
            <a:alphaModFix/>
          </a:blip>
          <a:stretch>
            <a:fillRect/>
          </a:stretch>
        </p:blipFill>
        <p:spPr>
          <a:xfrm>
            <a:off x="0" y="76200"/>
            <a:ext cx="12192000" cy="6858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0"/>
                                        </p:tgtEl>
                                        <p:attrNameLst>
                                          <p:attrName>style.visibility</p:attrName>
                                        </p:attrNameLst>
                                      </p:cBhvr>
                                      <p:to>
                                        <p:strVal val="visible"/>
                                      </p:to>
                                    </p:set>
                                    <p:animEffect filter="fade" transition="in">
                                      <p:cBhvr>
                                        <p:cTn dur="1000"/>
                                        <p:tgtEl>
                                          <p:spTgt spid="3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22"/>
          <p:cNvSpPr/>
          <p:nvPr/>
        </p:nvSpPr>
        <p:spPr>
          <a:xfrm>
            <a:off x="0" y="0"/>
            <a:ext cx="12192000" cy="6858000"/>
          </a:xfrm>
          <a:prstGeom prst="rect">
            <a:avLst/>
          </a:prstGeom>
          <a:solidFill>
            <a:srgbClr val="D8532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6" name="Google Shape;316;p22"/>
          <p:cNvSpPr/>
          <p:nvPr/>
        </p:nvSpPr>
        <p:spPr>
          <a:xfrm>
            <a:off x="2327564" y="3791752"/>
            <a:ext cx="8201891" cy="53086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7" name="Google Shape;317;p22"/>
          <p:cNvSpPr/>
          <p:nvPr/>
        </p:nvSpPr>
        <p:spPr>
          <a:xfrm>
            <a:off x="2327564" y="4415207"/>
            <a:ext cx="8201891" cy="53086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8" name="Google Shape;318;p22"/>
          <p:cNvSpPr txBox="1"/>
          <p:nvPr/>
        </p:nvSpPr>
        <p:spPr>
          <a:xfrm>
            <a:off x="2874819" y="3625987"/>
            <a:ext cx="7190509" cy="660245"/>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2800">
                <a:solidFill>
                  <a:schemeClr val="dk1"/>
                </a:solidFill>
                <a:latin typeface="Georgia"/>
                <a:ea typeface="Georgia"/>
                <a:cs typeface="Georgia"/>
                <a:sym typeface="Georgia"/>
              </a:rPr>
              <a:t>What comes to your mind when you hear…</a:t>
            </a:r>
            <a:endParaRPr/>
          </a:p>
        </p:txBody>
      </p:sp>
      <p:sp>
        <p:nvSpPr>
          <p:cNvPr id="319" name="Google Shape;319;p22"/>
          <p:cNvSpPr txBox="1"/>
          <p:nvPr/>
        </p:nvSpPr>
        <p:spPr>
          <a:xfrm>
            <a:off x="3773937" y="4387580"/>
            <a:ext cx="5309144"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000">
                <a:solidFill>
                  <a:schemeClr val="dk1"/>
                </a:solidFill>
                <a:latin typeface="Georgia"/>
                <a:ea typeface="Georgia"/>
                <a:cs typeface="Georgia"/>
                <a:sym typeface="Georgia"/>
              </a:rPr>
              <a:t>‘’Psychological First Aid”</a:t>
            </a:r>
            <a:endParaRPr/>
          </a:p>
        </p:txBody>
      </p:sp>
      <p:sp>
        <p:nvSpPr>
          <p:cNvPr id="320" name="Google Shape;320;p22"/>
          <p:cNvSpPr txBox="1"/>
          <p:nvPr/>
        </p:nvSpPr>
        <p:spPr>
          <a:xfrm>
            <a:off x="3048000" y="2351625"/>
            <a:ext cx="6096000"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8000">
                <a:solidFill>
                  <a:schemeClr val="lt1"/>
                </a:solidFill>
                <a:latin typeface="Georgia"/>
                <a:ea typeface="Georgia"/>
                <a:cs typeface="Georgia"/>
                <a:sym typeface="Georgia"/>
              </a:rPr>
              <a:t>Think…</a:t>
            </a:r>
            <a:endParaRPr/>
          </a:p>
        </p:txBody>
      </p:sp>
      <p:pic>
        <p:nvPicPr>
          <p:cNvPr id="321" name="Google Shape;321;p22"/>
          <p:cNvPicPr preferRelativeResize="0"/>
          <p:nvPr/>
        </p:nvPicPr>
        <p:blipFill rotWithShape="1">
          <a:blip r:embed="rId3">
            <a:alphaModFix/>
          </a:blip>
          <a:srcRect b="21874" l="0" r="0" t="21875"/>
          <a:stretch/>
        </p:blipFill>
        <p:spPr>
          <a:xfrm>
            <a:off x="0" y="0"/>
            <a:ext cx="12192000" cy="6858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23"/>
          <p:cNvSpPr txBox="1"/>
          <p:nvPr/>
        </p:nvSpPr>
        <p:spPr>
          <a:xfrm>
            <a:off x="941641" y="750827"/>
            <a:ext cx="6096000" cy="63094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1400"/>
              <a:buFont typeface="Georgia"/>
              <a:buNone/>
            </a:pPr>
            <a:r>
              <a:rPr b="1" lang="en-US" sz="3500" u="none" cap="none" strike="noStrike">
                <a:solidFill>
                  <a:schemeClr val="dk1"/>
                </a:solidFill>
                <a:latin typeface="Georgia"/>
                <a:ea typeface="Georgia"/>
                <a:cs typeface="Georgia"/>
                <a:sym typeface="Georgia"/>
              </a:rPr>
              <a:t>Psychological First Aid </a:t>
            </a:r>
            <a:endParaRPr/>
          </a:p>
        </p:txBody>
      </p:sp>
      <p:cxnSp>
        <p:nvCxnSpPr>
          <p:cNvPr id="327" name="Google Shape;327;p23"/>
          <p:cNvCxnSpPr/>
          <p:nvPr/>
        </p:nvCxnSpPr>
        <p:spPr>
          <a:xfrm>
            <a:off x="1077108" y="1693333"/>
            <a:ext cx="1022625" cy="0"/>
          </a:xfrm>
          <a:prstGeom prst="straightConnector1">
            <a:avLst/>
          </a:prstGeom>
          <a:noFill/>
          <a:ln cap="flat" cmpd="sng" w="57150">
            <a:solidFill>
              <a:srgbClr val="DAA530"/>
            </a:solidFill>
            <a:prstDash val="solid"/>
            <a:miter lim="800000"/>
            <a:headEnd len="sm" w="sm" type="none"/>
            <a:tailEnd len="sm" w="sm" type="none"/>
          </a:ln>
        </p:spPr>
      </p:cxnSp>
      <p:pic>
        <p:nvPicPr>
          <p:cNvPr id="328" name="Google Shape;328;p23"/>
          <p:cNvPicPr preferRelativeResize="0"/>
          <p:nvPr/>
        </p:nvPicPr>
        <p:blipFill rotWithShape="1">
          <a:blip r:embed="rId3">
            <a:alphaModFix/>
          </a:blip>
          <a:srcRect b="0" l="0" r="34121" t="0"/>
          <a:stretch/>
        </p:blipFill>
        <p:spPr>
          <a:xfrm>
            <a:off x="1077108" y="2077717"/>
            <a:ext cx="4627927" cy="3838967"/>
          </a:xfrm>
          <a:prstGeom prst="rect">
            <a:avLst/>
          </a:prstGeom>
          <a:noFill/>
          <a:ln>
            <a:noFill/>
          </a:ln>
        </p:spPr>
      </p:pic>
      <p:sp>
        <p:nvSpPr>
          <p:cNvPr id="329" name="Google Shape;329;p23"/>
          <p:cNvSpPr/>
          <p:nvPr/>
        </p:nvSpPr>
        <p:spPr>
          <a:xfrm>
            <a:off x="5934634" y="2077716"/>
            <a:ext cx="5180257" cy="3838967"/>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0" name="Google Shape;330;p23"/>
          <p:cNvSpPr txBox="1"/>
          <p:nvPr/>
        </p:nvSpPr>
        <p:spPr>
          <a:xfrm>
            <a:off x="5934635" y="2198186"/>
            <a:ext cx="4997824" cy="3631763"/>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Georgia"/>
                <a:ea typeface="Georgia"/>
                <a:cs typeface="Georgia"/>
                <a:sym typeface="Georgia"/>
              </a:rPr>
              <a:t>Psychological First Aid or PFA is the instant mental, cooperative, and realistic aid one receives from the people around after a very disastrous or pressurising situation which helps the person cope with the situation and return to a normal state  </a:t>
            </a:r>
            <a:endParaRPr/>
          </a:p>
          <a:p>
            <a:pPr indent="-285750" lvl="0" marL="285750" marR="0" rtl="0" algn="l">
              <a:spcBef>
                <a:spcPts val="1200"/>
              </a:spcBef>
              <a:spcAft>
                <a:spcPts val="0"/>
              </a:spcAft>
              <a:buClr>
                <a:schemeClr val="dk1"/>
              </a:buClr>
              <a:buSzPts val="2000"/>
              <a:buFont typeface="Arial"/>
              <a:buChar char="•"/>
            </a:pPr>
            <a:r>
              <a:rPr lang="en-US" sz="2000">
                <a:solidFill>
                  <a:schemeClr val="dk1"/>
                </a:solidFill>
                <a:latin typeface="Georgia"/>
                <a:ea typeface="Georgia"/>
                <a:cs typeface="Georgia"/>
                <a:sym typeface="Georgia"/>
              </a:rPr>
              <a:t>For example: Right after a disastrous situation occurs, the support that others provide to the sufferer by talking, and without any other resources is PFA. </a:t>
            </a:r>
            <a:endParaRPr/>
          </a:p>
        </p:txBody>
      </p:sp>
      <p:pic>
        <p:nvPicPr>
          <p:cNvPr id="331" name="Google Shape;331;p23"/>
          <p:cNvPicPr preferRelativeResize="0"/>
          <p:nvPr/>
        </p:nvPicPr>
        <p:blipFill rotWithShape="1">
          <a:blip r:embed="rId4">
            <a:alphaModFix/>
          </a:blip>
          <a:srcRect b="1681" l="0" r="0" t="90877"/>
          <a:stretch/>
        </p:blipFill>
        <p:spPr>
          <a:xfrm>
            <a:off x="0" y="6349796"/>
            <a:ext cx="12192000" cy="5103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24"/>
          <p:cNvSpPr txBox="1"/>
          <p:nvPr/>
        </p:nvSpPr>
        <p:spPr>
          <a:xfrm>
            <a:off x="941641" y="750827"/>
            <a:ext cx="6096000" cy="63094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1400"/>
              <a:buFont typeface="Georgia"/>
              <a:buNone/>
            </a:pPr>
            <a:r>
              <a:rPr lang="en-US" sz="3500" u="none" cap="none" strike="noStrike">
                <a:solidFill>
                  <a:schemeClr val="dk1"/>
                </a:solidFill>
                <a:latin typeface="Georgia"/>
                <a:ea typeface="Georgia"/>
                <a:cs typeface="Georgia"/>
                <a:sym typeface="Georgia"/>
              </a:rPr>
              <a:t>Key Purposes of </a:t>
            </a:r>
            <a:r>
              <a:rPr b="1" lang="en-US" sz="3500" u="none" cap="none" strike="noStrike">
                <a:solidFill>
                  <a:schemeClr val="dk1"/>
                </a:solidFill>
                <a:latin typeface="Georgia"/>
                <a:ea typeface="Georgia"/>
                <a:cs typeface="Georgia"/>
                <a:sym typeface="Georgia"/>
              </a:rPr>
              <a:t>PFA </a:t>
            </a:r>
            <a:endParaRPr/>
          </a:p>
        </p:txBody>
      </p:sp>
      <p:cxnSp>
        <p:nvCxnSpPr>
          <p:cNvPr id="337" name="Google Shape;337;p24"/>
          <p:cNvCxnSpPr/>
          <p:nvPr/>
        </p:nvCxnSpPr>
        <p:spPr>
          <a:xfrm>
            <a:off x="1077108" y="1693333"/>
            <a:ext cx="1022625" cy="0"/>
          </a:xfrm>
          <a:prstGeom prst="straightConnector1">
            <a:avLst/>
          </a:prstGeom>
          <a:noFill/>
          <a:ln cap="flat" cmpd="sng" w="57150">
            <a:solidFill>
              <a:srgbClr val="DAA530"/>
            </a:solidFill>
            <a:prstDash val="solid"/>
            <a:miter lim="800000"/>
            <a:headEnd len="sm" w="sm" type="none"/>
            <a:tailEnd len="sm" w="sm" type="none"/>
          </a:ln>
        </p:spPr>
      </p:cxnSp>
      <p:sp>
        <p:nvSpPr>
          <p:cNvPr id="338" name="Google Shape;338;p24"/>
          <p:cNvSpPr txBox="1"/>
          <p:nvPr/>
        </p:nvSpPr>
        <p:spPr>
          <a:xfrm>
            <a:off x="1157789" y="2264234"/>
            <a:ext cx="2822539"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Georgia"/>
                <a:ea typeface="Georgia"/>
                <a:cs typeface="Georgia"/>
                <a:sym typeface="Georgia"/>
              </a:rPr>
              <a:t>Helping in realistic ways instead of unwarranted interference </a:t>
            </a:r>
            <a:endParaRPr/>
          </a:p>
        </p:txBody>
      </p:sp>
      <p:cxnSp>
        <p:nvCxnSpPr>
          <p:cNvPr id="339" name="Google Shape;339;p24"/>
          <p:cNvCxnSpPr/>
          <p:nvPr/>
        </p:nvCxnSpPr>
        <p:spPr>
          <a:xfrm>
            <a:off x="1077108" y="2318022"/>
            <a:ext cx="0" cy="829201"/>
          </a:xfrm>
          <a:prstGeom prst="straightConnector1">
            <a:avLst/>
          </a:prstGeom>
          <a:noFill/>
          <a:ln cap="flat" cmpd="sng" w="19050">
            <a:solidFill>
              <a:srgbClr val="7F7F7F"/>
            </a:solidFill>
            <a:prstDash val="solid"/>
            <a:miter lim="800000"/>
            <a:headEnd len="sm" w="sm" type="none"/>
            <a:tailEnd len="sm" w="sm" type="none"/>
          </a:ln>
        </p:spPr>
      </p:cxnSp>
      <p:sp>
        <p:nvSpPr>
          <p:cNvPr id="340" name="Google Shape;340;p24"/>
          <p:cNvSpPr txBox="1"/>
          <p:nvPr/>
        </p:nvSpPr>
        <p:spPr>
          <a:xfrm>
            <a:off x="4584897" y="2264234"/>
            <a:ext cx="2656345"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Georgia"/>
                <a:ea typeface="Georgia"/>
                <a:cs typeface="Georgia"/>
                <a:sym typeface="Georgia"/>
              </a:rPr>
              <a:t>Determining the needs, wants and concerns of the affected </a:t>
            </a:r>
            <a:endParaRPr/>
          </a:p>
        </p:txBody>
      </p:sp>
      <p:cxnSp>
        <p:nvCxnSpPr>
          <p:cNvPr id="341" name="Google Shape;341;p24"/>
          <p:cNvCxnSpPr/>
          <p:nvPr/>
        </p:nvCxnSpPr>
        <p:spPr>
          <a:xfrm>
            <a:off x="4504216" y="2318022"/>
            <a:ext cx="0" cy="829201"/>
          </a:xfrm>
          <a:prstGeom prst="straightConnector1">
            <a:avLst/>
          </a:prstGeom>
          <a:noFill/>
          <a:ln cap="flat" cmpd="sng" w="19050">
            <a:solidFill>
              <a:srgbClr val="7F7F7F"/>
            </a:solidFill>
            <a:prstDash val="solid"/>
            <a:miter lim="800000"/>
            <a:headEnd len="sm" w="sm" type="none"/>
            <a:tailEnd len="sm" w="sm" type="none"/>
          </a:ln>
        </p:spPr>
      </p:cxnSp>
      <p:sp>
        <p:nvSpPr>
          <p:cNvPr id="342" name="Google Shape;342;p24"/>
          <p:cNvSpPr txBox="1"/>
          <p:nvPr/>
        </p:nvSpPr>
        <p:spPr>
          <a:xfrm>
            <a:off x="7926492" y="2264234"/>
            <a:ext cx="2656345"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Georgia"/>
                <a:ea typeface="Georgia"/>
                <a:cs typeface="Georgia"/>
                <a:sym typeface="Georgia"/>
              </a:rPr>
              <a:t>Helping people fulfil their basic needs (food, water etc.) </a:t>
            </a:r>
            <a:endParaRPr/>
          </a:p>
        </p:txBody>
      </p:sp>
      <p:cxnSp>
        <p:nvCxnSpPr>
          <p:cNvPr id="343" name="Google Shape;343;p24"/>
          <p:cNvCxnSpPr/>
          <p:nvPr/>
        </p:nvCxnSpPr>
        <p:spPr>
          <a:xfrm>
            <a:off x="7845811" y="2318022"/>
            <a:ext cx="0" cy="829201"/>
          </a:xfrm>
          <a:prstGeom prst="straightConnector1">
            <a:avLst/>
          </a:prstGeom>
          <a:noFill/>
          <a:ln cap="flat" cmpd="sng" w="19050">
            <a:solidFill>
              <a:srgbClr val="7F7F7F"/>
            </a:solidFill>
            <a:prstDash val="solid"/>
            <a:miter lim="800000"/>
            <a:headEnd len="sm" w="sm" type="none"/>
            <a:tailEnd len="sm" w="sm" type="none"/>
          </a:ln>
        </p:spPr>
      </p:cxnSp>
      <p:sp>
        <p:nvSpPr>
          <p:cNvPr id="344" name="Google Shape;344;p24"/>
          <p:cNvSpPr txBox="1"/>
          <p:nvPr/>
        </p:nvSpPr>
        <p:spPr>
          <a:xfrm>
            <a:off x="1157789" y="3456505"/>
            <a:ext cx="2822539"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Georgia"/>
                <a:ea typeface="Georgia"/>
                <a:cs typeface="Georgia"/>
                <a:sym typeface="Georgia"/>
              </a:rPr>
              <a:t>Listening to the affected but not pressuring them to talk </a:t>
            </a:r>
            <a:endParaRPr/>
          </a:p>
        </p:txBody>
      </p:sp>
      <p:cxnSp>
        <p:nvCxnSpPr>
          <p:cNvPr id="345" name="Google Shape;345;p24"/>
          <p:cNvCxnSpPr/>
          <p:nvPr/>
        </p:nvCxnSpPr>
        <p:spPr>
          <a:xfrm>
            <a:off x="1077108" y="3510293"/>
            <a:ext cx="0" cy="829201"/>
          </a:xfrm>
          <a:prstGeom prst="straightConnector1">
            <a:avLst/>
          </a:prstGeom>
          <a:noFill/>
          <a:ln cap="flat" cmpd="sng" w="19050">
            <a:solidFill>
              <a:srgbClr val="7F7F7F"/>
            </a:solidFill>
            <a:prstDash val="solid"/>
            <a:miter lim="800000"/>
            <a:headEnd len="sm" w="sm" type="none"/>
            <a:tailEnd len="sm" w="sm" type="none"/>
          </a:ln>
        </p:spPr>
      </p:cxnSp>
      <p:sp>
        <p:nvSpPr>
          <p:cNvPr id="346" name="Google Shape;346;p24"/>
          <p:cNvSpPr txBox="1"/>
          <p:nvPr/>
        </p:nvSpPr>
        <p:spPr>
          <a:xfrm>
            <a:off x="4584898" y="3456505"/>
            <a:ext cx="2452744"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Georgia"/>
                <a:ea typeface="Georgia"/>
                <a:cs typeface="Georgia"/>
                <a:sym typeface="Georgia"/>
              </a:rPr>
              <a:t>Offering relief to people and helping them calm down </a:t>
            </a:r>
            <a:endParaRPr/>
          </a:p>
        </p:txBody>
      </p:sp>
      <p:cxnSp>
        <p:nvCxnSpPr>
          <p:cNvPr id="347" name="Google Shape;347;p24"/>
          <p:cNvCxnSpPr/>
          <p:nvPr/>
        </p:nvCxnSpPr>
        <p:spPr>
          <a:xfrm>
            <a:off x="4504216" y="3510293"/>
            <a:ext cx="0" cy="829201"/>
          </a:xfrm>
          <a:prstGeom prst="straightConnector1">
            <a:avLst/>
          </a:prstGeom>
          <a:noFill/>
          <a:ln cap="flat" cmpd="sng" w="19050">
            <a:solidFill>
              <a:srgbClr val="7F7F7F"/>
            </a:solidFill>
            <a:prstDash val="solid"/>
            <a:miter lim="800000"/>
            <a:headEnd len="sm" w="sm" type="none"/>
            <a:tailEnd len="sm" w="sm" type="none"/>
          </a:ln>
        </p:spPr>
      </p:cxnSp>
      <p:sp>
        <p:nvSpPr>
          <p:cNvPr id="348" name="Google Shape;348;p24"/>
          <p:cNvSpPr txBox="1"/>
          <p:nvPr/>
        </p:nvSpPr>
        <p:spPr>
          <a:xfrm>
            <a:off x="7926492" y="3456505"/>
            <a:ext cx="2118461"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Georgia"/>
                <a:ea typeface="Georgia"/>
                <a:cs typeface="Georgia"/>
                <a:sym typeface="Georgia"/>
              </a:rPr>
              <a:t>Saving the person from future damage </a:t>
            </a:r>
            <a:endParaRPr/>
          </a:p>
        </p:txBody>
      </p:sp>
      <p:cxnSp>
        <p:nvCxnSpPr>
          <p:cNvPr id="349" name="Google Shape;349;p24"/>
          <p:cNvCxnSpPr/>
          <p:nvPr/>
        </p:nvCxnSpPr>
        <p:spPr>
          <a:xfrm>
            <a:off x="7845811" y="3510293"/>
            <a:ext cx="0" cy="829201"/>
          </a:xfrm>
          <a:prstGeom prst="straightConnector1">
            <a:avLst/>
          </a:prstGeom>
          <a:noFill/>
          <a:ln cap="flat" cmpd="sng" w="19050">
            <a:solidFill>
              <a:srgbClr val="7F7F7F"/>
            </a:solidFill>
            <a:prstDash val="solid"/>
            <a:miter lim="800000"/>
            <a:headEnd len="sm" w="sm" type="none"/>
            <a:tailEnd len="sm" w="sm" type="none"/>
          </a:ln>
        </p:spPr>
      </p:cxnSp>
      <p:sp>
        <p:nvSpPr>
          <p:cNvPr id="350" name="Google Shape;350;p24"/>
          <p:cNvSpPr txBox="1"/>
          <p:nvPr/>
        </p:nvSpPr>
        <p:spPr>
          <a:xfrm>
            <a:off x="1157788" y="4648776"/>
            <a:ext cx="6083449"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Georgia"/>
                <a:ea typeface="Georgia"/>
                <a:cs typeface="Georgia"/>
                <a:sym typeface="Georgia"/>
              </a:rPr>
              <a:t>Giving the correct information to people and helping them connect to various humanitarian service and social support systems </a:t>
            </a:r>
            <a:endParaRPr/>
          </a:p>
        </p:txBody>
      </p:sp>
      <p:cxnSp>
        <p:nvCxnSpPr>
          <p:cNvPr id="351" name="Google Shape;351;p24"/>
          <p:cNvCxnSpPr/>
          <p:nvPr/>
        </p:nvCxnSpPr>
        <p:spPr>
          <a:xfrm>
            <a:off x="1077108" y="4702564"/>
            <a:ext cx="0" cy="829201"/>
          </a:xfrm>
          <a:prstGeom prst="straightConnector1">
            <a:avLst/>
          </a:prstGeom>
          <a:noFill/>
          <a:ln cap="flat" cmpd="sng" w="19050">
            <a:solidFill>
              <a:srgbClr val="7F7F7F"/>
            </a:solidFill>
            <a:prstDash val="solid"/>
            <a:miter lim="800000"/>
            <a:headEnd len="sm" w="sm" type="none"/>
            <a:tailEnd len="sm" w="sm" type="none"/>
          </a:ln>
        </p:spPr>
      </p:cxnSp>
      <p:pic>
        <p:nvPicPr>
          <p:cNvPr id="352" name="Google Shape;352;p24"/>
          <p:cNvPicPr preferRelativeResize="0"/>
          <p:nvPr/>
        </p:nvPicPr>
        <p:blipFill rotWithShape="1">
          <a:blip r:embed="rId3">
            <a:alphaModFix/>
          </a:blip>
          <a:srcRect b="1681" l="0" r="0" t="90877"/>
          <a:stretch/>
        </p:blipFill>
        <p:spPr>
          <a:xfrm>
            <a:off x="0" y="6349796"/>
            <a:ext cx="12192000" cy="5103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pic>
        <p:nvPicPr>
          <p:cNvPr id="357" name="Google Shape;357;p25"/>
          <p:cNvPicPr preferRelativeResize="0"/>
          <p:nvPr/>
        </p:nvPicPr>
        <p:blipFill rotWithShape="1">
          <a:blip r:embed="rId3">
            <a:alphaModFix/>
          </a:blip>
          <a:srcRect b="0" l="0" r="0" t="0"/>
          <a:stretch/>
        </p:blipFill>
        <p:spPr>
          <a:xfrm>
            <a:off x="4904769" y="2166271"/>
            <a:ext cx="2377267" cy="2080109"/>
          </a:xfrm>
          <a:prstGeom prst="rect">
            <a:avLst/>
          </a:prstGeom>
          <a:noFill/>
          <a:ln>
            <a:noFill/>
          </a:ln>
        </p:spPr>
      </p:pic>
      <p:sp>
        <p:nvSpPr>
          <p:cNvPr id="358" name="Google Shape;358;p25"/>
          <p:cNvSpPr/>
          <p:nvPr/>
        </p:nvSpPr>
        <p:spPr>
          <a:xfrm>
            <a:off x="4563521" y="2165969"/>
            <a:ext cx="3120938" cy="2079806"/>
          </a:xfrm>
          <a:prstGeom prst="rect">
            <a:avLst/>
          </a:prstGeom>
          <a:noFill/>
          <a:ln cap="flat" cmpd="sng" w="28575">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9" name="Google Shape;359;p25"/>
          <p:cNvSpPr txBox="1"/>
          <p:nvPr/>
        </p:nvSpPr>
        <p:spPr>
          <a:xfrm>
            <a:off x="941641" y="750827"/>
            <a:ext cx="6096000" cy="63094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1400"/>
              <a:buFont typeface="Georgia"/>
              <a:buNone/>
            </a:pPr>
            <a:r>
              <a:rPr b="1" lang="en-US" sz="3500" u="none" cap="none" strike="noStrike">
                <a:solidFill>
                  <a:schemeClr val="dk1"/>
                </a:solidFill>
                <a:latin typeface="Georgia"/>
                <a:ea typeface="Georgia"/>
                <a:cs typeface="Georgia"/>
                <a:sym typeface="Georgia"/>
              </a:rPr>
              <a:t>PFA </a:t>
            </a:r>
            <a:r>
              <a:rPr lang="en-US" sz="3500" u="none" cap="none" strike="noStrike">
                <a:solidFill>
                  <a:schemeClr val="dk1"/>
                </a:solidFill>
                <a:latin typeface="Georgia"/>
                <a:ea typeface="Georgia"/>
                <a:cs typeface="Georgia"/>
                <a:sym typeface="Georgia"/>
              </a:rPr>
              <a:t>for</a:t>
            </a:r>
            <a:r>
              <a:rPr b="1" lang="en-US" sz="3500" u="none" cap="none" strike="noStrike">
                <a:solidFill>
                  <a:schemeClr val="dk1"/>
                </a:solidFill>
                <a:latin typeface="Georgia"/>
                <a:ea typeface="Georgia"/>
                <a:cs typeface="Georgia"/>
                <a:sym typeface="Georgia"/>
              </a:rPr>
              <a:t> </a:t>
            </a:r>
            <a:r>
              <a:rPr lang="en-US" sz="3500" u="none" cap="none" strike="noStrike">
                <a:solidFill>
                  <a:schemeClr val="dk1"/>
                </a:solidFill>
                <a:latin typeface="Georgia"/>
                <a:ea typeface="Georgia"/>
                <a:cs typeface="Georgia"/>
                <a:sym typeface="Georgia"/>
              </a:rPr>
              <a:t>Whom  &amp; When</a:t>
            </a:r>
            <a:endParaRPr/>
          </a:p>
        </p:txBody>
      </p:sp>
      <p:cxnSp>
        <p:nvCxnSpPr>
          <p:cNvPr id="360" name="Google Shape;360;p25"/>
          <p:cNvCxnSpPr/>
          <p:nvPr/>
        </p:nvCxnSpPr>
        <p:spPr>
          <a:xfrm>
            <a:off x="1077108" y="1668166"/>
            <a:ext cx="1022625" cy="0"/>
          </a:xfrm>
          <a:prstGeom prst="straightConnector1">
            <a:avLst/>
          </a:prstGeom>
          <a:noFill/>
          <a:ln cap="flat" cmpd="sng" w="57150">
            <a:solidFill>
              <a:srgbClr val="DAA530"/>
            </a:solidFill>
            <a:prstDash val="solid"/>
            <a:miter lim="800000"/>
            <a:headEnd len="sm" w="sm" type="none"/>
            <a:tailEnd len="sm" w="sm" type="none"/>
          </a:ln>
        </p:spPr>
      </p:cxnSp>
      <p:pic>
        <p:nvPicPr>
          <p:cNvPr id="361" name="Google Shape;361;p25"/>
          <p:cNvPicPr preferRelativeResize="0"/>
          <p:nvPr/>
        </p:nvPicPr>
        <p:blipFill rotWithShape="1">
          <a:blip r:embed="rId4">
            <a:alphaModFix/>
          </a:blip>
          <a:srcRect b="0" l="7817" r="7788" t="0"/>
          <a:stretch/>
        </p:blipFill>
        <p:spPr>
          <a:xfrm>
            <a:off x="1076887" y="2165969"/>
            <a:ext cx="3120938" cy="2080109"/>
          </a:xfrm>
          <a:prstGeom prst="rect">
            <a:avLst/>
          </a:prstGeom>
          <a:noFill/>
          <a:ln>
            <a:noFill/>
          </a:ln>
        </p:spPr>
      </p:pic>
      <p:sp>
        <p:nvSpPr>
          <p:cNvPr id="362" name="Google Shape;362;p25"/>
          <p:cNvSpPr txBox="1"/>
          <p:nvPr/>
        </p:nvSpPr>
        <p:spPr>
          <a:xfrm>
            <a:off x="1015981" y="4360124"/>
            <a:ext cx="2661300" cy="8469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600"/>
              <a:buFont typeface="Georgia"/>
              <a:buNone/>
            </a:pPr>
            <a:r>
              <a:rPr lang="en-US" sz="1600">
                <a:solidFill>
                  <a:schemeClr val="dk1"/>
                </a:solidFill>
                <a:latin typeface="Georgia"/>
                <a:ea typeface="Georgia"/>
                <a:cs typeface="Georgia"/>
                <a:sym typeface="Georgia"/>
              </a:rPr>
              <a:t>Can be provided to both adults and children </a:t>
            </a:r>
            <a:endParaRPr/>
          </a:p>
        </p:txBody>
      </p:sp>
      <p:sp>
        <p:nvSpPr>
          <p:cNvPr id="363" name="Google Shape;363;p25"/>
          <p:cNvSpPr txBox="1"/>
          <p:nvPr/>
        </p:nvSpPr>
        <p:spPr>
          <a:xfrm>
            <a:off x="4454748" y="4279442"/>
            <a:ext cx="3196628" cy="1266900"/>
          </a:xfrm>
          <a:prstGeom prst="rect">
            <a:avLst/>
          </a:prstGeom>
          <a:noFill/>
          <a:ln>
            <a:noFill/>
          </a:ln>
        </p:spPr>
        <p:txBody>
          <a:bodyPr anchorCtr="0" anchor="t" bIns="91425" lIns="91425" spcFirstLastPara="1" rIns="91425" wrap="square" tIns="91425">
            <a:noAutofit/>
          </a:bodyPr>
          <a:lstStyle/>
          <a:p>
            <a:pPr indent="-285750" lvl="0" marL="285750" marR="0" rtl="0" algn="l">
              <a:spcBef>
                <a:spcPts val="600"/>
              </a:spcBef>
              <a:spcAft>
                <a:spcPts val="0"/>
              </a:spcAft>
              <a:buClr>
                <a:schemeClr val="dk1"/>
              </a:buClr>
              <a:buSzPts val="1600"/>
              <a:buFont typeface="Arial"/>
              <a:buChar char="•"/>
            </a:pPr>
            <a:r>
              <a:rPr lang="en-US" sz="1600">
                <a:solidFill>
                  <a:schemeClr val="dk1"/>
                </a:solidFill>
                <a:latin typeface="Georgia"/>
                <a:ea typeface="Georgia"/>
                <a:cs typeface="Georgia"/>
                <a:sym typeface="Georgia"/>
              </a:rPr>
              <a:t>At the first meeting with the crisis affected people </a:t>
            </a:r>
            <a:endParaRPr/>
          </a:p>
          <a:p>
            <a:pPr indent="-285750" lvl="0" marL="285750" marR="0" rtl="0" algn="l">
              <a:spcBef>
                <a:spcPts val="600"/>
              </a:spcBef>
              <a:spcAft>
                <a:spcPts val="0"/>
              </a:spcAft>
              <a:buClr>
                <a:schemeClr val="dk1"/>
              </a:buClr>
              <a:buSzPts val="1600"/>
              <a:buFont typeface="Arial"/>
              <a:buChar char="•"/>
            </a:pPr>
            <a:r>
              <a:rPr lang="en-US" sz="1600">
                <a:solidFill>
                  <a:schemeClr val="dk1"/>
                </a:solidFill>
                <a:latin typeface="Georgia"/>
                <a:ea typeface="Georgia"/>
                <a:cs typeface="Georgia"/>
                <a:sym typeface="Georgia"/>
              </a:rPr>
              <a:t>Usually right after the disaster or crisis </a:t>
            </a:r>
            <a:endParaRPr/>
          </a:p>
          <a:p>
            <a:pPr indent="-285750" lvl="0" marL="285750" marR="0" rtl="0" algn="l">
              <a:spcBef>
                <a:spcPts val="600"/>
              </a:spcBef>
              <a:spcAft>
                <a:spcPts val="0"/>
              </a:spcAft>
              <a:buClr>
                <a:schemeClr val="dk1"/>
              </a:buClr>
              <a:buSzPts val="1600"/>
              <a:buFont typeface="Arial"/>
              <a:buChar char="•"/>
            </a:pPr>
            <a:r>
              <a:rPr lang="en-US" sz="1600">
                <a:solidFill>
                  <a:schemeClr val="dk1"/>
                </a:solidFill>
                <a:latin typeface="Georgia"/>
                <a:ea typeface="Georgia"/>
                <a:cs typeface="Georgia"/>
                <a:sym typeface="Georgia"/>
              </a:rPr>
              <a:t>After a few days or few weeks </a:t>
            </a:r>
            <a:endParaRPr/>
          </a:p>
        </p:txBody>
      </p:sp>
      <p:sp>
        <p:nvSpPr>
          <p:cNvPr id="364" name="Google Shape;364;p25"/>
          <p:cNvSpPr txBox="1"/>
          <p:nvPr/>
        </p:nvSpPr>
        <p:spPr>
          <a:xfrm>
            <a:off x="7961260" y="4360124"/>
            <a:ext cx="2844942" cy="12669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600"/>
              <a:buFont typeface="Georgia"/>
              <a:buNone/>
            </a:pPr>
            <a:r>
              <a:rPr lang="en-US" sz="1600">
                <a:solidFill>
                  <a:schemeClr val="dk1"/>
                </a:solidFill>
                <a:latin typeface="Georgia"/>
                <a:ea typeface="Georgia"/>
                <a:cs typeface="Georgia"/>
                <a:sym typeface="Georgia"/>
              </a:rPr>
              <a:t>Crisis affected person who has recently been through a traumatic or disastrous experience </a:t>
            </a:r>
            <a:endParaRPr/>
          </a:p>
        </p:txBody>
      </p:sp>
      <p:pic>
        <p:nvPicPr>
          <p:cNvPr id="365" name="Google Shape;365;p25"/>
          <p:cNvPicPr preferRelativeResize="0"/>
          <p:nvPr/>
        </p:nvPicPr>
        <p:blipFill rotWithShape="1">
          <a:blip r:embed="rId5">
            <a:alphaModFix/>
          </a:blip>
          <a:srcRect b="9034" l="0" r="0" t="14307"/>
          <a:stretch/>
        </p:blipFill>
        <p:spPr>
          <a:xfrm>
            <a:off x="8050155" y="2165969"/>
            <a:ext cx="2756047" cy="2081818"/>
          </a:xfrm>
          <a:prstGeom prst="rect">
            <a:avLst/>
          </a:prstGeom>
          <a:noFill/>
          <a:ln>
            <a:noFill/>
          </a:ln>
        </p:spPr>
      </p:pic>
      <p:pic>
        <p:nvPicPr>
          <p:cNvPr id="366" name="Google Shape;366;p25"/>
          <p:cNvPicPr preferRelativeResize="0"/>
          <p:nvPr/>
        </p:nvPicPr>
        <p:blipFill rotWithShape="1">
          <a:blip r:embed="rId6">
            <a:alphaModFix/>
          </a:blip>
          <a:srcRect b="1681" l="0" r="0" t="90877"/>
          <a:stretch/>
        </p:blipFill>
        <p:spPr>
          <a:xfrm>
            <a:off x="0" y="6349796"/>
            <a:ext cx="12192000" cy="510350"/>
          </a:xfrm>
          <a:prstGeom prst="rect">
            <a:avLst/>
          </a:prstGeom>
          <a:noFill/>
          <a:ln>
            <a:noFill/>
          </a:ln>
        </p:spPr>
      </p:pic>
      <p:sp>
        <p:nvSpPr>
          <p:cNvPr id="367" name="Google Shape;367;p25"/>
          <p:cNvSpPr/>
          <p:nvPr/>
        </p:nvSpPr>
        <p:spPr>
          <a:xfrm>
            <a:off x="1072333" y="2165969"/>
            <a:ext cx="3120938" cy="2079806"/>
          </a:xfrm>
          <a:prstGeom prst="rect">
            <a:avLst/>
          </a:prstGeom>
          <a:noFill/>
          <a:ln cap="flat" cmpd="sng" w="28575">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8" name="Google Shape;368;p25"/>
          <p:cNvSpPr/>
          <p:nvPr/>
        </p:nvSpPr>
        <p:spPr>
          <a:xfrm>
            <a:off x="8050155" y="2165969"/>
            <a:ext cx="2756047" cy="2079806"/>
          </a:xfrm>
          <a:prstGeom prst="rect">
            <a:avLst/>
          </a:prstGeom>
          <a:noFill/>
          <a:ln cap="flat" cmpd="sng" w="28575">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26"/>
          <p:cNvSpPr/>
          <p:nvPr/>
        </p:nvSpPr>
        <p:spPr>
          <a:xfrm>
            <a:off x="1077108" y="2378001"/>
            <a:ext cx="4570657" cy="3080372"/>
          </a:xfrm>
          <a:prstGeom prst="rect">
            <a:avLst/>
          </a:prstGeom>
          <a:noFill/>
          <a:ln cap="flat" cmpd="sng" w="381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4" name="Google Shape;374;p26"/>
          <p:cNvSpPr txBox="1"/>
          <p:nvPr/>
        </p:nvSpPr>
        <p:spPr>
          <a:xfrm>
            <a:off x="941641" y="750827"/>
            <a:ext cx="6096000" cy="63094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1400"/>
              <a:buFont typeface="Georgia"/>
              <a:buNone/>
            </a:pPr>
            <a:r>
              <a:rPr b="1" lang="en-US" sz="3500" u="none" cap="none" strike="noStrike">
                <a:solidFill>
                  <a:schemeClr val="dk1"/>
                </a:solidFill>
                <a:latin typeface="Georgia"/>
                <a:ea typeface="Georgia"/>
                <a:cs typeface="Georgia"/>
                <a:sym typeface="Georgia"/>
              </a:rPr>
              <a:t>PFA: </a:t>
            </a:r>
            <a:r>
              <a:rPr lang="en-US" sz="3500" u="none" cap="none" strike="noStrike">
                <a:solidFill>
                  <a:schemeClr val="dk1"/>
                </a:solidFill>
                <a:latin typeface="Georgia"/>
                <a:ea typeface="Georgia"/>
                <a:cs typeface="Georgia"/>
                <a:sym typeface="Georgia"/>
              </a:rPr>
              <a:t>Where?</a:t>
            </a:r>
            <a:endParaRPr/>
          </a:p>
        </p:txBody>
      </p:sp>
      <p:cxnSp>
        <p:nvCxnSpPr>
          <p:cNvPr id="375" name="Google Shape;375;p26"/>
          <p:cNvCxnSpPr/>
          <p:nvPr/>
        </p:nvCxnSpPr>
        <p:spPr>
          <a:xfrm>
            <a:off x="1077108" y="1693333"/>
            <a:ext cx="1022625" cy="0"/>
          </a:xfrm>
          <a:prstGeom prst="straightConnector1">
            <a:avLst/>
          </a:prstGeom>
          <a:noFill/>
          <a:ln cap="flat" cmpd="sng" w="57150">
            <a:solidFill>
              <a:srgbClr val="DAA530"/>
            </a:solidFill>
            <a:prstDash val="solid"/>
            <a:miter lim="800000"/>
            <a:headEnd len="sm" w="sm" type="none"/>
            <a:tailEnd len="sm" w="sm" type="none"/>
          </a:ln>
        </p:spPr>
      </p:cxnSp>
      <p:sp>
        <p:nvSpPr>
          <p:cNvPr id="376" name="Google Shape;376;p26"/>
          <p:cNvSpPr txBox="1"/>
          <p:nvPr/>
        </p:nvSpPr>
        <p:spPr>
          <a:xfrm>
            <a:off x="1183340" y="2557940"/>
            <a:ext cx="4182035" cy="267765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Georgia"/>
                <a:ea typeface="Georgia"/>
                <a:cs typeface="Georgia"/>
                <a:sym typeface="Georgia"/>
              </a:rPr>
              <a:t>Community settings like the place of the disaster or places where people are provided service like health centres, shelter homes, camps, schools or relief centres that provide other aids. </a:t>
            </a:r>
            <a:endParaRPr/>
          </a:p>
        </p:txBody>
      </p:sp>
      <p:grpSp>
        <p:nvGrpSpPr>
          <p:cNvPr id="377" name="Google Shape;377;p26"/>
          <p:cNvGrpSpPr/>
          <p:nvPr/>
        </p:nvGrpSpPr>
        <p:grpSpPr>
          <a:xfrm>
            <a:off x="6096001" y="2126330"/>
            <a:ext cx="3451412" cy="3443635"/>
            <a:chOff x="6570783" y="968190"/>
            <a:chExt cx="4690145" cy="4679576"/>
          </a:xfrm>
        </p:grpSpPr>
        <p:pic>
          <p:nvPicPr>
            <p:cNvPr id="378" name="Google Shape;378;p26"/>
            <p:cNvPicPr preferRelativeResize="0"/>
            <p:nvPr/>
          </p:nvPicPr>
          <p:blipFill rotWithShape="1">
            <a:blip r:embed="rId3">
              <a:alphaModFix/>
            </a:blip>
            <a:srcRect b="0" l="0" r="0" t="0"/>
            <a:stretch/>
          </p:blipFill>
          <p:spPr>
            <a:xfrm>
              <a:off x="6570783" y="2131743"/>
              <a:ext cx="4690145" cy="2352470"/>
            </a:xfrm>
            <a:prstGeom prst="rect">
              <a:avLst/>
            </a:prstGeom>
            <a:noFill/>
            <a:ln>
              <a:noFill/>
            </a:ln>
          </p:spPr>
        </p:pic>
        <p:sp>
          <p:nvSpPr>
            <p:cNvPr id="379" name="Google Shape;379;p26"/>
            <p:cNvSpPr/>
            <p:nvPr/>
          </p:nvSpPr>
          <p:spPr>
            <a:xfrm>
              <a:off x="6570783" y="968190"/>
              <a:ext cx="4679576" cy="4679576"/>
            </a:xfrm>
            <a:prstGeom prst="ellipse">
              <a:avLst/>
            </a:prstGeom>
            <a:noFill/>
            <a:ln cap="flat" cmpd="sng" w="571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pic>
        <p:nvPicPr>
          <p:cNvPr id="380" name="Google Shape;380;p26"/>
          <p:cNvPicPr preferRelativeResize="0"/>
          <p:nvPr/>
        </p:nvPicPr>
        <p:blipFill rotWithShape="1">
          <a:blip r:embed="rId4">
            <a:alphaModFix/>
          </a:blip>
          <a:srcRect b="1681" l="0" r="0" t="90877"/>
          <a:stretch/>
        </p:blipFill>
        <p:spPr>
          <a:xfrm>
            <a:off x="0" y="6349796"/>
            <a:ext cx="12192000" cy="5103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27"/>
          <p:cNvSpPr/>
          <p:nvPr/>
        </p:nvSpPr>
        <p:spPr>
          <a:xfrm>
            <a:off x="1077107" y="2398686"/>
            <a:ext cx="3225952" cy="2596931"/>
          </a:xfrm>
          <a:prstGeom prst="rect">
            <a:avLst/>
          </a:prstGeom>
          <a:solidFill>
            <a:srgbClr val="F2F2F2"/>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6" name="Google Shape;386;p27"/>
          <p:cNvSpPr txBox="1"/>
          <p:nvPr/>
        </p:nvSpPr>
        <p:spPr>
          <a:xfrm>
            <a:off x="941641" y="750827"/>
            <a:ext cx="9654641" cy="89255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1400"/>
              <a:buFont typeface="Georgia"/>
              <a:buNone/>
            </a:pPr>
            <a:r>
              <a:rPr b="1" lang="en-US" sz="2600" u="none" cap="none" strike="noStrike">
                <a:solidFill>
                  <a:schemeClr val="dk1"/>
                </a:solidFill>
                <a:latin typeface="Georgia"/>
                <a:ea typeface="Georgia"/>
                <a:cs typeface="Georgia"/>
                <a:sym typeface="Georgia"/>
              </a:rPr>
              <a:t>PEOPLE WHO ARE LIkELY  TO NEED SPECIAL</a:t>
            </a:r>
            <a:endParaRPr/>
          </a:p>
          <a:p>
            <a:pPr indent="0" lvl="0" marL="0" marR="0" rtl="0" algn="l">
              <a:lnSpc>
                <a:spcPct val="100000"/>
              </a:lnSpc>
              <a:spcBef>
                <a:spcPts val="0"/>
              </a:spcBef>
              <a:spcAft>
                <a:spcPts val="0"/>
              </a:spcAft>
              <a:buClr>
                <a:schemeClr val="dk2"/>
              </a:buClr>
              <a:buSzPts val="1400"/>
              <a:buFont typeface="Georgia"/>
              <a:buNone/>
            </a:pPr>
            <a:r>
              <a:rPr b="1" lang="en-US" sz="2600" u="none" cap="none" strike="noStrike">
                <a:solidFill>
                  <a:schemeClr val="dk1"/>
                </a:solidFill>
                <a:latin typeface="Georgia"/>
                <a:ea typeface="Georgia"/>
                <a:cs typeface="Georgia"/>
                <a:sym typeface="Georgia"/>
              </a:rPr>
              <a:t>ATTENTION IN A CRISIS </a:t>
            </a:r>
            <a:endParaRPr/>
          </a:p>
        </p:txBody>
      </p:sp>
      <p:cxnSp>
        <p:nvCxnSpPr>
          <p:cNvPr id="387" name="Google Shape;387;p27"/>
          <p:cNvCxnSpPr/>
          <p:nvPr/>
        </p:nvCxnSpPr>
        <p:spPr>
          <a:xfrm>
            <a:off x="1077108" y="1862380"/>
            <a:ext cx="1022625" cy="0"/>
          </a:xfrm>
          <a:prstGeom prst="straightConnector1">
            <a:avLst/>
          </a:prstGeom>
          <a:noFill/>
          <a:ln cap="flat" cmpd="sng" w="57150">
            <a:solidFill>
              <a:srgbClr val="DAA530"/>
            </a:solidFill>
            <a:prstDash val="solid"/>
            <a:miter lim="800000"/>
            <a:headEnd len="sm" w="sm" type="none"/>
            <a:tailEnd len="sm" w="sm" type="none"/>
          </a:ln>
        </p:spPr>
      </p:cxnSp>
      <p:pic>
        <p:nvPicPr>
          <p:cNvPr id="388" name="Google Shape;388;p27"/>
          <p:cNvPicPr preferRelativeResize="0"/>
          <p:nvPr/>
        </p:nvPicPr>
        <p:blipFill rotWithShape="1">
          <a:blip r:embed="rId3">
            <a:alphaModFix/>
          </a:blip>
          <a:srcRect b="0" l="6776" r="69064" t="40251"/>
          <a:stretch/>
        </p:blipFill>
        <p:spPr>
          <a:xfrm>
            <a:off x="1640541" y="2611627"/>
            <a:ext cx="2032222" cy="2178614"/>
          </a:xfrm>
          <a:prstGeom prst="rect">
            <a:avLst/>
          </a:prstGeom>
          <a:noFill/>
          <a:ln>
            <a:noFill/>
          </a:ln>
        </p:spPr>
      </p:pic>
      <p:sp>
        <p:nvSpPr>
          <p:cNvPr id="389" name="Google Shape;389;p27"/>
          <p:cNvSpPr txBox="1"/>
          <p:nvPr/>
        </p:nvSpPr>
        <p:spPr>
          <a:xfrm>
            <a:off x="1077107" y="5072392"/>
            <a:ext cx="3225952"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People with health conditions or physical and mental disabilities</a:t>
            </a:r>
            <a:endParaRPr/>
          </a:p>
        </p:txBody>
      </p:sp>
      <p:sp>
        <p:nvSpPr>
          <p:cNvPr id="390" name="Google Shape;390;p27"/>
          <p:cNvSpPr/>
          <p:nvPr/>
        </p:nvSpPr>
        <p:spPr>
          <a:xfrm>
            <a:off x="4483024" y="2398686"/>
            <a:ext cx="3225952" cy="2596931"/>
          </a:xfrm>
          <a:prstGeom prst="rect">
            <a:avLst/>
          </a:prstGeom>
          <a:solidFill>
            <a:srgbClr val="F2F2F2"/>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1" name="Google Shape;391;p27"/>
          <p:cNvSpPr txBox="1"/>
          <p:nvPr/>
        </p:nvSpPr>
        <p:spPr>
          <a:xfrm>
            <a:off x="4483024" y="5072392"/>
            <a:ext cx="2851715"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Children – including adolescents –</a:t>
            </a:r>
            <a:endParaRPr/>
          </a:p>
        </p:txBody>
      </p:sp>
      <p:sp>
        <p:nvSpPr>
          <p:cNvPr id="392" name="Google Shape;392;p27"/>
          <p:cNvSpPr/>
          <p:nvPr/>
        </p:nvSpPr>
        <p:spPr>
          <a:xfrm>
            <a:off x="7888941" y="2398686"/>
            <a:ext cx="3225952" cy="2596931"/>
          </a:xfrm>
          <a:prstGeom prst="rect">
            <a:avLst/>
          </a:prstGeom>
          <a:solidFill>
            <a:srgbClr val="F2F2F2"/>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3" name="Google Shape;393;p27"/>
          <p:cNvSpPr txBox="1"/>
          <p:nvPr/>
        </p:nvSpPr>
        <p:spPr>
          <a:xfrm>
            <a:off x="7888941" y="5072392"/>
            <a:ext cx="3225952"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People at risk of discrimination or violence, such as women or people of certain ethnic groups, </a:t>
            </a:r>
            <a:endParaRPr/>
          </a:p>
        </p:txBody>
      </p:sp>
      <p:pic>
        <p:nvPicPr>
          <p:cNvPr id="394" name="Google Shape;394;p27"/>
          <p:cNvPicPr preferRelativeResize="0"/>
          <p:nvPr/>
        </p:nvPicPr>
        <p:blipFill rotWithShape="1">
          <a:blip r:embed="rId4">
            <a:alphaModFix/>
          </a:blip>
          <a:srcRect b="0" l="0" r="0" t="0"/>
          <a:stretch/>
        </p:blipFill>
        <p:spPr>
          <a:xfrm>
            <a:off x="8908263" y="2484478"/>
            <a:ext cx="1187308" cy="2432183"/>
          </a:xfrm>
          <a:prstGeom prst="rect">
            <a:avLst/>
          </a:prstGeom>
          <a:noFill/>
          <a:ln>
            <a:noFill/>
          </a:ln>
        </p:spPr>
      </p:pic>
      <p:pic>
        <p:nvPicPr>
          <p:cNvPr id="395" name="Google Shape;395;p27"/>
          <p:cNvPicPr preferRelativeResize="0"/>
          <p:nvPr/>
        </p:nvPicPr>
        <p:blipFill rotWithShape="1">
          <a:blip r:embed="rId5">
            <a:alphaModFix/>
          </a:blip>
          <a:srcRect b="0" l="0" r="0" t="0"/>
          <a:stretch/>
        </p:blipFill>
        <p:spPr>
          <a:xfrm>
            <a:off x="5318709" y="2598179"/>
            <a:ext cx="1590346" cy="2228233"/>
          </a:xfrm>
          <a:prstGeom prst="rect">
            <a:avLst/>
          </a:prstGeom>
          <a:noFill/>
          <a:ln>
            <a:noFill/>
          </a:ln>
        </p:spPr>
      </p:pic>
      <p:pic>
        <p:nvPicPr>
          <p:cNvPr id="396" name="Google Shape;396;p27"/>
          <p:cNvPicPr preferRelativeResize="0"/>
          <p:nvPr/>
        </p:nvPicPr>
        <p:blipFill rotWithShape="1">
          <a:blip r:embed="rId6">
            <a:alphaModFix/>
          </a:blip>
          <a:srcRect b="1681" l="0" r="0" t="90877"/>
          <a:stretch/>
        </p:blipFill>
        <p:spPr>
          <a:xfrm>
            <a:off x="0" y="6349796"/>
            <a:ext cx="12192000" cy="5103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28"/>
          <p:cNvSpPr/>
          <p:nvPr/>
        </p:nvSpPr>
        <p:spPr>
          <a:xfrm>
            <a:off x="3482789" y="0"/>
            <a:ext cx="8709212" cy="6858000"/>
          </a:xfrm>
          <a:prstGeom prst="rect">
            <a:avLst/>
          </a:prstGeom>
          <a:solidFill>
            <a:srgbClr val="F4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2" name="Google Shape;402;p28"/>
          <p:cNvSpPr/>
          <p:nvPr/>
        </p:nvSpPr>
        <p:spPr>
          <a:xfrm>
            <a:off x="-2" y="0"/>
            <a:ext cx="3482790" cy="6858000"/>
          </a:xfrm>
          <a:prstGeom prst="rect">
            <a:avLst/>
          </a:prstGeom>
          <a:solidFill>
            <a:srgbClr val="CC33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close up of a logo&#10;&#10;Description automatically generated" id="403" name="Google Shape;403;p28"/>
          <p:cNvPicPr preferRelativeResize="0"/>
          <p:nvPr/>
        </p:nvPicPr>
        <p:blipFill rotWithShape="1">
          <a:blip r:embed="rId3">
            <a:alphaModFix/>
          </a:blip>
          <a:srcRect b="33037" l="31385" r="2542" t="0"/>
          <a:stretch/>
        </p:blipFill>
        <p:spPr>
          <a:xfrm>
            <a:off x="0" y="2396067"/>
            <a:ext cx="4402666" cy="4461933"/>
          </a:xfrm>
          <a:prstGeom prst="rect">
            <a:avLst/>
          </a:prstGeom>
          <a:noFill/>
          <a:ln>
            <a:noFill/>
          </a:ln>
        </p:spPr>
      </p:pic>
      <p:sp>
        <p:nvSpPr>
          <p:cNvPr id="404" name="Google Shape;404;p28"/>
          <p:cNvSpPr txBox="1"/>
          <p:nvPr/>
        </p:nvSpPr>
        <p:spPr>
          <a:xfrm>
            <a:off x="393050" y="386250"/>
            <a:ext cx="3089700" cy="224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1400"/>
              <a:buFont typeface="Georgia"/>
              <a:buNone/>
            </a:pPr>
            <a:r>
              <a:rPr b="1" lang="en-US" sz="3500" u="none" cap="none" strike="noStrike">
                <a:solidFill>
                  <a:schemeClr val="lt1"/>
                </a:solidFill>
                <a:latin typeface="Georgia"/>
                <a:ea typeface="Georgia"/>
                <a:cs typeface="Georgia"/>
                <a:sym typeface="Georgia"/>
              </a:rPr>
              <a:t>PFA Implication: </a:t>
            </a:r>
            <a:r>
              <a:rPr lang="en-US" sz="3500" u="none" cap="none" strike="noStrike">
                <a:solidFill>
                  <a:schemeClr val="lt1"/>
                </a:solidFill>
                <a:latin typeface="Georgia"/>
                <a:ea typeface="Georgia"/>
                <a:cs typeface="Georgia"/>
                <a:sym typeface="Georgia"/>
              </a:rPr>
              <a:t>Look-Listen-</a:t>
            </a:r>
            <a:br>
              <a:rPr lang="en-US" sz="3500" u="none" cap="none" strike="noStrike">
                <a:solidFill>
                  <a:schemeClr val="lt1"/>
                </a:solidFill>
                <a:latin typeface="Georgia"/>
                <a:ea typeface="Georgia"/>
                <a:cs typeface="Georgia"/>
                <a:sym typeface="Georgia"/>
              </a:rPr>
            </a:br>
            <a:r>
              <a:rPr lang="en-US" sz="3500" u="none" cap="none" strike="noStrike">
                <a:solidFill>
                  <a:schemeClr val="lt1"/>
                </a:solidFill>
                <a:latin typeface="Georgia"/>
                <a:ea typeface="Georgia"/>
                <a:cs typeface="Georgia"/>
                <a:sym typeface="Georgia"/>
              </a:rPr>
              <a:t>Link</a:t>
            </a:r>
            <a:endParaRPr/>
          </a:p>
        </p:txBody>
      </p:sp>
      <p:cxnSp>
        <p:nvCxnSpPr>
          <p:cNvPr id="405" name="Google Shape;405;p28"/>
          <p:cNvCxnSpPr/>
          <p:nvPr/>
        </p:nvCxnSpPr>
        <p:spPr>
          <a:xfrm>
            <a:off x="525780" y="2790370"/>
            <a:ext cx="1022625" cy="0"/>
          </a:xfrm>
          <a:prstGeom prst="straightConnector1">
            <a:avLst/>
          </a:prstGeom>
          <a:noFill/>
          <a:ln cap="flat" cmpd="sng" w="57150">
            <a:solidFill>
              <a:srgbClr val="DAA530"/>
            </a:solidFill>
            <a:prstDash val="solid"/>
            <a:miter lim="800000"/>
            <a:headEnd len="sm" w="sm" type="none"/>
            <a:tailEnd len="sm" w="sm" type="none"/>
          </a:ln>
        </p:spPr>
      </p:cxnSp>
      <p:pic>
        <p:nvPicPr>
          <p:cNvPr id="406" name="Google Shape;406;p28"/>
          <p:cNvPicPr preferRelativeResize="0"/>
          <p:nvPr/>
        </p:nvPicPr>
        <p:blipFill rotWithShape="1">
          <a:blip r:embed="rId4">
            <a:alphaModFix/>
          </a:blip>
          <a:srcRect b="2838" l="1529" r="1172" t="2349"/>
          <a:stretch/>
        </p:blipFill>
        <p:spPr>
          <a:xfrm>
            <a:off x="3733102" y="755009"/>
            <a:ext cx="8065848" cy="531862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3"/>
          <p:cNvSpPr txBox="1"/>
          <p:nvPr/>
        </p:nvSpPr>
        <p:spPr>
          <a:xfrm>
            <a:off x="941641" y="750827"/>
            <a:ext cx="6096000" cy="63094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1400"/>
              <a:buFont typeface="Georgia"/>
              <a:buNone/>
            </a:pPr>
            <a:r>
              <a:rPr b="1" lang="en-US" sz="3500" u="none" cap="none" strike="noStrike">
                <a:solidFill>
                  <a:schemeClr val="dk1"/>
                </a:solidFill>
                <a:latin typeface="Georgia"/>
                <a:ea typeface="Georgia"/>
                <a:cs typeface="Georgia"/>
                <a:sym typeface="Georgia"/>
              </a:rPr>
              <a:t>Learning </a:t>
            </a:r>
            <a:r>
              <a:rPr b="1" lang="en-US" sz="3500">
                <a:solidFill>
                  <a:schemeClr val="dk1"/>
                </a:solidFill>
                <a:latin typeface="Georgia"/>
                <a:ea typeface="Georgia"/>
                <a:cs typeface="Georgia"/>
                <a:sym typeface="Georgia"/>
              </a:rPr>
              <a:t>outcome</a:t>
            </a:r>
            <a:r>
              <a:rPr b="1" lang="en-US" sz="3500" u="none" cap="none" strike="noStrike">
                <a:solidFill>
                  <a:schemeClr val="dk1"/>
                </a:solidFill>
                <a:latin typeface="Georgia"/>
                <a:ea typeface="Georgia"/>
                <a:cs typeface="Georgia"/>
                <a:sym typeface="Georgia"/>
              </a:rPr>
              <a:t> </a:t>
            </a:r>
            <a:endParaRPr/>
          </a:p>
        </p:txBody>
      </p:sp>
      <p:sp>
        <p:nvSpPr>
          <p:cNvPr id="101" name="Google Shape;101;p3"/>
          <p:cNvSpPr/>
          <p:nvPr/>
        </p:nvSpPr>
        <p:spPr>
          <a:xfrm>
            <a:off x="1077108" y="2183970"/>
            <a:ext cx="2768751" cy="1729126"/>
          </a:xfrm>
          <a:prstGeom prst="rect">
            <a:avLst/>
          </a:prstGeom>
          <a:solidFill>
            <a:srgbClr val="4A6C4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2" name="Google Shape;102;p3"/>
          <p:cNvSpPr txBox="1"/>
          <p:nvPr/>
        </p:nvSpPr>
        <p:spPr>
          <a:xfrm>
            <a:off x="1161004" y="2319631"/>
            <a:ext cx="2133600" cy="1477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Georgia"/>
                <a:ea typeface="Georgia"/>
                <a:cs typeface="Georgia"/>
                <a:sym typeface="Georgia"/>
              </a:rPr>
              <a:t>Explain </a:t>
            </a:r>
            <a:r>
              <a:rPr lang="en-US" sz="1800">
                <a:solidFill>
                  <a:schemeClr val="lt1"/>
                </a:solidFill>
                <a:latin typeface="Georgia"/>
                <a:ea typeface="Georgia"/>
                <a:cs typeface="Georgia"/>
                <a:sym typeface="Georgia"/>
              </a:rPr>
              <a:t>mental health and its significance in humanitarian context</a:t>
            </a:r>
            <a:endParaRPr/>
          </a:p>
        </p:txBody>
      </p:sp>
      <p:cxnSp>
        <p:nvCxnSpPr>
          <p:cNvPr id="103" name="Google Shape;103;p3"/>
          <p:cNvCxnSpPr/>
          <p:nvPr/>
        </p:nvCxnSpPr>
        <p:spPr>
          <a:xfrm>
            <a:off x="1077108" y="1693333"/>
            <a:ext cx="1022625" cy="0"/>
          </a:xfrm>
          <a:prstGeom prst="straightConnector1">
            <a:avLst/>
          </a:prstGeom>
          <a:noFill/>
          <a:ln cap="flat" cmpd="sng" w="57150">
            <a:solidFill>
              <a:srgbClr val="DAA530"/>
            </a:solidFill>
            <a:prstDash val="solid"/>
            <a:miter lim="800000"/>
            <a:headEnd len="sm" w="sm" type="none"/>
            <a:tailEnd len="sm" w="sm" type="none"/>
          </a:ln>
        </p:spPr>
      </p:cxnSp>
      <p:sp>
        <p:nvSpPr>
          <p:cNvPr id="104" name="Google Shape;104;p3"/>
          <p:cNvSpPr/>
          <p:nvPr/>
        </p:nvSpPr>
        <p:spPr>
          <a:xfrm>
            <a:off x="4132864" y="2183970"/>
            <a:ext cx="2768751" cy="1729126"/>
          </a:xfrm>
          <a:prstGeom prst="rect">
            <a:avLst/>
          </a:prstGeom>
          <a:solidFill>
            <a:srgbClr val="DAA53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5" name="Google Shape;105;p3"/>
          <p:cNvSpPr txBox="1"/>
          <p:nvPr/>
        </p:nvSpPr>
        <p:spPr>
          <a:xfrm>
            <a:off x="4189865" y="2448369"/>
            <a:ext cx="2735400" cy="1200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Georgia"/>
                <a:ea typeface="Georgia"/>
                <a:cs typeface="Georgia"/>
                <a:sym typeface="Georgia"/>
              </a:rPr>
              <a:t>Identify different </a:t>
            </a:r>
            <a:r>
              <a:rPr lang="en-US" sz="1800">
                <a:solidFill>
                  <a:schemeClr val="lt1"/>
                </a:solidFill>
                <a:latin typeface="Georgia"/>
                <a:ea typeface="Georgia"/>
                <a:cs typeface="Georgia"/>
                <a:sym typeface="Georgia"/>
              </a:rPr>
              <a:t>mental </a:t>
            </a:r>
            <a:r>
              <a:rPr lang="en-US" sz="1800">
                <a:solidFill>
                  <a:schemeClr val="lt1"/>
                </a:solidFill>
                <a:latin typeface="Georgia"/>
                <a:ea typeface="Georgia"/>
                <a:cs typeface="Georgia"/>
                <a:sym typeface="Georgia"/>
              </a:rPr>
              <a:t>health conditions in humanitarian emergencies</a:t>
            </a:r>
            <a:endParaRPr/>
          </a:p>
        </p:txBody>
      </p:sp>
      <p:sp>
        <p:nvSpPr>
          <p:cNvPr id="106" name="Google Shape;106;p3"/>
          <p:cNvSpPr/>
          <p:nvPr/>
        </p:nvSpPr>
        <p:spPr>
          <a:xfrm>
            <a:off x="7188620" y="2183970"/>
            <a:ext cx="2968671" cy="1729126"/>
          </a:xfrm>
          <a:prstGeom prst="rect">
            <a:avLst/>
          </a:prstGeom>
          <a:solidFill>
            <a:srgbClr val="D8532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7" name="Google Shape;107;p3"/>
          <p:cNvSpPr txBox="1"/>
          <p:nvPr/>
        </p:nvSpPr>
        <p:spPr>
          <a:xfrm>
            <a:off x="7299409" y="2309869"/>
            <a:ext cx="2735431"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Georgia"/>
                <a:ea typeface="Georgia"/>
                <a:cs typeface="Georgia"/>
                <a:sym typeface="Georgia"/>
              </a:rPr>
              <a:t>Analyze a variety of emotions, particularly through trauma focused methods, within humanitarian context</a:t>
            </a:r>
            <a:endParaRPr/>
          </a:p>
        </p:txBody>
      </p:sp>
      <p:sp>
        <p:nvSpPr>
          <p:cNvPr id="108" name="Google Shape;108;p3"/>
          <p:cNvSpPr/>
          <p:nvPr/>
        </p:nvSpPr>
        <p:spPr>
          <a:xfrm>
            <a:off x="1077108" y="4159048"/>
            <a:ext cx="2768751" cy="1729126"/>
          </a:xfrm>
          <a:prstGeom prst="rect">
            <a:avLst/>
          </a:prstGeom>
          <a:solidFill>
            <a:srgbClr val="00AD5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9" name="Google Shape;109;p3"/>
          <p:cNvSpPr txBox="1"/>
          <p:nvPr/>
        </p:nvSpPr>
        <p:spPr>
          <a:xfrm>
            <a:off x="1161004" y="4423447"/>
            <a:ext cx="2375572"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Georgia"/>
                <a:ea typeface="Georgia"/>
                <a:cs typeface="Georgia"/>
                <a:sym typeface="Georgia"/>
              </a:rPr>
              <a:t>Define Psychological First Aid (PFA) and how it  works in Humanitarian setting</a:t>
            </a:r>
            <a:endParaRPr/>
          </a:p>
        </p:txBody>
      </p:sp>
      <p:sp>
        <p:nvSpPr>
          <p:cNvPr id="110" name="Google Shape;110;p3"/>
          <p:cNvSpPr/>
          <p:nvPr/>
        </p:nvSpPr>
        <p:spPr>
          <a:xfrm>
            <a:off x="4132864" y="4159048"/>
            <a:ext cx="2768751" cy="1729126"/>
          </a:xfrm>
          <a:prstGeom prst="rect">
            <a:avLst/>
          </a:prstGeom>
          <a:solidFill>
            <a:srgbClr val="5959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1" name="Google Shape;111;p3"/>
          <p:cNvSpPr txBox="1"/>
          <p:nvPr/>
        </p:nvSpPr>
        <p:spPr>
          <a:xfrm>
            <a:off x="4216759" y="4561946"/>
            <a:ext cx="2735431"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Georgia"/>
                <a:ea typeface="Georgia"/>
                <a:cs typeface="Georgia"/>
                <a:sym typeface="Georgia"/>
              </a:rPr>
              <a:t>Analyze different approaches and implications of PFA</a:t>
            </a:r>
            <a:endParaRPr/>
          </a:p>
        </p:txBody>
      </p:sp>
      <p:pic>
        <p:nvPicPr>
          <p:cNvPr id="112" name="Google Shape;112;p3"/>
          <p:cNvPicPr preferRelativeResize="0"/>
          <p:nvPr/>
        </p:nvPicPr>
        <p:blipFill rotWithShape="1">
          <a:blip r:embed="rId3">
            <a:alphaModFix/>
          </a:blip>
          <a:srcRect b="1681" l="0" r="0" t="90877"/>
          <a:stretch/>
        </p:blipFill>
        <p:spPr>
          <a:xfrm>
            <a:off x="0" y="6349796"/>
            <a:ext cx="12192000" cy="5103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pic>
        <p:nvPicPr>
          <p:cNvPr id="411" name="Google Shape;411;p29"/>
          <p:cNvPicPr preferRelativeResize="0"/>
          <p:nvPr/>
        </p:nvPicPr>
        <p:blipFill rotWithShape="1">
          <a:blip r:embed="rId3">
            <a:alphaModFix/>
          </a:blip>
          <a:srcRect b="0" l="0" r="0" t="0"/>
          <a:stretch/>
        </p:blipFill>
        <p:spPr>
          <a:xfrm>
            <a:off x="948450" y="328300"/>
            <a:ext cx="10141075" cy="61831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30"/>
          <p:cNvSpPr/>
          <p:nvPr/>
        </p:nvSpPr>
        <p:spPr>
          <a:xfrm>
            <a:off x="7957976" y="2388563"/>
            <a:ext cx="3120938" cy="2540373"/>
          </a:xfrm>
          <a:prstGeom prst="rect">
            <a:avLst/>
          </a:prstGeom>
          <a:solidFill>
            <a:srgbClr val="F2F2F2"/>
          </a:solidFill>
          <a:ln cap="flat" cmpd="sng" w="28575">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17" name="Google Shape;417;p30"/>
          <p:cNvPicPr preferRelativeResize="0"/>
          <p:nvPr/>
        </p:nvPicPr>
        <p:blipFill rotWithShape="1">
          <a:blip r:embed="rId3">
            <a:alphaModFix/>
          </a:blip>
          <a:srcRect b="0" l="0" r="0" t="0"/>
          <a:stretch/>
        </p:blipFill>
        <p:spPr>
          <a:xfrm>
            <a:off x="4513738" y="2333428"/>
            <a:ext cx="3120938" cy="2658577"/>
          </a:xfrm>
          <a:prstGeom prst="rect">
            <a:avLst/>
          </a:prstGeom>
          <a:noFill/>
          <a:ln>
            <a:noFill/>
          </a:ln>
        </p:spPr>
      </p:pic>
      <p:sp>
        <p:nvSpPr>
          <p:cNvPr id="418" name="Google Shape;418;p30"/>
          <p:cNvSpPr txBox="1"/>
          <p:nvPr/>
        </p:nvSpPr>
        <p:spPr>
          <a:xfrm>
            <a:off x="941641" y="750827"/>
            <a:ext cx="6096000" cy="63094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1400"/>
              <a:buFont typeface="Georgia"/>
              <a:buNone/>
            </a:pPr>
            <a:r>
              <a:rPr b="1" lang="en-US" sz="3500" u="none" cap="none" strike="noStrike">
                <a:solidFill>
                  <a:schemeClr val="dk1"/>
                </a:solidFill>
                <a:latin typeface="Georgia"/>
                <a:ea typeface="Georgia"/>
                <a:cs typeface="Georgia"/>
                <a:sym typeface="Georgia"/>
              </a:rPr>
              <a:t>Care for the PFA Provider</a:t>
            </a:r>
            <a:endParaRPr sz="3500" u="none" cap="none" strike="noStrike">
              <a:solidFill>
                <a:schemeClr val="dk1"/>
              </a:solidFill>
              <a:latin typeface="Georgia"/>
              <a:ea typeface="Georgia"/>
              <a:cs typeface="Georgia"/>
              <a:sym typeface="Georgia"/>
            </a:endParaRPr>
          </a:p>
        </p:txBody>
      </p:sp>
      <p:cxnSp>
        <p:nvCxnSpPr>
          <p:cNvPr id="419" name="Google Shape;419;p30"/>
          <p:cNvCxnSpPr/>
          <p:nvPr/>
        </p:nvCxnSpPr>
        <p:spPr>
          <a:xfrm>
            <a:off x="1077108" y="1693333"/>
            <a:ext cx="1022625" cy="0"/>
          </a:xfrm>
          <a:prstGeom prst="straightConnector1">
            <a:avLst/>
          </a:prstGeom>
          <a:noFill/>
          <a:ln cap="flat" cmpd="sng" w="57150">
            <a:solidFill>
              <a:srgbClr val="DAA530"/>
            </a:solidFill>
            <a:prstDash val="solid"/>
            <a:miter lim="800000"/>
            <a:headEnd len="sm" w="sm" type="none"/>
            <a:tailEnd len="sm" w="sm" type="none"/>
          </a:ln>
        </p:spPr>
      </p:cxnSp>
      <p:sp>
        <p:nvSpPr>
          <p:cNvPr id="420" name="Google Shape;420;p30"/>
          <p:cNvSpPr txBox="1"/>
          <p:nvPr/>
        </p:nvSpPr>
        <p:spPr>
          <a:xfrm>
            <a:off x="1069500" y="4975661"/>
            <a:ext cx="2661300" cy="8469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600"/>
              <a:buFont typeface="Georgia"/>
              <a:buNone/>
            </a:pPr>
            <a:r>
              <a:rPr b="1" lang="en-US" sz="1600">
                <a:solidFill>
                  <a:schemeClr val="dk1"/>
                </a:solidFill>
                <a:latin typeface="Georgia"/>
                <a:ea typeface="Georgia"/>
                <a:cs typeface="Georgia"/>
                <a:sym typeface="Georgia"/>
              </a:rPr>
              <a:t>Getting Ready to Help </a:t>
            </a:r>
            <a:endParaRPr/>
          </a:p>
        </p:txBody>
      </p:sp>
      <p:sp>
        <p:nvSpPr>
          <p:cNvPr id="421" name="Google Shape;421;p30"/>
          <p:cNvSpPr/>
          <p:nvPr/>
        </p:nvSpPr>
        <p:spPr>
          <a:xfrm>
            <a:off x="1069500" y="2388563"/>
            <a:ext cx="3120938" cy="2540373"/>
          </a:xfrm>
          <a:prstGeom prst="rect">
            <a:avLst/>
          </a:prstGeom>
          <a:solidFill>
            <a:srgbClr val="F2F2F2"/>
          </a:solidFill>
          <a:ln cap="flat" cmpd="sng" w="28575">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22" name="Google Shape;422;p30"/>
          <p:cNvPicPr preferRelativeResize="0"/>
          <p:nvPr/>
        </p:nvPicPr>
        <p:blipFill rotWithShape="1">
          <a:blip r:embed="rId4">
            <a:alphaModFix/>
          </a:blip>
          <a:srcRect b="0" l="0" r="0" t="0"/>
          <a:stretch/>
        </p:blipFill>
        <p:spPr>
          <a:xfrm>
            <a:off x="1852438" y="2529417"/>
            <a:ext cx="1433342" cy="2221205"/>
          </a:xfrm>
          <a:prstGeom prst="rect">
            <a:avLst/>
          </a:prstGeom>
          <a:noFill/>
          <a:ln>
            <a:noFill/>
          </a:ln>
        </p:spPr>
      </p:pic>
      <p:sp>
        <p:nvSpPr>
          <p:cNvPr id="423" name="Google Shape;423;p30"/>
          <p:cNvSpPr txBox="1"/>
          <p:nvPr/>
        </p:nvSpPr>
        <p:spPr>
          <a:xfrm>
            <a:off x="4513738" y="4975661"/>
            <a:ext cx="3120938" cy="8469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600"/>
              <a:buFont typeface="Georgia"/>
              <a:buNone/>
            </a:pPr>
            <a:r>
              <a:rPr b="1" lang="en-US" sz="1600">
                <a:solidFill>
                  <a:schemeClr val="dk1"/>
                </a:solidFill>
                <a:latin typeface="Georgia"/>
                <a:ea typeface="Georgia"/>
                <a:cs typeface="Georgia"/>
                <a:sym typeface="Georgia"/>
              </a:rPr>
              <a:t>Managing Stress: </a:t>
            </a:r>
            <a:r>
              <a:rPr lang="en-US" sz="1600">
                <a:solidFill>
                  <a:schemeClr val="dk1"/>
                </a:solidFill>
                <a:latin typeface="Georgia"/>
                <a:ea typeface="Georgia"/>
                <a:cs typeface="Georgia"/>
                <a:sym typeface="Georgia"/>
              </a:rPr>
              <a:t>Healthy works and Life Habits</a:t>
            </a:r>
            <a:endParaRPr/>
          </a:p>
        </p:txBody>
      </p:sp>
      <p:sp>
        <p:nvSpPr>
          <p:cNvPr id="424" name="Google Shape;424;p30"/>
          <p:cNvSpPr/>
          <p:nvPr/>
        </p:nvSpPr>
        <p:spPr>
          <a:xfrm>
            <a:off x="4513738" y="2388563"/>
            <a:ext cx="3120938" cy="2540373"/>
          </a:xfrm>
          <a:prstGeom prst="rect">
            <a:avLst/>
          </a:prstGeom>
          <a:noFill/>
          <a:ln cap="flat" cmpd="sng" w="28575">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25" name="Google Shape;425;p30"/>
          <p:cNvPicPr preferRelativeResize="0"/>
          <p:nvPr/>
        </p:nvPicPr>
        <p:blipFill rotWithShape="1">
          <a:blip r:embed="rId5">
            <a:alphaModFix/>
          </a:blip>
          <a:srcRect b="0" l="0" r="0" t="0"/>
          <a:stretch/>
        </p:blipFill>
        <p:spPr>
          <a:xfrm>
            <a:off x="8025211" y="2625018"/>
            <a:ext cx="2961036" cy="2122159"/>
          </a:xfrm>
          <a:prstGeom prst="rect">
            <a:avLst/>
          </a:prstGeom>
          <a:noFill/>
          <a:ln>
            <a:noFill/>
          </a:ln>
        </p:spPr>
      </p:pic>
      <p:sp>
        <p:nvSpPr>
          <p:cNvPr id="426" name="Google Shape;426;p30"/>
          <p:cNvSpPr txBox="1"/>
          <p:nvPr/>
        </p:nvSpPr>
        <p:spPr>
          <a:xfrm>
            <a:off x="7971423" y="4975661"/>
            <a:ext cx="3120938" cy="8469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600"/>
              <a:buFont typeface="Georgia"/>
              <a:buNone/>
            </a:pPr>
            <a:r>
              <a:rPr b="1" lang="en-US" sz="1600">
                <a:solidFill>
                  <a:schemeClr val="dk1"/>
                </a:solidFill>
                <a:latin typeface="Georgia"/>
                <a:ea typeface="Georgia"/>
                <a:cs typeface="Georgia"/>
                <a:sym typeface="Georgia"/>
              </a:rPr>
              <a:t>Rest and Reflection</a:t>
            </a:r>
            <a:endParaRPr/>
          </a:p>
        </p:txBody>
      </p:sp>
      <p:pic>
        <p:nvPicPr>
          <p:cNvPr id="427" name="Google Shape;427;p30"/>
          <p:cNvPicPr preferRelativeResize="0"/>
          <p:nvPr/>
        </p:nvPicPr>
        <p:blipFill rotWithShape="1">
          <a:blip r:embed="rId6">
            <a:alphaModFix/>
          </a:blip>
          <a:srcRect b="1681" l="0" r="0" t="90877"/>
          <a:stretch/>
        </p:blipFill>
        <p:spPr>
          <a:xfrm>
            <a:off x="0" y="6349796"/>
            <a:ext cx="12192000" cy="5103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31"/>
          <p:cNvSpPr/>
          <p:nvPr/>
        </p:nvSpPr>
        <p:spPr>
          <a:xfrm>
            <a:off x="0" y="0"/>
            <a:ext cx="12192000" cy="6858000"/>
          </a:xfrm>
          <a:prstGeom prst="rect">
            <a:avLst/>
          </a:prstGeom>
          <a:solidFill>
            <a:srgbClr val="00AD5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3" name="Google Shape;433;p31"/>
          <p:cNvSpPr/>
          <p:nvPr/>
        </p:nvSpPr>
        <p:spPr>
          <a:xfrm>
            <a:off x="779929" y="1497117"/>
            <a:ext cx="3429000" cy="3429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4" name="Google Shape;434;p31"/>
          <p:cNvSpPr txBox="1"/>
          <p:nvPr/>
        </p:nvSpPr>
        <p:spPr>
          <a:xfrm>
            <a:off x="564776" y="2426787"/>
            <a:ext cx="3859200" cy="15699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800">
                <a:solidFill>
                  <a:schemeClr val="dk1"/>
                </a:solidFill>
                <a:latin typeface="Georgia"/>
                <a:ea typeface="Georgia"/>
                <a:cs typeface="Georgia"/>
                <a:sym typeface="Georgia"/>
              </a:rPr>
              <a:t>Case Scenario </a:t>
            </a:r>
            <a:endParaRPr/>
          </a:p>
        </p:txBody>
      </p:sp>
      <p:sp>
        <p:nvSpPr>
          <p:cNvPr id="435" name="Google Shape;435;p31"/>
          <p:cNvSpPr txBox="1"/>
          <p:nvPr/>
        </p:nvSpPr>
        <p:spPr>
          <a:xfrm>
            <a:off x="4988857" y="928024"/>
            <a:ext cx="6777300" cy="41868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900">
                <a:solidFill>
                  <a:schemeClr val="lt1"/>
                </a:solidFill>
                <a:latin typeface="Georgia"/>
                <a:ea typeface="Georgia"/>
                <a:cs typeface="Georgia"/>
                <a:sym typeface="Georgia"/>
              </a:rPr>
              <a:t>Shahida (pseudonym)  is a resident of Cox's Bazar Rohingya Camp since the Rohingya influx. She lives with her family. She has three little children. A sudden fire broke out in the camp where she lived. The fire destroyed her living space and essentials. After that fire incident, she is now in a temporary shelter centre. But there also inadequacy of food, clothes and other essential things. She cannot provide enough food and comfort to her three little children. Her husband is also trying by various means to manage this situation.  Currently she is in distress with her family. Struggling to meet even basic needs. She is now at a  great loss, not knowing what to do. She is having flashbacks of that incident. Can't forget the terrible incident of fire, even the small parts of that incident is popping in her mind. </a:t>
            </a:r>
            <a:endParaRPr/>
          </a:p>
        </p:txBody>
      </p:sp>
      <p:cxnSp>
        <p:nvCxnSpPr>
          <p:cNvPr id="436" name="Google Shape;436;p31"/>
          <p:cNvCxnSpPr/>
          <p:nvPr/>
        </p:nvCxnSpPr>
        <p:spPr>
          <a:xfrm>
            <a:off x="4827494" y="1054134"/>
            <a:ext cx="0" cy="3926400"/>
          </a:xfrm>
          <a:prstGeom prst="straightConnector1">
            <a:avLst/>
          </a:prstGeom>
          <a:noFill/>
          <a:ln cap="flat" cmpd="sng" w="12700">
            <a:solidFill>
              <a:schemeClr val="lt1"/>
            </a:solidFill>
            <a:prstDash val="solid"/>
            <a:miter lim="800000"/>
            <a:headEnd len="sm" w="sm" type="none"/>
            <a:tailEnd len="sm" w="sm" type="none"/>
          </a:ln>
        </p:spPr>
      </p:cxnSp>
      <p:sp>
        <p:nvSpPr>
          <p:cNvPr id="437" name="Google Shape;437;p31"/>
          <p:cNvSpPr/>
          <p:nvPr/>
        </p:nvSpPr>
        <p:spPr>
          <a:xfrm>
            <a:off x="5123325" y="5271900"/>
            <a:ext cx="6481500" cy="1076700"/>
          </a:xfrm>
          <a:prstGeom prst="rect">
            <a:avLst/>
          </a:prstGeom>
          <a:solidFill>
            <a:srgbClr val="00CF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8" name="Google Shape;438;p31"/>
          <p:cNvSpPr txBox="1"/>
          <p:nvPr/>
        </p:nvSpPr>
        <p:spPr>
          <a:xfrm>
            <a:off x="5270125" y="5323000"/>
            <a:ext cx="6334800" cy="959400"/>
          </a:xfrm>
          <a:prstGeom prst="rect">
            <a:avLst/>
          </a:prstGeom>
          <a:noFill/>
          <a:ln>
            <a:noFill/>
          </a:ln>
        </p:spPr>
        <p:txBody>
          <a:bodyPr anchorCtr="0" anchor="t" bIns="45700" lIns="91425" spcFirstLastPara="1" rIns="91425" wrap="square" tIns="45700">
            <a:spAutoFit/>
          </a:bodyPr>
          <a:lstStyle/>
          <a:p>
            <a:pPr indent="0" lvl="0" marL="0" marR="0" rtl="0" algn="l">
              <a:spcBef>
                <a:spcPts val="1000"/>
              </a:spcBef>
              <a:spcAft>
                <a:spcPts val="0"/>
              </a:spcAft>
              <a:buNone/>
            </a:pPr>
            <a:r>
              <a:rPr b="1" lang="en-US" sz="1600">
                <a:solidFill>
                  <a:schemeClr val="lt1"/>
                </a:solidFill>
                <a:latin typeface="Georgia"/>
                <a:ea typeface="Georgia"/>
                <a:cs typeface="Georgia"/>
                <a:sym typeface="Georgia"/>
              </a:rPr>
              <a:t>How can PFA be provided  to Shahida in such a situation?</a:t>
            </a:r>
            <a:endParaRPr b="1" sz="1600">
              <a:solidFill>
                <a:schemeClr val="lt1"/>
              </a:solidFill>
              <a:latin typeface="Georgia"/>
              <a:ea typeface="Georgia"/>
              <a:cs typeface="Georgia"/>
              <a:sym typeface="Georgia"/>
            </a:endParaRPr>
          </a:p>
          <a:p>
            <a:pPr indent="0" lvl="0" marL="0" marR="0" rtl="0" algn="l">
              <a:spcBef>
                <a:spcPts val="1000"/>
              </a:spcBef>
              <a:spcAft>
                <a:spcPts val="0"/>
              </a:spcAft>
              <a:buNone/>
            </a:pPr>
            <a:r>
              <a:rPr b="1" lang="en-US" sz="1600">
                <a:solidFill>
                  <a:schemeClr val="lt1"/>
                </a:solidFill>
                <a:latin typeface="Georgia"/>
                <a:ea typeface="Georgia"/>
                <a:cs typeface="Georgia"/>
                <a:sym typeface="Georgia"/>
              </a:rPr>
              <a:t>What challenges can one face when attempting to provide PFA support to Shahida in such situations?</a:t>
            </a:r>
            <a:endParaRPr b="1" sz="1600">
              <a:solidFill>
                <a:schemeClr val="lt1"/>
              </a:solidFill>
              <a:latin typeface="Georgia"/>
              <a:ea typeface="Georgia"/>
              <a:cs typeface="Georgia"/>
              <a:sym typeface="Georgia"/>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32"/>
          <p:cNvSpPr txBox="1"/>
          <p:nvPr/>
        </p:nvSpPr>
        <p:spPr>
          <a:xfrm>
            <a:off x="941640" y="750827"/>
            <a:ext cx="8377171" cy="63094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1400"/>
              <a:buFont typeface="Georgia"/>
              <a:buNone/>
            </a:pPr>
            <a:r>
              <a:rPr b="1" lang="en-US" sz="3500" u="none" cap="none" strike="noStrike">
                <a:solidFill>
                  <a:schemeClr val="dk1"/>
                </a:solidFill>
                <a:latin typeface="Georgia"/>
                <a:ea typeface="Georgia"/>
                <a:cs typeface="Georgia"/>
                <a:sym typeface="Georgia"/>
              </a:rPr>
              <a:t>Let’s reflect on case scenario…</a:t>
            </a:r>
            <a:endParaRPr sz="3500" u="none" cap="none" strike="noStrike">
              <a:solidFill>
                <a:schemeClr val="dk1"/>
              </a:solidFill>
              <a:latin typeface="Georgia"/>
              <a:ea typeface="Georgia"/>
              <a:cs typeface="Georgia"/>
              <a:sym typeface="Georgia"/>
            </a:endParaRPr>
          </a:p>
        </p:txBody>
      </p:sp>
      <p:cxnSp>
        <p:nvCxnSpPr>
          <p:cNvPr id="444" name="Google Shape;444;p32"/>
          <p:cNvCxnSpPr/>
          <p:nvPr/>
        </p:nvCxnSpPr>
        <p:spPr>
          <a:xfrm>
            <a:off x="1077108" y="1693333"/>
            <a:ext cx="1022625" cy="0"/>
          </a:xfrm>
          <a:prstGeom prst="straightConnector1">
            <a:avLst/>
          </a:prstGeom>
          <a:noFill/>
          <a:ln cap="flat" cmpd="sng" w="57150">
            <a:solidFill>
              <a:srgbClr val="DAA530"/>
            </a:solidFill>
            <a:prstDash val="solid"/>
            <a:miter lim="800000"/>
            <a:headEnd len="sm" w="sm" type="none"/>
            <a:tailEnd len="sm" w="sm" type="none"/>
          </a:ln>
        </p:spPr>
      </p:cxnSp>
      <p:sp>
        <p:nvSpPr>
          <p:cNvPr id="445" name="Google Shape;445;p32"/>
          <p:cNvSpPr txBox="1"/>
          <p:nvPr/>
        </p:nvSpPr>
        <p:spPr>
          <a:xfrm>
            <a:off x="941640" y="2267583"/>
            <a:ext cx="9774668" cy="8469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2800"/>
              <a:buFont typeface="Georgia"/>
              <a:buNone/>
            </a:pPr>
            <a:r>
              <a:rPr b="1" lang="en-US" sz="2800">
                <a:solidFill>
                  <a:schemeClr val="dk1"/>
                </a:solidFill>
                <a:latin typeface="Georgia"/>
                <a:ea typeface="Georgia"/>
                <a:cs typeface="Georgia"/>
                <a:sym typeface="Georgia"/>
              </a:rPr>
              <a:t>Prepare: </a:t>
            </a:r>
            <a:r>
              <a:rPr lang="en-US" sz="2400">
                <a:solidFill>
                  <a:schemeClr val="dk1"/>
                </a:solidFill>
                <a:latin typeface="Georgia"/>
                <a:ea typeface="Georgia"/>
                <a:cs typeface="Georgia"/>
                <a:sym typeface="Georgia"/>
              </a:rPr>
              <a:t>How will you prepare yourself for providing PFA?</a:t>
            </a:r>
            <a:endParaRPr sz="2800">
              <a:solidFill>
                <a:schemeClr val="dk1"/>
              </a:solidFill>
              <a:latin typeface="Georgia"/>
              <a:ea typeface="Georgia"/>
              <a:cs typeface="Georgia"/>
              <a:sym typeface="Georgia"/>
            </a:endParaRPr>
          </a:p>
        </p:txBody>
      </p:sp>
      <p:sp>
        <p:nvSpPr>
          <p:cNvPr id="446" name="Google Shape;446;p32"/>
          <p:cNvSpPr/>
          <p:nvPr/>
        </p:nvSpPr>
        <p:spPr>
          <a:xfrm>
            <a:off x="1077108" y="3004142"/>
            <a:ext cx="1450939" cy="457216"/>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7" name="Google Shape;447;p32"/>
          <p:cNvSpPr txBox="1"/>
          <p:nvPr/>
        </p:nvSpPr>
        <p:spPr>
          <a:xfrm>
            <a:off x="1144343" y="2957846"/>
            <a:ext cx="1222339"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Georgia"/>
                <a:ea typeface="Georgia"/>
                <a:cs typeface="Georgia"/>
                <a:sym typeface="Georgia"/>
              </a:rPr>
              <a:t>Look</a:t>
            </a:r>
            <a:endParaRPr/>
          </a:p>
        </p:txBody>
      </p:sp>
      <p:sp>
        <p:nvSpPr>
          <p:cNvPr id="448" name="Google Shape;448;p32"/>
          <p:cNvSpPr txBox="1"/>
          <p:nvPr/>
        </p:nvSpPr>
        <p:spPr>
          <a:xfrm>
            <a:off x="2603120" y="3027588"/>
            <a:ext cx="609824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What will you LOOK for in this crisis setting?</a:t>
            </a:r>
            <a:endParaRPr/>
          </a:p>
        </p:txBody>
      </p:sp>
      <p:sp>
        <p:nvSpPr>
          <p:cNvPr id="449" name="Google Shape;449;p32"/>
          <p:cNvSpPr/>
          <p:nvPr/>
        </p:nvSpPr>
        <p:spPr>
          <a:xfrm>
            <a:off x="1077108" y="3704002"/>
            <a:ext cx="1450939" cy="457216"/>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0" name="Google Shape;450;p32"/>
          <p:cNvSpPr txBox="1"/>
          <p:nvPr/>
        </p:nvSpPr>
        <p:spPr>
          <a:xfrm>
            <a:off x="1144343" y="3657706"/>
            <a:ext cx="1383704"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Georgia"/>
                <a:ea typeface="Georgia"/>
                <a:cs typeface="Georgia"/>
                <a:sym typeface="Georgia"/>
              </a:rPr>
              <a:t>Listen</a:t>
            </a:r>
            <a:endParaRPr/>
          </a:p>
        </p:txBody>
      </p:sp>
      <p:sp>
        <p:nvSpPr>
          <p:cNvPr id="451" name="Google Shape;451;p32"/>
          <p:cNvSpPr txBox="1"/>
          <p:nvPr/>
        </p:nvSpPr>
        <p:spPr>
          <a:xfrm>
            <a:off x="2603120" y="3619872"/>
            <a:ext cx="7213229"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What is important to consider when you approach to LISTEN Shahida?</a:t>
            </a:r>
            <a:endParaRPr/>
          </a:p>
        </p:txBody>
      </p:sp>
      <p:sp>
        <p:nvSpPr>
          <p:cNvPr id="452" name="Google Shape;452;p32"/>
          <p:cNvSpPr/>
          <p:nvPr/>
        </p:nvSpPr>
        <p:spPr>
          <a:xfrm>
            <a:off x="1077108" y="4563722"/>
            <a:ext cx="1450939" cy="457216"/>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3" name="Google Shape;453;p32"/>
          <p:cNvSpPr txBox="1"/>
          <p:nvPr/>
        </p:nvSpPr>
        <p:spPr>
          <a:xfrm>
            <a:off x="1144343" y="4517426"/>
            <a:ext cx="1383704"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Georgia"/>
                <a:ea typeface="Georgia"/>
                <a:cs typeface="Georgia"/>
                <a:sym typeface="Georgia"/>
              </a:rPr>
              <a:t>Link</a:t>
            </a:r>
            <a:endParaRPr/>
          </a:p>
        </p:txBody>
      </p:sp>
      <p:sp>
        <p:nvSpPr>
          <p:cNvPr id="454" name="Google Shape;454;p32"/>
          <p:cNvSpPr txBox="1"/>
          <p:nvPr/>
        </p:nvSpPr>
        <p:spPr>
          <a:xfrm>
            <a:off x="2603120" y="4479592"/>
            <a:ext cx="7213229"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How will you LINK in this situation- what she needs in this situation &amp; what resources can you draw upon?</a:t>
            </a:r>
            <a:endParaRPr/>
          </a:p>
        </p:txBody>
      </p:sp>
      <p:pic>
        <p:nvPicPr>
          <p:cNvPr id="455" name="Google Shape;455;p32"/>
          <p:cNvPicPr preferRelativeResize="0"/>
          <p:nvPr/>
        </p:nvPicPr>
        <p:blipFill rotWithShape="1">
          <a:blip r:embed="rId3">
            <a:alphaModFix/>
          </a:blip>
          <a:srcRect b="1681" l="0" r="0" t="90877"/>
          <a:stretch/>
        </p:blipFill>
        <p:spPr>
          <a:xfrm>
            <a:off x="0" y="6349796"/>
            <a:ext cx="12192000" cy="5103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33"/>
          <p:cNvSpPr/>
          <p:nvPr/>
        </p:nvSpPr>
        <p:spPr>
          <a:xfrm>
            <a:off x="1077108" y="2267583"/>
            <a:ext cx="9639200" cy="630936"/>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1" name="Google Shape;461;p33"/>
          <p:cNvSpPr txBox="1"/>
          <p:nvPr/>
        </p:nvSpPr>
        <p:spPr>
          <a:xfrm>
            <a:off x="941640" y="750827"/>
            <a:ext cx="8377171" cy="63094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1400"/>
              <a:buFont typeface="Georgia"/>
              <a:buNone/>
            </a:pPr>
            <a:r>
              <a:rPr b="1" lang="en-US" sz="3500" u="none" cap="none" strike="noStrike">
                <a:solidFill>
                  <a:schemeClr val="dk1"/>
                </a:solidFill>
                <a:latin typeface="Georgia"/>
                <a:ea typeface="Georgia"/>
                <a:cs typeface="Georgia"/>
                <a:sym typeface="Georgia"/>
              </a:rPr>
              <a:t>Self Assessment…</a:t>
            </a:r>
            <a:endParaRPr sz="3500" u="none" cap="none" strike="noStrike">
              <a:solidFill>
                <a:schemeClr val="dk1"/>
              </a:solidFill>
              <a:latin typeface="Georgia"/>
              <a:ea typeface="Georgia"/>
              <a:cs typeface="Georgia"/>
              <a:sym typeface="Georgia"/>
            </a:endParaRPr>
          </a:p>
        </p:txBody>
      </p:sp>
      <p:cxnSp>
        <p:nvCxnSpPr>
          <p:cNvPr id="462" name="Google Shape;462;p33"/>
          <p:cNvCxnSpPr/>
          <p:nvPr/>
        </p:nvCxnSpPr>
        <p:spPr>
          <a:xfrm>
            <a:off x="1077108" y="1693333"/>
            <a:ext cx="1022625" cy="0"/>
          </a:xfrm>
          <a:prstGeom prst="straightConnector1">
            <a:avLst/>
          </a:prstGeom>
          <a:noFill/>
          <a:ln cap="flat" cmpd="sng" w="57150">
            <a:solidFill>
              <a:srgbClr val="DAA530"/>
            </a:solidFill>
            <a:prstDash val="solid"/>
            <a:miter lim="800000"/>
            <a:headEnd len="sm" w="sm" type="none"/>
            <a:tailEnd len="sm" w="sm" type="none"/>
          </a:ln>
        </p:spPr>
      </p:cxnSp>
      <p:sp>
        <p:nvSpPr>
          <p:cNvPr id="463" name="Google Shape;463;p33"/>
          <p:cNvSpPr txBox="1"/>
          <p:nvPr/>
        </p:nvSpPr>
        <p:spPr>
          <a:xfrm>
            <a:off x="1117449" y="2307924"/>
            <a:ext cx="9774668" cy="8469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2400"/>
              <a:buFont typeface="Georgia"/>
              <a:buNone/>
            </a:pPr>
            <a:r>
              <a:rPr lang="en-US" sz="2400">
                <a:solidFill>
                  <a:schemeClr val="dk1"/>
                </a:solidFill>
                <a:latin typeface="Georgia"/>
                <a:ea typeface="Georgia"/>
                <a:cs typeface="Georgia"/>
                <a:sym typeface="Georgia"/>
              </a:rPr>
              <a:t>M</a:t>
            </a:r>
            <a:r>
              <a:rPr lang="en-US" sz="2400">
                <a:solidFill>
                  <a:schemeClr val="dk1"/>
                </a:solidFill>
                <a:latin typeface="Georgia"/>
                <a:ea typeface="Georgia"/>
                <a:cs typeface="Georgia"/>
                <a:sym typeface="Georgia"/>
              </a:rPr>
              <a:t>ental health support in humanitarian crises is-</a:t>
            </a:r>
            <a:endParaRPr/>
          </a:p>
        </p:txBody>
      </p:sp>
      <p:sp>
        <p:nvSpPr>
          <p:cNvPr id="464" name="Google Shape;464;p33"/>
          <p:cNvSpPr/>
          <p:nvPr/>
        </p:nvSpPr>
        <p:spPr>
          <a:xfrm>
            <a:off x="1117448" y="3287540"/>
            <a:ext cx="2373671" cy="2373671"/>
          </a:xfrm>
          <a:prstGeom prst="ellipse">
            <a:avLst/>
          </a:prstGeom>
          <a:solidFill>
            <a:srgbClr val="4A6D4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5" name="Google Shape;465;p33"/>
          <p:cNvSpPr txBox="1"/>
          <p:nvPr/>
        </p:nvSpPr>
        <p:spPr>
          <a:xfrm>
            <a:off x="987947" y="3766543"/>
            <a:ext cx="2640872" cy="126188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400">
                <a:solidFill>
                  <a:schemeClr val="lt1"/>
                </a:solidFill>
                <a:latin typeface="Georgia"/>
                <a:ea typeface="Georgia"/>
                <a:cs typeface="Georgia"/>
                <a:sym typeface="Georgia"/>
              </a:rPr>
              <a:t>A</a:t>
            </a:r>
            <a:endParaRPr/>
          </a:p>
          <a:p>
            <a:pPr indent="0" lvl="0" marL="0" marR="0" rtl="0" algn="ctr">
              <a:spcBef>
                <a:spcPts val="0"/>
              </a:spcBef>
              <a:spcAft>
                <a:spcPts val="0"/>
              </a:spcAft>
              <a:buNone/>
            </a:pPr>
            <a:r>
              <a:t/>
            </a:r>
            <a:endParaRPr b="1" sz="1050">
              <a:solidFill>
                <a:schemeClr val="lt1"/>
              </a:solidFill>
              <a:latin typeface="Georgia"/>
              <a:ea typeface="Georgia"/>
              <a:cs typeface="Georgia"/>
              <a:sym typeface="Georgia"/>
            </a:endParaRPr>
          </a:p>
          <a:p>
            <a:pPr indent="0" lvl="0" marL="0" marR="0" rtl="0" algn="ctr">
              <a:spcBef>
                <a:spcPts val="0"/>
              </a:spcBef>
              <a:spcAft>
                <a:spcPts val="0"/>
              </a:spcAft>
              <a:buNone/>
            </a:pPr>
            <a:r>
              <a:rPr lang="en-US" sz="2000">
                <a:solidFill>
                  <a:schemeClr val="lt1"/>
                </a:solidFill>
                <a:latin typeface="Georgia"/>
                <a:ea typeface="Georgia"/>
                <a:cs typeface="Georgia"/>
                <a:sym typeface="Georgia"/>
              </a:rPr>
              <a:t>Complementary</a:t>
            </a:r>
            <a:endParaRPr/>
          </a:p>
        </p:txBody>
      </p:sp>
      <p:pic>
        <p:nvPicPr>
          <p:cNvPr id="466" name="Google Shape;466;p33"/>
          <p:cNvPicPr preferRelativeResize="0"/>
          <p:nvPr/>
        </p:nvPicPr>
        <p:blipFill rotWithShape="1">
          <a:blip r:embed="rId3">
            <a:alphaModFix/>
          </a:blip>
          <a:srcRect b="1681" l="0" r="0" t="90877"/>
          <a:stretch/>
        </p:blipFill>
        <p:spPr>
          <a:xfrm>
            <a:off x="0" y="6349796"/>
            <a:ext cx="12192000" cy="510350"/>
          </a:xfrm>
          <a:prstGeom prst="rect">
            <a:avLst/>
          </a:prstGeom>
          <a:noFill/>
          <a:ln>
            <a:noFill/>
          </a:ln>
        </p:spPr>
      </p:pic>
      <p:cxnSp>
        <p:nvCxnSpPr>
          <p:cNvPr id="467" name="Google Shape;467;p33"/>
          <p:cNvCxnSpPr/>
          <p:nvPr/>
        </p:nvCxnSpPr>
        <p:spPr>
          <a:xfrm>
            <a:off x="1686187" y="4504888"/>
            <a:ext cx="1249960" cy="0"/>
          </a:xfrm>
          <a:prstGeom prst="straightConnector1">
            <a:avLst/>
          </a:prstGeom>
          <a:noFill/>
          <a:ln cap="flat" cmpd="sng" w="9525">
            <a:solidFill>
              <a:schemeClr val="lt1"/>
            </a:solidFill>
            <a:prstDash val="solid"/>
            <a:miter lim="800000"/>
            <a:headEnd len="sm" w="sm" type="none"/>
            <a:tailEnd len="sm" w="sm" type="none"/>
          </a:ln>
        </p:spPr>
      </p:cxnSp>
      <p:sp>
        <p:nvSpPr>
          <p:cNvPr id="468" name="Google Shape;468;p33"/>
          <p:cNvSpPr/>
          <p:nvPr/>
        </p:nvSpPr>
        <p:spPr>
          <a:xfrm>
            <a:off x="3887821" y="3287540"/>
            <a:ext cx="2373671" cy="2373671"/>
          </a:xfrm>
          <a:prstGeom prst="ellipse">
            <a:avLst/>
          </a:prstGeom>
          <a:solidFill>
            <a:srgbClr val="4A6D4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9" name="Google Shape;469;p33"/>
          <p:cNvSpPr txBox="1"/>
          <p:nvPr/>
        </p:nvSpPr>
        <p:spPr>
          <a:xfrm>
            <a:off x="3758320" y="3766543"/>
            <a:ext cx="2640872" cy="126188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400">
                <a:solidFill>
                  <a:schemeClr val="lt1"/>
                </a:solidFill>
                <a:latin typeface="Georgia"/>
                <a:ea typeface="Georgia"/>
                <a:cs typeface="Georgia"/>
                <a:sym typeface="Georgia"/>
              </a:rPr>
              <a:t>B</a:t>
            </a:r>
            <a:endParaRPr/>
          </a:p>
          <a:p>
            <a:pPr indent="0" lvl="0" marL="0" marR="0" rtl="0" algn="ctr">
              <a:spcBef>
                <a:spcPts val="0"/>
              </a:spcBef>
              <a:spcAft>
                <a:spcPts val="0"/>
              </a:spcAft>
              <a:buNone/>
            </a:pPr>
            <a:r>
              <a:t/>
            </a:r>
            <a:endParaRPr b="1" sz="1050">
              <a:solidFill>
                <a:schemeClr val="lt1"/>
              </a:solidFill>
              <a:latin typeface="Georgia"/>
              <a:ea typeface="Georgia"/>
              <a:cs typeface="Georgia"/>
              <a:sym typeface="Georgia"/>
            </a:endParaRPr>
          </a:p>
          <a:p>
            <a:pPr indent="0" lvl="0" marL="0" marR="0" rtl="0" algn="ctr">
              <a:spcBef>
                <a:spcPts val="0"/>
              </a:spcBef>
              <a:spcAft>
                <a:spcPts val="0"/>
              </a:spcAft>
              <a:buNone/>
            </a:pPr>
            <a:r>
              <a:rPr lang="en-US" sz="2000">
                <a:solidFill>
                  <a:schemeClr val="lt1"/>
                </a:solidFill>
                <a:latin typeface="Georgia"/>
                <a:ea typeface="Georgia"/>
                <a:cs typeface="Georgia"/>
                <a:sym typeface="Georgia"/>
              </a:rPr>
              <a:t>Essential</a:t>
            </a:r>
            <a:endParaRPr/>
          </a:p>
        </p:txBody>
      </p:sp>
      <p:cxnSp>
        <p:nvCxnSpPr>
          <p:cNvPr id="470" name="Google Shape;470;p33"/>
          <p:cNvCxnSpPr/>
          <p:nvPr/>
        </p:nvCxnSpPr>
        <p:spPr>
          <a:xfrm>
            <a:off x="4456560" y="4504888"/>
            <a:ext cx="124996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pic>
        <p:nvPicPr>
          <p:cNvPr id="475" name="Google Shape;475;p34"/>
          <p:cNvPicPr preferRelativeResize="0"/>
          <p:nvPr/>
        </p:nvPicPr>
        <p:blipFill rotWithShape="1">
          <a:blip r:embed="rId3">
            <a:alphaModFix/>
          </a:blip>
          <a:srcRect b="10970" l="0" r="0" t="10970"/>
          <a:stretch/>
        </p:blipFill>
        <p:spPr>
          <a:xfrm>
            <a:off x="0" y="0"/>
            <a:ext cx="12192003" cy="5353396"/>
          </a:xfrm>
          <a:prstGeom prst="rect">
            <a:avLst/>
          </a:prstGeom>
          <a:noFill/>
          <a:ln>
            <a:noFill/>
          </a:ln>
        </p:spPr>
      </p:pic>
      <p:pic>
        <p:nvPicPr>
          <p:cNvPr id="476" name="Google Shape;476;p34"/>
          <p:cNvPicPr preferRelativeResize="0"/>
          <p:nvPr/>
        </p:nvPicPr>
        <p:blipFill rotWithShape="1">
          <a:blip r:embed="rId4">
            <a:alphaModFix/>
          </a:blip>
          <a:srcRect b="0" l="0" r="0" t="0"/>
          <a:stretch/>
        </p:blipFill>
        <p:spPr>
          <a:xfrm>
            <a:off x="524224" y="5899820"/>
            <a:ext cx="6496050" cy="6286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4"/>
          <p:cNvSpPr/>
          <p:nvPr/>
        </p:nvSpPr>
        <p:spPr>
          <a:xfrm>
            <a:off x="772300" y="2322425"/>
            <a:ext cx="3165900" cy="2223900"/>
          </a:xfrm>
          <a:prstGeom prst="rect">
            <a:avLst/>
          </a:prstGeom>
          <a:solidFill>
            <a:srgbClr val="4A6C4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8" name="Google Shape;118;p4"/>
          <p:cNvSpPr txBox="1"/>
          <p:nvPr/>
        </p:nvSpPr>
        <p:spPr>
          <a:xfrm>
            <a:off x="868232" y="2474824"/>
            <a:ext cx="2439600" cy="163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500">
                <a:solidFill>
                  <a:schemeClr val="lt1"/>
                </a:solidFill>
                <a:latin typeface="Georgia"/>
                <a:ea typeface="Georgia"/>
                <a:cs typeface="Georgia"/>
                <a:sym typeface="Georgia"/>
              </a:rPr>
              <a:t>At first, closely observe the images and try to figure out-</a:t>
            </a:r>
            <a:endParaRPr sz="2500"/>
          </a:p>
        </p:txBody>
      </p:sp>
      <p:sp>
        <p:nvSpPr>
          <p:cNvPr id="119" name="Google Shape;119;p4"/>
          <p:cNvSpPr/>
          <p:nvPr/>
        </p:nvSpPr>
        <p:spPr>
          <a:xfrm>
            <a:off x="4190275" y="2322426"/>
            <a:ext cx="2682000" cy="2223900"/>
          </a:xfrm>
          <a:prstGeom prst="rect">
            <a:avLst/>
          </a:prstGeom>
          <a:solidFill>
            <a:srgbClr val="DAA53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0" name="Google Shape;120;p4"/>
          <p:cNvSpPr txBox="1"/>
          <p:nvPr/>
        </p:nvSpPr>
        <p:spPr>
          <a:xfrm>
            <a:off x="4301574" y="2474824"/>
            <a:ext cx="2764500" cy="163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500">
                <a:solidFill>
                  <a:schemeClr val="lt1"/>
                </a:solidFill>
                <a:latin typeface="Georgia"/>
                <a:ea typeface="Georgia"/>
                <a:cs typeface="Georgia"/>
                <a:sym typeface="Georgia"/>
              </a:rPr>
              <a:t>How are you feeling after seeing these images?</a:t>
            </a:r>
            <a:endParaRPr sz="2500"/>
          </a:p>
        </p:txBody>
      </p:sp>
      <p:sp>
        <p:nvSpPr>
          <p:cNvPr id="121" name="Google Shape;121;p4"/>
          <p:cNvSpPr/>
          <p:nvPr/>
        </p:nvSpPr>
        <p:spPr>
          <a:xfrm>
            <a:off x="7124350" y="2322425"/>
            <a:ext cx="3628500" cy="2223900"/>
          </a:xfrm>
          <a:prstGeom prst="rect">
            <a:avLst/>
          </a:prstGeom>
          <a:solidFill>
            <a:srgbClr val="D8532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2" name="Google Shape;122;p4"/>
          <p:cNvSpPr txBox="1"/>
          <p:nvPr/>
        </p:nvSpPr>
        <p:spPr>
          <a:xfrm>
            <a:off x="7251025" y="2474824"/>
            <a:ext cx="3810000" cy="2016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500">
                <a:solidFill>
                  <a:schemeClr val="lt1"/>
                </a:solidFill>
                <a:latin typeface="Georgia"/>
                <a:ea typeface="Georgia"/>
                <a:cs typeface="Georgia"/>
                <a:sym typeface="Georgia"/>
              </a:rPr>
              <a:t>Write down your understanding about mental conditions of these people in the pictures</a:t>
            </a:r>
            <a:endParaRPr sz="2500"/>
          </a:p>
        </p:txBody>
      </p:sp>
      <p:pic>
        <p:nvPicPr>
          <p:cNvPr id="123" name="Google Shape;123;p4"/>
          <p:cNvPicPr preferRelativeResize="0"/>
          <p:nvPr/>
        </p:nvPicPr>
        <p:blipFill rotWithShape="1">
          <a:blip r:embed="rId3">
            <a:alphaModFix/>
          </a:blip>
          <a:srcRect b="1681" l="0" r="0" t="90877"/>
          <a:stretch/>
        </p:blipFill>
        <p:spPr>
          <a:xfrm>
            <a:off x="0" y="6349796"/>
            <a:ext cx="12192000" cy="5103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id="128" name="Google Shape;128;p5"/>
          <p:cNvPicPr preferRelativeResize="0"/>
          <p:nvPr/>
        </p:nvPicPr>
        <p:blipFill rotWithShape="1">
          <a:blip r:embed="rId3">
            <a:alphaModFix/>
          </a:blip>
          <a:srcRect b="0" l="0" r="7415" t="0"/>
          <a:stretch/>
        </p:blipFill>
        <p:spPr>
          <a:xfrm>
            <a:off x="0" y="0"/>
            <a:ext cx="5764308" cy="3455260"/>
          </a:xfrm>
          <a:prstGeom prst="rect">
            <a:avLst/>
          </a:prstGeom>
          <a:noFill/>
          <a:ln>
            <a:noFill/>
          </a:ln>
        </p:spPr>
      </p:pic>
      <p:pic>
        <p:nvPicPr>
          <p:cNvPr id="129" name="Google Shape;129;p5"/>
          <p:cNvPicPr preferRelativeResize="0"/>
          <p:nvPr/>
        </p:nvPicPr>
        <p:blipFill rotWithShape="1">
          <a:blip r:embed="rId4">
            <a:alphaModFix/>
          </a:blip>
          <a:srcRect b="0" l="0" r="0" t="0"/>
          <a:stretch/>
        </p:blipFill>
        <p:spPr>
          <a:xfrm>
            <a:off x="4481" y="3618764"/>
            <a:ext cx="5764308" cy="3239235"/>
          </a:xfrm>
          <a:prstGeom prst="rect">
            <a:avLst/>
          </a:prstGeom>
          <a:noFill/>
          <a:ln>
            <a:noFill/>
          </a:ln>
        </p:spPr>
      </p:pic>
      <p:pic>
        <p:nvPicPr>
          <p:cNvPr id="130" name="Google Shape;130;p5"/>
          <p:cNvPicPr preferRelativeResize="0"/>
          <p:nvPr/>
        </p:nvPicPr>
        <p:blipFill rotWithShape="1">
          <a:blip r:embed="rId5">
            <a:alphaModFix/>
          </a:blip>
          <a:srcRect b="0" l="31569" r="0" t="0"/>
          <a:stretch/>
        </p:blipFill>
        <p:spPr>
          <a:xfrm>
            <a:off x="5930153" y="0"/>
            <a:ext cx="6257363" cy="6858000"/>
          </a:xfrm>
          <a:prstGeom prst="rect">
            <a:avLst/>
          </a:prstGeom>
          <a:noFill/>
          <a:ln>
            <a:noFill/>
          </a:ln>
        </p:spPr>
      </p:pic>
      <p:sp>
        <p:nvSpPr>
          <p:cNvPr id="131" name="Google Shape;131;p5"/>
          <p:cNvSpPr/>
          <p:nvPr/>
        </p:nvSpPr>
        <p:spPr>
          <a:xfrm>
            <a:off x="-20168" y="0"/>
            <a:ext cx="161364" cy="68580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2" name="Google Shape;132;p5"/>
          <p:cNvSpPr/>
          <p:nvPr/>
        </p:nvSpPr>
        <p:spPr>
          <a:xfrm>
            <a:off x="12026152" y="0"/>
            <a:ext cx="161364" cy="68580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3" name="Google Shape;133;p5"/>
          <p:cNvSpPr/>
          <p:nvPr/>
        </p:nvSpPr>
        <p:spPr>
          <a:xfrm rot="5400000">
            <a:off x="6002992" y="-6020328"/>
            <a:ext cx="161364" cy="12207684"/>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4" name="Google Shape;134;p5"/>
          <p:cNvSpPr/>
          <p:nvPr/>
        </p:nvSpPr>
        <p:spPr>
          <a:xfrm rot="5400000">
            <a:off x="6002992" y="670644"/>
            <a:ext cx="161364" cy="12207684"/>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grpSp>
        <p:nvGrpSpPr>
          <p:cNvPr id="139" name="Google Shape;139;p6"/>
          <p:cNvGrpSpPr/>
          <p:nvPr/>
        </p:nvGrpSpPr>
        <p:grpSpPr>
          <a:xfrm>
            <a:off x="619686" y="584691"/>
            <a:ext cx="10952629" cy="5688619"/>
            <a:chOff x="517712" y="631499"/>
            <a:chExt cx="10952629" cy="5688619"/>
          </a:xfrm>
        </p:grpSpPr>
        <p:pic>
          <p:nvPicPr>
            <p:cNvPr id="140" name="Google Shape;140;p6"/>
            <p:cNvPicPr preferRelativeResize="0"/>
            <p:nvPr/>
          </p:nvPicPr>
          <p:blipFill rotWithShape="1">
            <a:blip r:embed="rId3">
              <a:alphaModFix/>
            </a:blip>
            <a:srcRect b="0" l="0" r="31484" t="0"/>
            <a:stretch/>
          </p:blipFill>
          <p:spPr>
            <a:xfrm>
              <a:off x="517712" y="631499"/>
              <a:ext cx="5842747" cy="5685095"/>
            </a:xfrm>
            <a:prstGeom prst="rect">
              <a:avLst/>
            </a:prstGeom>
            <a:noFill/>
            <a:ln>
              <a:noFill/>
            </a:ln>
          </p:spPr>
        </p:pic>
        <p:pic>
          <p:nvPicPr>
            <p:cNvPr id="141" name="Google Shape;141;p6"/>
            <p:cNvPicPr preferRelativeResize="0"/>
            <p:nvPr/>
          </p:nvPicPr>
          <p:blipFill rotWithShape="1">
            <a:blip r:embed="rId4">
              <a:alphaModFix/>
            </a:blip>
            <a:srcRect b="0" l="33236" r="8789" t="0"/>
            <a:stretch/>
          </p:blipFill>
          <p:spPr>
            <a:xfrm>
              <a:off x="6535682" y="645459"/>
              <a:ext cx="4934659" cy="5674659"/>
            </a:xfrm>
            <a:prstGeom prst="rect">
              <a:avLst/>
            </a:prstGeom>
            <a:noFill/>
            <a:ln>
              <a:noFill/>
            </a:ln>
          </p:spPr>
        </p:pic>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7"/>
          <p:cNvSpPr/>
          <p:nvPr/>
        </p:nvSpPr>
        <p:spPr>
          <a:xfrm>
            <a:off x="1077108" y="1470216"/>
            <a:ext cx="4821668" cy="3776349"/>
          </a:xfrm>
          <a:prstGeom prst="rect">
            <a:avLst/>
          </a:prstGeom>
          <a:solidFill>
            <a:srgbClr val="A5A5A5"/>
          </a:solidFill>
          <a:ln cap="flat" cmpd="sng" w="19050">
            <a:solidFill>
              <a:srgbClr val="A5A5A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7" name="Google Shape;147;p7"/>
          <p:cNvSpPr/>
          <p:nvPr/>
        </p:nvSpPr>
        <p:spPr>
          <a:xfrm>
            <a:off x="6360307" y="1470216"/>
            <a:ext cx="4989863" cy="3776349"/>
          </a:xfrm>
          <a:prstGeom prst="rect">
            <a:avLst/>
          </a:prstGeom>
          <a:solidFill>
            <a:srgbClr val="DAA530"/>
          </a:solidFill>
          <a:ln cap="flat" cmpd="sng" w="19050">
            <a:solidFill>
              <a:srgbClr val="A5A5A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8" name="Google Shape;148;p7"/>
          <p:cNvSpPr txBox="1"/>
          <p:nvPr/>
        </p:nvSpPr>
        <p:spPr>
          <a:xfrm>
            <a:off x="6563285" y="1595736"/>
            <a:ext cx="4427443" cy="35394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Georgia"/>
                <a:ea typeface="Georgia"/>
                <a:cs typeface="Georgia"/>
                <a:sym typeface="Georgia"/>
              </a:rPr>
              <a:t>Most people affected by emergencies may experience distress, e.g. feelings of anxiety and sadness, hopelessness, difficulty sleeping, fatigue, irritability or anger and/or aches and pains</a:t>
            </a:r>
            <a:endParaRPr/>
          </a:p>
        </p:txBody>
      </p:sp>
      <p:sp>
        <p:nvSpPr>
          <p:cNvPr id="149" name="Google Shape;149;p7"/>
          <p:cNvSpPr txBox="1"/>
          <p:nvPr/>
        </p:nvSpPr>
        <p:spPr>
          <a:xfrm>
            <a:off x="1274220" y="1595736"/>
            <a:ext cx="4427400" cy="3108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Georgia"/>
                <a:ea typeface="Georgia"/>
                <a:cs typeface="Georgia"/>
                <a:sym typeface="Georgia"/>
              </a:rPr>
              <a:t>Any sort of emergencies can cause significant stress and have a negative impact on the mental health of individuals, families and societies as a whole. </a:t>
            </a:r>
            <a:endParaRPr/>
          </a:p>
        </p:txBody>
      </p:sp>
      <p:pic>
        <p:nvPicPr>
          <p:cNvPr id="150" name="Google Shape;150;p7"/>
          <p:cNvPicPr preferRelativeResize="0"/>
          <p:nvPr/>
        </p:nvPicPr>
        <p:blipFill rotWithShape="1">
          <a:blip r:embed="rId3">
            <a:alphaModFix/>
          </a:blip>
          <a:srcRect b="1681" l="0" r="0" t="90877"/>
          <a:stretch/>
        </p:blipFill>
        <p:spPr>
          <a:xfrm>
            <a:off x="0" y="6349796"/>
            <a:ext cx="12192000" cy="5103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8"/>
          <p:cNvSpPr txBox="1"/>
          <p:nvPr/>
        </p:nvSpPr>
        <p:spPr>
          <a:xfrm>
            <a:off x="941641" y="387758"/>
            <a:ext cx="6817312" cy="116955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1400"/>
              <a:buFont typeface="Georgia"/>
              <a:buNone/>
            </a:pPr>
            <a:r>
              <a:rPr b="1" lang="en-US" sz="3500" u="none" cap="none" strike="noStrike">
                <a:solidFill>
                  <a:schemeClr val="dk1"/>
                </a:solidFill>
                <a:latin typeface="Georgia"/>
                <a:ea typeface="Georgia"/>
                <a:cs typeface="Georgia"/>
                <a:sym typeface="Georgia"/>
              </a:rPr>
              <a:t>Prevalence of MH issues in crisis situation</a:t>
            </a:r>
            <a:endParaRPr/>
          </a:p>
        </p:txBody>
      </p:sp>
      <p:sp>
        <p:nvSpPr>
          <p:cNvPr id="156" name="Google Shape;156;p8"/>
          <p:cNvSpPr txBox="1"/>
          <p:nvPr/>
        </p:nvSpPr>
        <p:spPr>
          <a:xfrm>
            <a:off x="1204547" y="2117782"/>
            <a:ext cx="104529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Georgia"/>
                <a:ea typeface="Georgia"/>
                <a:cs typeface="Georgia"/>
                <a:sym typeface="Georgia"/>
              </a:rPr>
              <a:t>WHO’s review of 129 studies in 39 countries showed that among people who have experienced war or other conflict in the previous 10 years, one in five people (22%) will have depression, anxiety, post-traumatic stress disorder, bipolar disorder or schizophrenia </a:t>
            </a:r>
            <a:endParaRPr/>
          </a:p>
        </p:txBody>
      </p:sp>
      <p:cxnSp>
        <p:nvCxnSpPr>
          <p:cNvPr id="157" name="Google Shape;157;p8"/>
          <p:cNvCxnSpPr/>
          <p:nvPr/>
        </p:nvCxnSpPr>
        <p:spPr>
          <a:xfrm>
            <a:off x="1077108" y="1693333"/>
            <a:ext cx="1022625" cy="0"/>
          </a:xfrm>
          <a:prstGeom prst="straightConnector1">
            <a:avLst/>
          </a:prstGeom>
          <a:noFill/>
          <a:ln cap="flat" cmpd="sng" w="57150">
            <a:solidFill>
              <a:srgbClr val="DAA530"/>
            </a:solidFill>
            <a:prstDash val="solid"/>
            <a:miter lim="800000"/>
            <a:headEnd len="sm" w="sm" type="none"/>
            <a:tailEnd len="sm" w="sm" type="none"/>
          </a:ln>
        </p:spPr>
      </p:cxnSp>
      <p:cxnSp>
        <p:nvCxnSpPr>
          <p:cNvPr id="158" name="Google Shape;158;p8"/>
          <p:cNvCxnSpPr/>
          <p:nvPr/>
        </p:nvCxnSpPr>
        <p:spPr>
          <a:xfrm>
            <a:off x="1109421" y="2185017"/>
            <a:ext cx="0" cy="719548"/>
          </a:xfrm>
          <a:prstGeom prst="straightConnector1">
            <a:avLst/>
          </a:prstGeom>
          <a:noFill/>
          <a:ln cap="flat" cmpd="sng" w="28575">
            <a:solidFill>
              <a:srgbClr val="7F7F7F"/>
            </a:solidFill>
            <a:prstDash val="solid"/>
            <a:miter lim="800000"/>
            <a:headEnd len="sm" w="sm" type="none"/>
            <a:tailEnd len="sm" w="sm" type="none"/>
          </a:ln>
        </p:spPr>
      </p:cxnSp>
      <p:sp>
        <p:nvSpPr>
          <p:cNvPr id="159" name="Google Shape;159;p8"/>
          <p:cNvSpPr txBox="1"/>
          <p:nvPr/>
        </p:nvSpPr>
        <p:spPr>
          <a:xfrm>
            <a:off x="1204547" y="3040636"/>
            <a:ext cx="10452907"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Georgia"/>
                <a:ea typeface="Georgia"/>
                <a:cs typeface="Georgia"/>
                <a:sym typeface="Georgia"/>
              </a:rPr>
              <a:t>According to WHO’s review, the estimated prevalence of mental disorders among conflict- affected populations at any specific point in time (point prevalence) is 13% for mild forms of depression, anxiety, and post-traumatic stress disorder and 4% for moderate forms of these disorders</a:t>
            </a:r>
            <a:endParaRPr/>
          </a:p>
        </p:txBody>
      </p:sp>
      <p:cxnSp>
        <p:nvCxnSpPr>
          <p:cNvPr id="160" name="Google Shape;160;p8"/>
          <p:cNvCxnSpPr/>
          <p:nvPr/>
        </p:nvCxnSpPr>
        <p:spPr>
          <a:xfrm>
            <a:off x="1109421" y="3107871"/>
            <a:ext cx="0" cy="719548"/>
          </a:xfrm>
          <a:prstGeom prst="straightConnector1">
            <a:avLst/>
          </a:prstGeom>
          <a:noFill/>
          <a:ln cap="flat" cmpd="sng" w="28575">
            <a:solidFill>
              <a:srgbClr val="7F7F7F"/>
            </a:solidFill>
            <a:prstDash val="solid"/>
            <a:miter lim="800000"/>
            <a:headEnd len="sm" w="sm" type="none"/>
            <a:tailEnd len="sm" w="sm" type="none"/>
          </a:ln>
        </p:spPr>
      </p:cxnSp>
      <p:sp>
        <p:nvSpPr>
          <p:cNvPr id="161" name="Google Shape;161;p8"/>
          <p:cNvSpPr txBox="1"/>
          <p:nvPr/>
        </p:nvSpPr>
        <p:spPr>
          <a:xfrm>
            <a:off x="1204547" y="3966599"/>
            <a:ext cx="10452907"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Georgia"/>
                <a:ea typeface="Georgia"/>
                <a:cs typeface="Georgia"/>
                <a:sym typeface="Georgia"/>
              </a:rPr>
              <a:t>The estimated point prevalence for severe disorders (i.e. schizophrenia, bipolar disorder, severe depression, severe anxiety, and severe post-traumatic stress disorder) is 5%. It is estimated that one in 11 people (9%) living in a setting that has been exposed to conflict in the previous 10 years will have a moderate or severe mental disorder</a:t>
            </a:r>
            <a:endParaRPr/>
          </a:p>
        </p:txBody>
      </p:sp>
      <p:cxnSp>
        <p:nvCxnSpPr>
          <p:cNvPr id="162" name="Google Shape;162;p8"/>
          <p:cNvCxnSpPr/>
          <p:nvPr/>
        </p:nvCxnSpPr>
        <p:spPr>
          <a:xfrm>
            <a:off x="1109421" y="3993493"/>
            <a:ext cx="0" cy="719548"/>
          </a:xfrm>
          <a:prstGeom prst="straightConnector1">
            <a:avLst/>
          </a:prstGeom>
          <a:noFill/>
          <a:ln cap="flat" cmpd="sng" w="28575">
            <a:solidFill>
              <a:srgbClr val="7F7F7F"/>
            </a:solidFill>
            <a:prstDash val="solid"/>
            <a:miter lim="800000"/>
            <a:headEnd len="sm" w="sm" type="none"/>
            <a:tailEnd len="sm" w="sm" type="none"/>
          </a:ln>
        </p:spPr>
      </p:cxnSp>
      <p:sp>
        <p:nvSpPr>
          <p:cNvPr id="163" name="Google Shape;163;p8"/>
          <p:cNvSpPr txBox="1"/>
          <p:nvPr/>
        </p:nvSpPr>
        <p:spPr>
          <a:xfrm>
            <a:off x="1204548" y="4876006"/>
            <a:ext cx="5323692"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Georgia"/>
                <a:ea typeface="Georgia"/>
                <a:cs typeface="Georgia"/>
                <a:sym typeface="Georgia"/>
              </a:rPr>
              <a:t>From these findindings we can easily relate to the fact that how crucial it is to drive our attention to the afflicted people’s mental health along with other support</a:t>
            </a:r>
            <a:endParaRPr/>
          </a:p>
        </p:txBody>
      </p:sp>
      <p:cxnSp>
        <p:nvCxnSpPr>
          <p:cNvPr id="164" name="Google Shape;164;p8"/>
          <p:cNvCxnSpPr/>
          <p:nvPr/>
        </p:nvCxnSpPr>
        <p:spPr>
          <a:xfrm>
            <a:off x="1109421" y="4916347"/>
            <a:ext cx="0" cy="719548"/>
          </a:xfrm>
          <a:prstGeom prst="straightConnector1">
            <a:avLst/>
          </a:prstGeom>
          <a:noFill/>
          <a:ln cap="flat" cmpd="sng" w="28575">
            <a:solidFill>
              <a:srgbClr val="7F7F7F"/>
            </a:solidFill>
            <a:prstDash val="solid"/>
            <a:miter lim="800000"/>
            <a:headEnd len="sm" w="sm" type="none"/>
            <a:tailEnd len="sm" w="sm" type="none"/>
          </a:ln>
        </p:spPr>
      </p:cxnSp>
      <p:sp>
        <p:nvSpPr>
          <p:cNvPr id="165" name="Google Shape;165;p8"/>
          <p:cNvSpPr txBox="1"/>
          <p:nvPr/>
        </p:nvSpPr>
        <p:spPr>
          <a:xfrm>
            <a:off x="6785077" y="4876006"/>
            <a:ext cx="48723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a:p>
        </p:txBody>
      </p:sp>
      <p:pic>
        <p:nvPicPr>
          <p:cNvPr id="166" name="Google Shape;166;p8"/>
          <p:cNvPicPr preferRelativeResize="0"/>
          <p:nvPr/>
        </p:nvPicPr>
        <p:blipFill rotWithShape="1">
          <a:blip r:embed="rId3">
            <a:alphaModFix/>
          </a:blip>
          <a:srcRect b="1681" l="0" r="0" t="90877"/>
          <a:stretch/>
        </p:blipFill>
        <p:spPr>
          <a:xfrm>
            <a:off x="0" y="6349796"/>
            <a:ext cx="12192000" cy="5103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9"/>
          <p:cNvSpPr txBox="1"/>
          <p:nvPr/>
        </p:nvSpPr>
        <p:spPr>
          <a:xfrm>
            <a:off x="941641" y="750827"/>
            <a:ext cx="7906524" cy="63094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1400"/>
              <a:buFont typeface="Georgia"/>
              <a:buNone/>
            </a:pPr>
            <a:r>
              <a:rPr b="1" lang="en-US" sz="3500" u="none" cap="none" strike="noStrike">
                <a:solidFill>
                  <a:schemeClr val="dk1"/>
                </a:solidFill>
                <a:latin typeface="Georgia"/>
                <a:ea typeface="Georgia"/>
                <a:cs typeface="Georgia"/>
                <a:sym typeface="Georgia"/>
              </a:rPr>
              <a:t>Mental Health &amp; it’s importance</a:t>
            </a:r>
            <a:endParaRPr/>
          </a:p>
        </p:txBody>
      </p:sp>
      <p:sp>
        <p:nvSpPr>
          <p:cNvPr id="172" name="Google Shape;172;p9"/>
          <p:cNvSpPr txBox="1"/>
          <p:nvPr/>
        </p:nvSpPr>
        <p:spPr>
          <a:xfrm>
            <a:off x="1066800" y="2108400"/>
            <a:ext cx="10309412"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200"/>
              <a:buFont typeface="Georgia"/>
              <a:buNone/>
            </a:pPr>
            <a:r>
              <a:rPr lang="en-US" sz="1600">
                <a:solidFill>
                  <a:schemeClr val="dk1"/>
                </a:solidFill>
                <a:latin typeface="Georgia"/>
                <a:ea typeface="Georgia"/>
                <a:cs typeface="Georgia"/>
                <a:sym typeface="Georgia"/>
              </a:rPr>
              <a:t>The World Health Organization (WHO) conceptualizes mental health as a “state of well-being in which the individual realizes his or her own abilities, can cope with the normal stresses of life, can work productively and fruitfully, and is able to make a contribution to his or her community” (WHO, 2021).</a:t>
            </a:r>
            <a:endParaRPr/>
          </a:p>
        </p:txBody>
      </p:sp>
      <p:cxnSp>
        <p:nvCxnSpPr>
          <p:cNvPr id="173" name="Google Shape;173;p9"/>
          <p:cNvCxnSpPr/>
          <p:nvPr/>
        </p:nvCxnSpPr>
        <p:spPr>
          <a:xfrm>
            <a:off x="1077108" y="1693333"/>
            <a:ext cx="1022625" cy="0"/>
          </a:xfrm>
          <a:prstGeom prst="straightConnector1">
            <a:avLst/>
          </a:prstGeom>
          <a:noFill/>
          <a:ln cap="flat" cmpd="sng" w="57150">
            <a:solidFill>
              <a:srgbClr val="DAA530"/>
            </a:solidFill>
            <a:prstDash val="solid"/>
            <a:miter lim="800000"/>
            <a:headEnd len="sm" w="sm" type="none"/>
            <a:tailEnd len="sm" w="sm" type="none"/>
          </a:ln>
        </p:spPr>
      </p:cxnSp>
      <p:pic>
        <p:nvPicPr>
          <p:cNvPr id="174" name="Google Shape;174;p9"/>
          <p:cNvPicPr preferRelativeResize="0"/>
          <p:nvPr/>
        </p:nvPicPr>
        <p:blipFill rotWithShape="1">
          <a:blip r:embed="rId3">
            <a:alphaModFix/>
          </a:blip>
          <a:srcRect b="0" l="0" r="0" t="0"/>
          <a:stretch/>
        </p:blipFill>
        <p:spPr>
          <a:xfrm>
            <a:off x="6570061" y="3023712"/>
            <a:ext cx="4540751" cy="2771970"/>
          </a:xfrm>
          <a:prstGeom prst="rect">
            <a:avLst/>
          </a:prstGeom>
          <a:solidFill>
            <a:srgbClr val="D8D8D8"/>
          </a:solidFill>
          <a:ln>
            <a:noFill/>
          </a:ln>
        </p:spPr>
      </p:pic>
      <p:sp>
        <p:nvSpPr>
          <p:cNvPr id="175" name="Google Shape;175;p9"/>
          <p:cNvSpPr/>
          <p:nvPr/>
        </p:nvSpPr>
        <p:spPr>
          <a:xfrm>
            <a:off x="1077107" y="3023711"/>
            <a:ext cx="5337139" cy="2771971"/>
          </a:xfrm>
          <a:prstGeom prst="rect">
            <a:avLst/>
          </a:prstGeom>
          <a:solidFill>
            <a:srgbClr val="F7F7F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6" name="Google Shape;176;p9"/>
          <p:cNvSpPr txBox="1"/>
          <p:nvPr/>
        </p:nvSpPr>
        <p:spPr>
          <a:xfrm>
            <a:off x="1192581" y="3139311"/>
            <a:ext cx="5087196" cy="253915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200"/>
              <a:buFont typeface="Georgia"/>
              <a:buNone/>
            </a:pPr>
            <a:r>
              <a:rPr b="1" lang="en-US" sz="1800">
                <a:solidFill>
                  <a:schemeClr val="dk1"/>
                </a:solidFill>
                <a:latin typeface="Georgia"/>
                <a:ea typeface="Georgia"/>
                <a:cs typeface="Georgia"/>
                <a:sym typeface="Georgia"/>
              </a:rPr>
              <a:t>Mental health is important because-</a:t>
            </a:r>
            <a:endParaRPr/>
          </a:p>
          <a:p>
            <a:pPr indent="-285750" lvl="0" marL="285750" marR="0" rtl="0" algn="l">
              <a:spcBef>
                <a:spcPts val="600"/>
              </a:spcBef>
              <a:spcAft>
                <a:spcPts val="0"/>
              </a:spcAft>
              <a:buClr>
                <a:schemeClr val="dk1"/>
              </a:buClr>
              <a:buSzPts val="1200"/>
              <a:buFont typeface="Arial"/>
              <a:buChar char="•"/>
            </a:pPr>
            <a:r>
              <a:rPr lang="en-US" sz="1800">
                <a:solidFill>
                  <a:schemeClr val="dk1"/>
                </a:solidFill>
                <a:latin typeface="Georgia"/>
                <a:ea typeface="Georgia"/>
                <a:cs typeface="Georgia"/>
                <a:sym typeface="Georgia"/>
              </a:rPr>
              <a:t>It encompasses our psychological, emotional and social well-being</a:t>
            </a:r>
            <a:endParaRPr/>
          </a:p>
          <a:p>
            <a:pPr indent="-285750" lvl="0" marL="285750" marR="0" rtl="0" algn="l">
              <a:spcBef>
                <a:spcPts val="600"/>
              </a:spcBef>
              <a:spcAft>
                <a:spcPts val="0"/>
              </a:spcAft>
              <a:buClr>
                <a:schemeClr val="dk1"/>
              </a:buClr>
              <a:buSzPts val="1200"/>
              <a:buFont typeface="Arial"/>
              <a:buChar char="•"/>
            </a:pPr>
            <a:r>
              <a:rPr lang="en-US" sz="1800">
                <a:solidFill>
                  <a:schemeClr val="dk1"/>
                </a:solidFill>
                <a:latin typeface="Georgia"/>
                <a:ea typeface="Georgia"/>
                <a:cs typeface="Georgia"/>
                <a:sym typeface="Georgia"/>
              </a:rPr>
              <a:t>It impacts how we feel, think and behave each day</a:t>
            </a:r>
            <a:endParaRPr/>
          </a:p>
          <a:p>
            <a:pPr indent="-285750" lvl="0" marL="285750" marR="0" rtl="0" algn="l">
              <a:spcBef>
                <a:spcPts val="600"/>
              </a:spcBef>
              <a:spcAft>
                <a:spcPts val="0"/>
              </a:spcAft>
              <a:buClr>
                <a:schemeClr val="dk1"/>
              </a:buClr>
              <a:buSzPts val="1200"/>
              <a:buFont typeface="Arial"/>
              <a:buChar char="•"/>
            </a:pPr>
            <a:r>
              <a:rPr lang="en-US" sz="1800">
                <a:solidFill>
                  <a:schemeClr val="dk1"/>
                </a:solidFill>
                <a:latin typeface="Georgia"/>
                <a:ea typeface="Georgia"/>
                <a:cs typeface="Georgia"/>
                <a:sym typeface="Georgia"/>
              </a:rPr>
              <a:t>It also contributes to our decision making process, coping ability and how we relate to others in our lives</a:t>
            </a:r>
            <a:endParaRPr/>
          </a:p>
        </p:txBody>
      </p:sp>
      <p:pic>
        <p:nvPicPr>
          <p:cNvPr id="177" name="Google Shape;177;p9"/>
          <p:cNvPicPr preferRelativeResize="0"/>
          <p:nvPr/>
        </p:nvPicPr>
        <p:blipFill rotWithShape="1">
          <a:blip r:embed="rId4">
            <a:alphaModFix/>
          </a:blip>
          <a:srcRect b="1681" l="0" r="0" t="90877"/>
          <a:stretch/>
        </p:blipFill>
        <p:spPr>
          <a:xfrm>
            <a:off x="0" y="6349796"/>
            <a:ext cx="12192000" cy="5103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2013 - 2022">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2024-07-07T09:50:31Z</dcterms:created>
  <dc:creator>Microsoft Office User</dc:creator>
</cp:coreProperties>
</file>