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Raleway"/>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BFWEW0MKGSmVjYvTwmj/FeFx8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bold.fntdata"/><Relationship Id="rId10" Type="http://schemas.openxmlformats.org/officeDocument/2006/relationships/slide" Target="slides/slide6.xml"/><Relationship Id="rId32" Type="http://schemas.openxmlformats.org/officeDocument/2006/relationships/font" Target="fonts/Raleway-regular.fntdata"/><Relationship Id="rId13" Type="http://schemas.openxmlformats.org/officeDocument/2006/relationships/slide" Target="slides/slide9.xml"/><Relationship Id="rId35" Type="http://schemas.openxmlformats.org/officeDocument/2006/relationships/font" Target="fonts/Raleway-boldItalic.fntdata"/><Relationship Id="rId12" Type="http://schemas.openxmlformats.org/officeDocument/2006/relationships/slide" Target="slides/slide8.xml"/><Relationship Id="rId34" Type="http://schemas.openxmlformats.org/officeDocument/2006/relationships/font" Target="fonts/Raleway-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083eb186c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30083eb186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083eb186c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30083eb186c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30083eb186c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0083eb186c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30083eb186c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30083eb186c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4" name="Shape 14"/>
        <p:cNvGrpSpPr/>
        <p:nvPr/>
      </p:nvGrpSpPr>
      <p:grpSpPr>
        <a:xfrm>
          <a:off x="0" y="0"/>
          <a:ext cx="0" cy="0"/>
          <a:chOff x="0" y="0"/>
          <a:chExt cx="0" cy="0"/>
        </a:xfrm>
      </p:grpSpPr>
      <p:sp>
        <p:nvSpPr>
          <p:cNvPr id="15" name="Google Shape;1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6" name="Shape 16"/>
        <p:cNvGrpSpPr/>
        <p:nvPr/>
      </p:nvGrpSpPr>
      <p:grpSpPr>
        <a:xfrm>
          <a:off x="0" y="0"/>
          <a:ext cx="0" cy="0"/>
          <a:chOff x="0" y="0"/>
          <a:chExt cx="0" cy="0"/>
        </a:xfrm>
      </p:grpSpPr>
      <p:sp>
        <p:nvSpPr>
          <p:cNvPr id="17" name="Google Shape;17;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8"/>
          <p:cNvPicPr preferRelativeResize="0"/>
          <p:nvPr/>
        </p:nvPicPr>
        <p:blipFill rotWithShape="1">
          <a:blip r:embed="rId1">
            <a:alphaModFix/>
          </a:blip>
          <a:srcRect b="0" l="0" r="0" t="0"/>
          <a:stretch/>
        </p:blipFill>
        <p:spPr>
          <a:xfrm>
            <a:off x="2771" y="0"/>
            <a:ext cx="12186458"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3.jpg"/><Relationship Id="rId5" Type="http://schemas.openxmlformats.org/officeDocument/2006/relationships/image" Target="../media/image20.jpg"/><Relationship Id="rId6" Type="http://schemas.openxmlformats.org/officeDocument/2006/relationships/hyperlink" Target="https://www.dreamstime.com/child-building-snowman-kids-build-snow-man-boy-girl-playing-outdoors-snowy-winter-day-" TargetMode="External"/><Relationship Id="rId7" Type="http://schemas.openxmlformats.org/officeDocument/2006/relationships/hyperlink" Target="https://www.dreamstime.com/child-building-snowman-kids-build-snow-man-boy-girl-playing-outdoors-snowy-winter-da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youtu.be/PLUG2iQrQNU" TargetMode="External"/><Relationship Id="rId4" Type="http://schemas.openxmlformats.org/officeDocument/2006/relationships/image" Target="../media/image19.jpg"/><Relationship Id="rId5"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youtube.com/watch?v=3s2qo-xCDvM&amp;pp=ygU3aGVhbGluZyBhbmQgbGVhcm5pbmcgdGhyb3VnaCBwYXkgaW4gaHVtYW5pdGFyaWFuIGNyaXNpcw%3D%3D" TargetMode="External"/><Relationship Id="rId4" Type="http://schemas.openxmlformats.org/officeDocument/2006/relationships/hyperlink" Target="https://www.youtube.com/watch?v=B0FDZkMZhS0&amp;pp=ygU3aGVhbGluZyBhbmQgbGVhcm5pbmcgdGhyb3VnaCBwYXkgaW4gaHVtYW5pdGFyaWFuIGNyaXNpcw%3D%3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youtube.com/watch?v=6J6hbiOpnww&amp;t=15s&amp;pp=ygURYnJhYyBodW1hbml0YXJpYW4%3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movingmindsalliance.org/wpcontent/uploads/2022/12/MMA_ResearchForum_Research-on-Young-Children-in-Emergenices_Dec2022.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1"/>
          <p:cNvSpPr/>
          <p:nvPr/>
        </p:nvSpPr>
        <p:spPr>
          <a:xfrm>
            <a:off x="0" y="1504765"/>
            <a:ext cx="12192000" cy="5353235"/>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 name="Google Shape;25;p1"/>
          <p:cNvPicPr preferRelativeResize="0"/>
          <p:nvPr/>
        </p:nvPicPr>
        <p:blipFill rotWithShape="1">
          <a:blip r:embed="rId3">
            <a:alphaModFix/>
          </a:blip>
          <a:srcRect b="21942" l="0" r="0" t="0"/>
          <a:stretch/>
        </p:blipFill>
        <p:spPr>
          <a:xfrm>
            <a:off x="0" y="1509203"/>
            <a:ext cx="12192000" cy="5353235"/>
          </a:xfrm>
          <a:prstGeom prst="rect">
            <a:avLst/>
          </a:prstGeom>
          <a:noFill/>
          <a:ln>
            <a:noFill/>
          </a:ln>
        </p:spPr>
      </p:pic>
      <p:sp>
        <p:nvSpPr>
          <p:cNvPr id="26" name="Google Shape;26;p1"/>
          <p:cNvSpPr txBox="1"/>
          <p:nvPr/>
        </p:nvSpPr>
        <p:spPr>
          <a:xfrm>
            <a:off x="2497352" y="3014628"/>
            <a:ext cx="8742469"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cap="none" strike="noStrike">
                <a:solidFill>
                  <a:schemeClr val="lt1"/>
                </a:solidFill>
                <a:latin typeface="Georgia"/>
                <a:ea typeface="Georgia"/>
                <a:cs typeface="Georgia"/>
                <a:sym typeface="Georgia"/>
              </a:rPr>
              <a:t>ECD IN EMERGENCIES: </a:t>
            </a:r>
            <a:r>
              <a:rPr b="1" i="0" lang="en-US" sz="4400" u="none" cap="none" strike="noStrike">
                <a:solidFill>
                  <a:schemeClr val="lt1"/>
                </a:solidFill>
                <a:latin typeface="Georgia"/>
                <a:ea typeface="Georgia"/>
                <a:cs typeface="Georgia"/>
                <a:sym typeface="Georgia"/>
              </a:rPr>
              <a:t>Cultivating Healing &amp; Learning through Play</a:t>
            </a:r>
            <a:endParaRPr/>
          </a:p>
        </p:txBody>
      </p:sp>
      <p:sp>
        <p:nvSpPr>
          <p:cNvPr id="27" name="Google Shape;27;p1"/>
          <p:cNvSpPr/>
          <p:nvPr/>
        </p:nvSpPr>
        <p:spPr>
          <a:xfrm>
            <a:off x="952179" y="3099046"/>
            <a:ext cx="1258576" cy="1954822"/>
          </a:xfrm>
          <a:prstGeom prst="rect">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presentation_title" id="28" name="Google Shape;28;p1"/>
          <p:cNvSpPr txBox="1"/>
          <p:nvPr/>
        </p:nvSpPr>
        <p:spPr>
          <a:xfrm>
            <a:off x="1127787" y="2663656"/>
            <a:ext cx="1258576" cy="1853968"/>
          </a:xfrm>
          <a:prstGeom prst="rect">
            <a:avLst/>
          </a:prstGeom>
          <a:noFill/>
          <a:ln>
            <a:noFill/>
          </a:ln>
        </p:spPr>
        <p:txBody>
          <a:bodyPr anchorCtr="0" anchor="ctr" bIns="91425" lIns="0" spcFirstLastPara="1" rIns="0" wrap="square" tIns="91425">
            <a:noAutofit/>
          </a:bodyPr>
          <a:lstStyle/>
          <a:p>
            <a:pPr indent="0" lvl="0" marL="0" marR="0" rtl="0" algn="l">
              <a:lnSpc>
                <a:spcPct val="75000"/>
              </a:lnSpc>
              <a:spcBef>
                <a:spcPts val="0"/>
              </a:spcBef>
              <a:spcAft>
                <a:spcPts val="0"/>
              </a:spcAft>
              <a:buClr>
                <a:schemeClr val="lt1"/>
              </a:buClr>
              <a:buSzPts val="5200"/>
              <a:buFont typeface="Georgia"/>
              <a:buNone/>
            </a:pPr>
            <a:r>
              <a:rPr b="0" lang="en-US" sz="3700" u="none">
                <a:solidFill>
                  <a:schemeClr val="lt1"/>
                </a:solidFill>
                <a:latin typeface="Georgia"/>
                <a:ea typeface="Georgia"/>
                <a:cs typeface="Georgia"/>
                <a:sym typeface="Georgia"/>
              </a:rPr>
              <a:t>Day</a:t>
            </a:r>
            <a:endParaRPr b="0" sz="3700" u="none">
              <a:solidFill>
                <a:schemeClr val="lt1"/>
              </a:solidFill>
              <a:latin typeface="Georgia"/>
              <a:ea typeface="Georgia"/>
              <a:cs typeface="Georgia"/>
              <a:sym typeface="Georgia"/>
            </a:endParaRPr>
          </a:p>
        </p:txBody>
      </p:sp>
      <p:sp>
        <p:nvSpPr>
          <p:cNvPr id="29" name="Google Shape;29;p1"/>
          <p:cNvSpPr txBox="1"/>
          <p:nvPr/>
        </p:nvSpPr>
        <p:spPr>
          <a:xfrm>
            <a:off x="1127787" y="3382092"/>
            <a:ext cx="7266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0">
                <a:solidFill>
                  <a:schemeClr val="lt1"/>
                </a:solidFill>
                <a:latin typeface="Georgia"/>
                <a:ea typeface="Georgia"/>
                <a:cs typeface="Georgia"/>
                <a:sym typeface="Georgia"/>
              </a:rPr>
              <a:t>3</a:t>
            </a:r>
            <a:endParaRPr b="1" sz="10000">
              <a:solidFill>
                <a:schemeClr val="lt1"/>
              </a:solidFill>
              <a:latin typeface="Georgia"/>
              <a:ea typeface="Georgia"/>
              <a:cs typeface="Georgia"/>
              <a:sym typeface="Georgia"/>
            </a:endParaRPr>
          </a:p>
        </p:txBody>
      </p:sp>
      <p:pic>
        <p:nvPicPr>
          <p:cNvPr id="30" name="Google Shape;30;p1"/>
          <p:cNvPicPr preferRelativeResize="0"/>
          <p:nvPr/>
        </p:nvPicPr>
        <p:blipFill rotWithShape="1">
          <a:blip r:embed="rId4">
            <a:alphaModFix/>
          </a:blip>
          <a:srcRect b="0" l="0" r="0" t="0"/>
          <a:stretch/>
        </p:blipFill>
        <p:spPr>
          <a:xfrm>
            <a:off x="576150" y="236483"/>
            <a:ext cx="1762125" cy="912867"/>
          </a:xfrm>
          <a:prstGeom prst="rect">
            <a:avLst/>
          </a:prstGeom>
          <a:noFill/>
          <a:ln>
            <a:noFill/>
          </a:ln>
        </p:spPr>
      </p:pic>
      <p:pic>
        <p:nvPicPr>
          <p:cNvPr descr="BRAC: Creating opportunities for people to realise potential" id="31" name="Google Shape;31;p1"/>
          <p:cNvPicPr preferRelativeResize="0"/>
          <p:nvPr/>
        </p:nvPicPr>
        <p:blipFill rotWithShape="1">
          <a:blip r:embed="rId5">
            <a:alphaModFix/>
          </a:blip>
          <a:srcRect b="0" l="0" r="0" t="0"/>
          <a:stretch/>
        </p:blipFill>
        <p:spPr>
          <a:xfrm>
            <a:off x="2584289" y="437528"/>
            <a:ext cx="1235123" cy="648440"/>
          </a:xfrm>
          <a:prstGeom prst="rect">
            <a:avLst/>
          </a:prstGeom>
          <a:noFill/>
          <a:ln>
            <a:noFill/>
          </a:ln>
        </p:spPr>
      </p:pic>
      <p:pic>
        <p:nvPicPr>
          <p:cNvPr descr="A close up of a logo&#10;&#10;Description automatically generated" id="32" name="Google Shape;32;p1"/>
          <p:cNvPicPr preferRelativeResize="0"/>
          <p:nvPr/>
        </p:nvPicPr>
        <p:blipFill rotWithShape="1">
          <a:blip r:embed="rId6">
            <a:alphaModFix/>
          </a:blip>
          <a:srcRect b="0" l="0" r="0" t="0"/>
          <a:stretch/>
        </p:blipFill>
        <p:spPr>
          <a:xfrm>
            <a:off x="862845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nvSpPr>
        <p:spPr>
          <a:xfrm>
            <a:off x="941640" y="750827"/>
            <a:ext cx="922852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Importance of ECD in humanitarian settings</a:t>
            </a:r>
            <a:endParaRPr/>
          </a:p>
        </p:txBody>
      </p:sp>
      <p:cxnSp>
        <p:nvCxnSpPr>
          <p:cNvPr id="162" name="Google Shape;162;p10"/>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63" name="Google Shape;163;p10"/>
          <p:cNvSpPr txBox="1"/>
          <p:nvPr/>
        </p:nvSpPr>
        <p:spPr>
          <a:xfrm>
            <a:off x="838550" y="1831550"/>
            <a:ext cx="5116200" cy="42636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Millions of children worldwide are in humanitarian situations due to war, natural disasters, crises, pandemics, climate change displacement, and fear of persecution. </a:t>
            </a:r>
            <a:endParaRPr/>
          </a:p>
          <a:p>
            <a:pPr indent="-285750" lvl="0" marL="285750" marR="0" rtl="0" algn="just">
              <a:spcBef>
                <a:spcPts val="60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Caregivers facing conflict and crisis encounter significant barriers to providing healthy parenting and responsive </a:t>
            </a:r>
            <a:r>
              <a:rPr lang="en-US" sz="1600">
                <a:solidFill>
                  <a:schemeClr val="dk1"/>
                </a:solidFill>
                <a:latin typeface="Times New Roman"/>
                <a:ea typeface="Times New Roman"/>
                <a:cs typeface="Times New Roman"/>
                <a:sym typeface="Times New Roman"/>
              </a:rPr>
              <a:t>care,</a:t>
            </a:r>
            <a:r>
              <a:rPr lang="en-US" sz="1600">
                <a:solidFill>
                  <a:schemeClr val="dk1"/>
                </a:solidFill>
                <a:latin typeface="Times New Roman"/>
                <a:ea typeface="Times New Roman"/>
                <a:cs typeface="Times New Roman"/>
                <a:sym typeface="Times New Roman"/>
              </a:rPr>
              <a:t> which are also the components of Nurturing Care Framework.</a:t>
            </a:r>
            <a:endParaRPr/>
          </a:p>
          <a:p>
            <a:pPr indent="-285750" lvl="0" marL="285750" marR="0" rtl="0" algn="just">
              <a:spcBef>
                <a:spcPts val="60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Early Childhood Development (ECD) activities, as recommended by the Nurturing Care Framework across different sectors, are often absent from Emergency and Refugee Response Plans</a:t>
            </a:r>
            <a:endParaRPr/>
          </a:p>
          <a:p>
            <a:pPr indent="-285750" lvl="0" marL="285750" marR="0" rtl="0" algn="just">
              <a:spcBef>
                <a:spcPts val="60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High-quality early childhood development (ECD) can save lives and lay the groundwork for a more positive life trajectory for young children and infants growing up in crisis situations. </a:t>
            </a:r>
            <a:endParaRPr/>
          </a:p>
        </p:txBody>
      </p:sp>
      <p:pic>
        <p:nvPicPr>
          <p:cNvPr id="164" name="Google Shape;164;p10"/>
          <p:cNvPicPr preferRelativeResize="0"/>
          <p:nvPr/>
        </p:nvPicPr>
        <p:blipFill rotWithShape="1">
          <a:blip r:embed="rId3">
            <a:alphaModFix/>
          </a:blip>
          <a:srcRect b="0" l="0" r="12495" t="0"/>
          <a:stretch/>
        </p:blipFill>
        <p:spPr>
          <a:xfrm>
            <a:off x="6135600" y="1930225"/>
            <a:ext cx="5468252" cy="4164926"/>
          </a:xfrm>
          <a:prstGeom prst="rect">
            <a:avLst/>
          </a:prstGeom>
          <a:noFill/>
          <a:ln>
            <a:noFill/>
          </a:ln>
        </p:spPr>
      </p:pic>
      <p:sp>
        <p:nvSpPr>
          <p:cNvPr id="165" name="Google Shape;165;p10"/>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10"/>
          <p:cNvSpPr txBox="1"/>
          <p:nvPr/>
        </p:nvSpPr>
        <p:spPr>
          <a:xfrm>
            <a:off x="998162" y="6532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BRAC IED photo achieves</a:t>
            </a:r>
            <a:endParaRPr sz="1300">
              <a:solidFill>
                <a:schemeClr val="lt1"/>
              </a:solidFill>
              <a:latin typeface="Georgia"/>
              <a:ea typeface="Georgia"/>
              <a:cs typeface="Georgia"/>
              <a:sym typeface="Georgia"/>
            </a:endParaRPr>
          </a:p>
        </p:txBody>
      </p:sp>
      <p:cxnSp>
        <p:nvCxnSpPr>
          <p:cNvPr id="167" name="Google Shape;167;p10"/>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p:nvPr/>
        </p:nvSpPr>
        <p:spPr>
          <a:xfrm>
            <a:off x="0" y="0"/>
            <a:ext cx="12192000" cy="6858000"/>
          </a:xfrm>
          <a:prstGeom prst="rect">
            <a:avLst/>
          </a:prstGeom>
          <a:solidFill>
            <a:srgbClr val="5840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3" name="Google Shape;173;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11"/>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5" name="Google Shape;175;p11"/>
          <p:cNvSpPr txBox="1"/>
          <p:nvPr/>
        </p:nvSpPr>
        <p:spPr>
          <a:xfrm>
            <a:off x="2421833" y="3305867"/>
            <a:ext cx="68025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500">
                <a:solidFill>
                  <a:schemeClr val="lt1"/>
                </a:solidFill>
                <a:latin typeface="Georgia"/>
                <a:ea typeface="Georgia"/>
                <a:cs typeface="Georgia"/>
                <a:sym typeface="Georgia"/>
              </a:rPr>
              <a:t>Reflection (5 min)</a:t>
            </a:r>
            <a:endParaRPr/>
          </a:p>
        </p:txBody>
      </p:sp>
      <p:pic>
        <p:nvPicPr>
          <p:cNvPr id="176" name="Google Shape;176;p11"/>
          <p:cNvPicPr preferRelativeResize="0"/>
          <p:nvPr/>
        </p:nvPicPr>
        <p:blipFill rotWithShape="1">
          <a:blip r:embed="rId4">
            <a:alphaModFix/>
          </a:blip>
          <a:srcRect b="0" l="0" r="0" t="0"/>
          <a:stretch/>
        </p:blipFill>
        <p:spPr>
          <a:xfrm>
            <a:off x="4828309" y="1059786"/>
            <a:ext cx="1870363" cy="2017567"/>
          </a:xfrm>
          <a:prstGeom prst="rect">
            <a:avLst/>
          </a:prstGeom>
          <a:noFill/>
          <a:ln>
            <a:noFill/>
          </a:ln>
        </p:spPr>
      </p:pic>
      <p:sp>
        <p:nvSpPr>
          <p:cNvPr id="177" name="Google Shape;177;p11"/>
          <p:cNvSpPr/>
          <p:nvPr/>
        </p:nvSpPr>
        <p:spPr>
          <a:xfrm>
            <a:off x="1995055" y="433065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1"/>
          <p:cNvSpPr/>
          <p:nvPr/>
        </p:nvSpPr>
        <p:spPr>
          <a:xfrm>
            <a:off x="1995055" y="4954111"/>
            <a:ext cx="8201891" cy="7143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1"/>
          <p:cNvSpPr txBox="1"/>
          <p:nvPr/>
        </p:nvSpPr>
        <p:spPr>
          <a:xfrm>
            <a:off x="2173489" y="4411424"/>
            <a:ext cx="791169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Imagine you are a humanitarian worker working for a displaced community. </a:t>
            </a:r>
            <a:endParaRPr/>
          </a:p>
        </p:txBody>
      </p:sp>
      <p:sp>
        <p:nvSpPr>
          <p:cNvPr id="180" name="Google Shape;180;p11"/>
          <p:cNvSpPr txBox="1"/>
          <p:nvPr/>
        </p:nvSpPr>
        <p:spPr>
          <a:xfrm>
            <a:off x="2200276" y="4974460"/>
            <a:ext cx="78581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Now make a sketch on some opportunities for early learning that you along with your team can provide in that context and upload it in the padlet. </a:t>
            </a:r>
            <a:endParaRPr/>
          </a:p>
        </p:txBody>
      </p:sp>
      <p:sp>
        <p:nvSpPr>
          <p:cNvPr id="181" name="Google Shape;181;p11"/>
          <p:cNvSpPr txBox="1"/>
          <p:nvPr/>
        </p:nvSpPr>
        <p:spPr>
          <a:xfrm>
            <a:off x="2318327" y="6016129"/>
            <a:ext cx="75553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Georgia"/>
                <a:ea typeface="Georgia"/>
                <a:cs typeface="Georgia"/>
                <a:sym typeface="Georgia"/>
              </a:rPr>
              <a:t>Note: It’s not about the quality of the art, it’s just the medium of your reflection.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0083eb186c_0_12"/>
          <p:cNvSpPr txBox="1"/>
          <p:nvPr/>
        </p:nvSpPr>
        <p:spPr>
          <a:xfrm>
            <a:off x="941640" y="750827"/>
            <a:ext cx="825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The Nature of Play and its Essentiality </a:t>
            </a:r>
            <a:endParaRPr b="1"/>
          </a:p>
        </p:txBody>
      </p:sp>
      <p:cxnSp>
        <p:nvCxnSpPr>
          <p:cNvPr id="187" name="Google Shape;187;g30083eb186c_0_12"/>
          <p:cNvCxnSpPr/>
          <p:nvPr/>
        </p:nvCxnSpPr>
        <p:spPr>
          <a:xfrm>
            <a:off x="1077108" y="1462513"/>
            <a:ext cx="1022700" cy="0"/>
          </a:xfrm>
          <a:prstGeom prst="straightConnector1">
            <a:avLst/>
          </a:prstGeom>
          <a:noFill/>
          <a:ln cap="flat" cmpd="sng" w="57150">
            <a:solidFill>
              <a:srgbClr val="DAA531"/>
            </a:solidFill>
            <a:prstDash val="solid"/>
            <a:miter lim="800000"/>
            <a:headEnd len="sm" w="sm" type="none"/>
            <a:tailEnd len="sm" w="sm" type="none"/>
          </a:ln>
        </p:spPr>
      </p:cxnSp>
      <p:cxnSp>
        <p:nvCxnSpPr>
          <p:cNvPr id="188" name="Google Shape;188;g30083eb186c_0_12"/>
          <p:cNvCxnSpPr/>
          <p:nvPr/>
        </p:nvCxnSpPr>
        <p:spPr>
          <a:xfrm>
            <a:off x="1082500" y="2155700"/>
            <a:ext cx="0" cy="1332000"/>
          </a:xfrm>
          <a:prstGeom prst="straightConnector1">
            <a:avLst/>
          </a:prstGeom>
          <a:noFill/>
          <a:ln cap="flat" cmpd="sng" w="19050">
            <a:solidFill>
              <a:schemeClr val="dk1"/>
            </a:solidFill>
            <a:prstDash val="solid"/>
            <a:round/>
            <a:headEnd len="med" w="med" type="none"/>
            <a:tailEnd len="med" w="med" type="none"/>
          </a:ln>
        </p:spPr>
      </p:cxnSp>
      <p:sp>
        <p:nvSpPr>
          <p:cNvPr id="189" name="Google Shape;189;g30083eb186c_0_12"/>
          <p:cNvSpPr txBox="1"/>
          <p:nvPr/>
        </p:nvSpPr>
        <p:spPr>
          <a:xfrm>
            <a:off x="1169575" y="2003300"/>
            <a:ext cx="2871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 is an essential developmental tool for the children. It improves cognitive, language, physical, social, and emotional well-being of children</a:t>
            </a:r>
            <a:endParaRPr sz="1200">
              <a:latin typeface="Georgia"/>
              <a:ea typeface="Georgia"/>
              <a:cs typeface="Georgia"/>
              <a:sym typeface="Georgia"/>
            </a:endParaRPr>
          </a:p>
        </p:txBody>
      </p:sp>
      <p:cxnSp>
        <p:nvCxnSpPr>
          <p:cNvPr id="190" name="Google Shape;190;g30083eb186c_0_12"/>
          <p:cNvCxnSpPr/>
          <p:nvPr/>
        </p:nvCxnSpPr>
        <p:spPr>
          <a:xfrm>
            <a:off x="4548500" y="2155700"/>
            <a:ext cx="0" cy="1332000"/>
          </a:xfrm>
          <a:prstGeom prst="straightConnector1">
            <a:avLst/>
          </a:prstGeom>
          <a:noFill/>
          <a:ln cap="flat" cmpd="sng" w="19050">
            <a:solidFill>
              <a:schemeClr val="dk1"/>
            </a:solidFill>
            <a:prstDash val="solid"/>
            <a:round/>
            <a:headEnd len="med" w="med" type="none"/>
            <a:tailEnd len="med" w="med" type="none"/>
          </a:ln>
        </p:spPr>
      </p:cxnSp>
      <p:sp>
        <p:nvSpPr>
          <p:cNvPr id="191" name="Google Shape;191;g30083eb186c_0_12"/>
          <p:cNvSpPr txBox="1"/>
          <p:nvPr/>
        </p:nvSpPr>
        <p:spPr>
          <a:xfrm>
            <a:off x="4635575" y="2003300"/>
            <a:ext cx="276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Through play, children learn about their world. It is a natural medium of communication of any child</a:t>
            </a:r>
            <a:endParaRPr sz="1200">
              <a:latin typeface="Georgia"/>
              <a:ea typeface="Georgia"/>
              <a:cs typeface="Georgia"/>
              <a:sym typeface="Georgia"/>
            </a:endParaRPr>
          </a:p>
        </p:txBody>
      </p:sp>
      <p:cxnSp>
        <p:nvCxnSpPr>
          <p:cNvPr id="192" name="Google Shape;192;g30083eb186c_0_12"/>
          <p:cNvCxnSpPr/>
          <p:nvPr/>
        </p:nvCxnSpPr>
        <p:spPr>
          <a:xfrm>
            <a:off x="8152500" y="2155700"/>
            <a:ext cx="0" cy="1332000"/>
          </a:xfrm>
          <a:prstGeom prst="straightConnector1">
            <a:avLst/>
          </a:prstGeom>
          <a:noFill/>
          <a:ln cap="flat" cmpd="sng" w="19050">
            <a:solidFill>
              <a:schemeClr val="dk1"/>
            </a:solidFill>
            <a:prstDash val="solid"/>
            <a:round/>
            <a:headEnd len="med" w="med" type="none"/>
            <a:tailEnd len="med" w="med" type="none"/>
          </a:ln>
        </p:spPr>
      </p:cxnSp>
      <p:sp>
        <p:nvSpPr>
          <p:cNvPr id="193" name="Google Shape;193;g30083eb186c_0_12"/>
          <p:cNvSpPr txBox="1"/>
          <p:nvPr/>
        </p:nvSpPr>
        <p:spPr>
          <a:xfrm>
            <a:off x="8239575" y="2003300"/>
            <a:ext cx="276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 can be therapeutic for children as it can naturally release stress and help children process various feelings and experiences through it</a:t>
            </a:r>
            <a:endParaRPr sz="1200">
              <a:latin typeface="Georgia"/>
              <a:ea typeface="Georgia"/>
              <a:cs typeface="Georgia"/>
              <a:sym typeface="Georgia"/>
            </a:endParaRPr>
          </a:p>
        </p:txBody>
      </p:sp>
      <p:cxnSp>
        <p:nvCxnSpPr>
          <p:cNvPr id="194" name="Google Shape;194;g30083eb186c_0_12"/>
          <p:cNvCxnSpPr/>
          <p:nvPr/>
        </p:nvCxnSpPr>
        <p:spPr>
          <a:xfrm>
            <a:off x="1082500" y="4104575"/>
            <a:ext cx="0" cy="1138200"/>
          </a:xfrm>
          <a:prstGeom prst="straightConnector1">
            <a:avLst/>
          </a:prstGeom>
          <a:noFill/>
          <a:ln cap="flat" cmpd="sng" w="19050">
            <a:solidFill>
              <a:schemeClr val="dk1"/>
            </a:solidFill>
            <a:prstDash val="solid"/>
            <a:round/>
            <a:headEnd len="med" w="med" type="none"/>
            <a:tailEnd len="med" w="med" type="none"/>
          </a:ln>
        </p:spPr>
      </p:cxnSp>
      <p:sp>
        <p:nvSpPr>
          <p:cNvPr id="195" name="Google Shape;195;g30083eb186c_0_12"/>
          <p:cNvSpPr txBox="1"/>
          <p:nvPr/>
        </p:nvSpPr>
        <p:spPr>
          <a:xfrm>
            <a:off x="1169575" y="3952175"/>
            <a:ext cx="2207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 varies from culture to culture. It is a form of expression of children’s cultural identity</a:t>
            </a:r>
            <a:endParaRPr sz="1200">
              <a:latin typeface="Georgia"/>
              <a:ea typeface="Georgia"/>
              <a:cs typeface="Georgia"/>
              <a:sym typeface="Georgia"/>
            </a:endParaRPr>
          </a:p>
        </p:txBody>
      </p:sp>
      <p:cxnSp>
        <p:nvCxnSpPr>
          <p:cNvPr id="196" name="Google Shape;196;g30083eb186c_0_12"/>
          <p:cNvCxnSpPr/>
          <p:nvPr/>
        </p:nvCxnSpPr>
        <p:spPr>
          <a:xfrm>
            <a:off x="4548500" y="4104575"/>
            <a:ext cx="0" cy="1101300"/>
          </a:xfrm>
          <a:prstGeom prst="straightConnector1">
            <a:avLst/>
          </a:prstGeom>
          <a:noFill/>
          <a:ln cap="flat" cmpd="sng" w="19050">
            <a:solidFill>
              <a:schemeClr val="dk1"/>
            </a:solidFill>
            <a:prstDash val="solid"/>
            <a:round/>
            <a:headEnd len="med" w="med" type="none"/>
            <a:tailEnd len="med" w="med" type="none"/>
          </a:ln>
        </p:spPr>
      </p:cxnSp>
      <p:sp>
        <p:nvSpPr>
          <p:cNvPr id="197" name="Google Shape;197;g30083eb186c_0_12"/>
          <p:cNvSpPr txBox="1"/>
          <p:nvPr/>
        </p:nvSpPr>
        <p:spPr>
          <a:xfrm>
            <a:off x="4635575" y="3952175"/>
            <a:ext cx="32064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Playfulness is a crucial aspect of play, where children actively participate, engage, and express their emotions and creativity in a friendly and joyful environment</a:t>
            </a:r>
            <a:endParaRPr sz="1200">
              <a:latin typeface="Georgia"/>
              <a:ea typeface="Georgia"/>
              <a:cs typeface="Georgia"/>
              <a:sym typeface="Georgia"/>
            </a:endParaRPr>
          </a:p>
        </p:txBody>
      </p:sp>
      <p:cxnSp>
        <p:nvCxnSpPr>
          <p:cNvPr id="198" name="Google Shape;198;g30083eb186c_0_12"/>
          <p:cNvCxnSpPr/>
          <p:nvPr/>
        </p:nvCxnSpPr>
        <p:spPr>
          <a:xfrm>
            <a:off x="8152500" y="4104575"/>
            <a:ext cx="0" cy="1039800"/>
          </a:xfrm>
          <a:prstGeom prst="straightConnector1">
            <a:avLst/>
          </a:prstGeom>
          <a:noFill/>
          <a:ln cap="flat" cmpd="sng" w="19050">
            <a:solidFill>
              <a:schemeClr val="dk1"/>
            </a:solidFill>
            <a:prstDash val="solid"/>
            <a:round/>
            <a:headEnd len="med" w="med" type="none"/>
            <a:tailEnd len="med" w="med" type="none"/>
          </a:ln>
        </p:spPr>
      </p:cxnSp>
      <p:sp>
        <p:nvSpPr>
          <p:cNvPr id="199" name="Google Shape;199;g30083eb186c_0_12"/>
          <p:cNvSpPr txBox="1"/>
          <p:nvPr/>
        </p:nvSpPr>
        <p:spPr>
          <a:xfrm>
            <a:off x="8239575" y="3952175"/>
            <a:ext cx="1760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Play is spontaneous and non-coercive</a:t>
            </a:r>
            <a:endParaRPr sz="1200">
              <a:latin typeface="Georgia"/>
              <a:ea typeface="Georgia"/>
              <a:cs typeface="Georgia"/>
              <a:sym typeface="Georgia"/>
            </a:endParaRPr>
          </a:p>
        </p:txBody>
      </p:sp>
      <p:cxnSp>
        <p:nvCxnSpPr>
          <p:cNvPr id="200" name="Google Shape;200;g30083eb186c_0_12"/>
          <p:cNvCxnSpPr/>
          <p:nvPr/>
        </p:nvCxnSpPr>
        <p:spPr>
          <a:xfrm>
            <a:off x="1082500" y="5816400"/>
            <a:ext cx="0" cy="462600"/>
          </a:xfrm>
          <a:prstGeom prst="straightConnector1">
            <a:avLst/>
          </a:prstGeom>
          <a:noFill/>
          <a:ln cap="flat" cmpd="sng" w="19050">
            <a:solidFill>
              <a:schemeClr val="dk1"/>
            </a:solidFill>
            <a:prstDash val="solid"/>
            <a:round/>
            <a:headEnd len="med" w="med" type="none"/>
            <a:tailEnd len="med" w="med" type="none"/>
          </a:ln>
        </p:spPr>
      </p:cxnSp>
      <p:sp>
        <p:nvSpPr>
          <p:cNvPr id="201" name="Google Shape;201;g30083eb186c_0_12"/>
          <p:cNvSpPr txBox="1"/>
          <p:nvPr/>
        </p:nvSpPr>
        <p:spPr>
          <a:xfrm>
            <a:off x="1180950" y="5709150"/>
            <a:ext cx="9830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Georgia"/>
                <a:ea typeface="Georgia"/>
                <a:cs typeface="Georgia"/>
                <a:sym typeface="Georgia"/>
              </a:rPr>
              <a:t>It is a fundamental right enshrined in the UN Convention on the Rights of the Child, and a key component of the 2030 development agenda. Play is universal for all the children around the world. </a:t>
            </a:r>
            <a:endParaRPr sz="1200">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3"/>
          <p:cNvSpPr/>
          <p:nvPr/>
        </p:nvSpPr>
        <p:spPr>
          <a:xfrm>
            <a:off x="996150" y="1752225"/>
            <a:ext cx="3948000" cy="442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13"/>
          <p:cNvSpPr txBox="1"/>
          <p:nvPr/>
        </p:nvSpPr>
        <p:spPr>
          <a:xfrm>
            <a:off x="941640" y="750827"/>
            <a:ext cx="974668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Let’s see some play activities from different cultures </a:t>
            </a:r>
            <a:endParaRPr/>
          </a:p>
        </p:txBody>
      </p:sp>
      <p:cxnSp>
        <p:nvCxnSpPr>
          <p:cNvPr id="208" name="Google Shape;208;p13"/>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pic>
        <p:nvPicPr>
          <p:cNvPr id="209" name="Google Shape;209;p13"/>
          <p:cNvPicPr preferRelativeResize="0"/>
          <p:nvPr/>
        </p:nvPicPr>
        <p:blipFill rotWithShape="1">
          <a:blip r:embed="rId3">
            <a:alphaModFix/>
          </a:blip>
          <a:srcRect b="0" l="0" r="0" t="0"/>
          <a:stretch/>
        </p:blipFill>
        <p:spPr>
          <a:xfrm>
            <a:off x="8765975" y="4008376"/>
            <a:ext cx="3252864" cy="2167225"/>
          </a:xfrm>
          <a:prstGeom prst="rect">
            <a:avLst/>
          </a:prstGeom>
          <a:noFill/>
          <a:ln>
            <a:noFill/>
          </a:ln>
        </p:spPr>
      </p:pic>
      <p:pic>
        <p:nvPicPr>
          <p:cNvPr id="210" name="Google Shape;210;p13"/>
          <p:cNvPicPr preferRelativeResize="0"/>
          <p:nvPr/>
        </p:nvPicPr>
        <p:blipFill rotWithShape="1">
          <a:blip r:embed="rId4">
            <a:alphaModFix/>
          </a:blip>
          <a:srcRect b="0" l="8518" r="12091" t="0"/>
          <a:stretch/>
        </p:blipFill>
        <p:spPr>
          <a:xfrm>
            <a:off x="5091200" y="1732400"/>
            <a:ext cx="3527675" cy="4443203"/>
          </a:xfrm>
          <a:prstGeom prst="rect">
            <a:avLst/>
          </a:prstGeom>
          <a:noFill/>
          <a:ln>
            <a:noFill/>
          </a:ln>
        </p:spPr>
      </p:pic>
      <p:sp>
        <p:nvSpPr>
          <p:cNvPr id="211" name="Google Shape;211;p13"/>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12" name="Google Shape;212;p13"/>
          <p:cNvPicPr preferRelativeResize="0"/>
          <p:nvPr/>
        </p:nvPicPr>
        <p:blipFill>
          <a:blip r:embed="rId5">
            <a:alphaModFix/>
          </a:blip>
          <a:stretch>
            <a:fillRect/>
          </a:stretch>
        </p:blipFill>
        <p:spPr>
          <a:xfrm>
            <a:off x="8765966" y="1732399"/>
            <a:ext cx="3251640" cy="2167231"/>
          </a:xfrm>
          <a:prstGeom prst="rect">
            <a:avLst/>
          </a:prstGeom>
          <a:noFill/>
          <a:ln>
            <a:noFill/>
          </a:ln>
        </p:spPr>
      </p:pic>
      <p:sp>
        <p:nvSpPr>
          <p:cNvPr id="213" name="Google Shape;213;p13"/>
          <p:cNvSpPr txBox="1"/>
          <p:nvPr/>
        </p:nvSpPr>
        <p:spPr>
          <a:xfrm>
            <a:off x="1094050" y="1884800"/>
            <a:ext cx="3602400" cy="2724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Clr>
                <a:schemeClr val="dk1"/>
              </a:buClr>
              <a:buFont typeface="Arial"/>
              <a:buNone/>
            </a:pPr>
            <a:r>
              <a:rPr lang="en-US">
                <a:solidFill>
                  <a:schemeClr val="lt1"/>
                </a:solidFill>
                <a:latin typeface="Georgia"/>
                <a:ea typeface="Georgia"/>
                <a:cs typeface="Georgia"/>
                <a:sym typeface="Georgia"/>
              </a:rPr>
              <a:t>Sources (clockwise): </a:t>
            </a:r>
            <a:endParaRPr>
              <a:solidFill>
                <a:schemeClr val="lt1"/>
              </a:solidFill>
              <a:latin typeface="Georgia"/>
              <a:ea typeface="Georgia"/>
              <a:cs typeface="Georgia"/>
              <a:sym typeface="Georgia"/>
            </a:endParaRPr>
          </a:p>
          <a:p>
            <a:pPr indent="0" lvl="0" marL="0" rtl="0" algn="l">
              <a:spcBef>
                <a:spcPts val="1200"/>
              </a:spcBef>
              <a:spcAft>
                <a:spcPts val="0"/>
              </a:spcAft>
              <a:buClr>
                <a:schemeClr val="dk1"/>
              </a:buClr>
              <a:buFont typeface="Arial"/>
              <a:buNone/>
            </a:pPr>
            <a:r>
              <a:rPr lang="en-US">
                <a:solidFill>
                  <a:schemeClr val="lt1"/>
                </a:solidFill>
                <a:latin typeface="Georgia"/>
                <a:ea typeface="Georgia"/>
                <a:cs typeface="Georgia"/>
                <a:sym typeface="Georgia"/>
              </a:rPr>
              <a:t>BRAC IED Photo Archives </a:t>
            </a:r>
            <a:endParaRPr>
              <a:solidFill>
                <a:schemeClr val="lt1"/>
              </a:solidFill>
              <a:latin typeface="Georgia"/>
              <a:ea typeface="Georgia"/>
              <a:cs typeface="Georgia"/>
              <a:sym typeface="Georgia"/>
            </a:endParaRPr>
          </a:p>
          <a:p>
            <a:pPr indent="0" lvl="0" marL="0" rtl="0" algn="l">
              <a:spcBef>
                <a:spcPts val="1200"/>
              </a:spcBef>
              <a:spcAft>
                <a:spcPts val="0"/>
              </a:spcAft>
              <a:buClr>
                <a:schemeClr val="dk1"/>
              </a:buClr>
              <a:buFont typeface="Arial"/>
              <a:buNone/>
            </a:pPr>
            <a:r>
              <a:rPr lang="en-US">
                <a:solidFill>
                  <a:schemeClr val="lt1"/>
                </a:solidFill>
                <a:latin typeface="Georgia"/>
                <a:ea typeface="Georgia"/>
                <a:cs typeface="Georgia"/>
                <a:sym typeface="Georgia"/>
              </a:rPr>
              <a:t>BRAC International Photo Archive </a:t>
            </a:r>
            <a:endParaRPr>
              <a:solidFill>
                <a:schemeClr val="lt1"/>
              </a:solidFill>
              <a:latin typeface="Georgia"/>
              <a:ea typeface="Georgia"/>
              <a:cs typeface="Georgia"/>
              <a:sym typeface="Georgia"/>
            </a:endParaRPr>
          </a:p>
          <a:p>
            <a:pPr indent="0" lvl="0" marL="0" rtl="0" algn="l">
              <a:spcBef>
                <a:spcPts val="1200"/>
              </a:spcBef>
              <a:spcAft>
                <a:spcPts val="0"/>
              </a:spcAft>
              <a:buClr>
                <a:schemeClr val="dk1"/>
              </a:buClr>
              <a:buFont typeface="Arial"/>
              <a:buNone/>
            </a:pPr>
            <a:r>
              <a:rPr lang="en-US" u="sng">
                <a:solidFill>
                  <a:schemeClr val="lt1"/>
                </a:solidFill>
                <a:latin typeface="Georgia"/>
                <a:ea typeface="Georgia"/>
                <a:cs typeface="Georgia"/>
                <a:sym typeface="Georgia"/>
                <a:hlinkClick r:id="rId6">
                  <a:extLst>
                    <a:ext uri="{A12FA001-AC4F-418D-AE19-62706E023703}">
                      <ahyp:hlinkClr val="tx"/>
                    </a:ext>
                  </a:extLst>
                </a:hlinkClick>
              </a:rPr>
              <a:t>https://www.dreamstime.com/child-building-snowman-kids-build-snow-man-boy-girl-playing-outdoors-snowy-winter-day-</a:t>
            </a:r>
            <a:endParaRPr sz="1300">
              <a:solidFill>
                <a:schemeClr val="lt1"/>
              </a:solidFill>
              <a:latin typeface="Georgia"/>
              <a:ea typeface="Georgia"/>
              <a:cs typeface="Georgia"/>
              <a:sym typeface="Georgia"/>
            </a:endParaRPr>
          </a:p>
          <a:p>
            <a:pPr indent="0" lvl="0" marL="0" rtl="0" algn="l">
              <a:spcBef>
                <a:spcPts val="0"/>
              </a:spcBef>
              <a:spcAft>
                <a:spcPts val="0"/>
              </a:spcAft>
              <a:buNone/>
            </a:pPr>
            <a:r>
              <a:rPr lang="en-US" u="sng">
                <a:solidFill>
                  <a:schemeClr val="lt1"/>
                </a:solidFill>
                <a:latin typeface="Georgia"/>
                <a:ea typeface="Georgia"/>
                <a:cs typeface="Georgia"/>
                <a:sym typeface="Georgia"/>
                <a:hlinkClick r:id="rId7">
                  <a:extLst>
                    <a:ext uri="{A12FA001-AC4F-418D-AE19-62706E023703}">
                      <ahyp:hlinkClr val="tx"/>
                    </a:ext>
                  </a:extLst>
                </a:hlinkClick>
              </a:rPr>
              <a:t>outdoor-family-fun-christmas-vacation-image131739523</a:t>
            </a:r>
            <a:r>
              <a:rPr lang="en-US" sz="1300">
                <a:solidFill>
                  <a:schemeClr val="lt1"/>
                </a:solidFill>
                <a:latin typeface="Georgia"/>
                <a:ea typeface="Georgia"/>
                <a:cs typeface="Georgia"/>
                <a:sym typeface="Georgia"/>
              </a:rPr>
              <a:t> </a:t>
            </a:r>
            <a:endParaRPr sz="1300">
              <a:solidFill>
                <a:schemeClr val="lt1"/>
              </a:solidFill>
              <a:latin typeface="Georgia"/>
              <a:ea typeface="Georgia"/>
              <a:cs typeface="Georgia"/>
              <a:sym typeface="Georgia"/>
            </a:endParaRPr>
          </a:p>
          <a:p>
            <a:pPr indent="0" lvl="0" marL="0" rtl="0" algn="l">
              <a:spcBef>
                <a:spcPts val="1200"/>
              </a:spcBef>
              <a:spcAft>
                <a:spcPts val="0"/>
              </a:spcAft>
              <a:buNone/>
            </a:pPr>
            <a:r>
              <a:t/>
            </a:r>
            <a:endParaRPr sz="1300">
              <a:solidFill>
                <a:schemeClr val="lt1"/>
              </a:solidFill>
              <a:latin typeface="Georgia"/>
              <a:ea typeface="Georgia"/>
              <a:cs typeface="Georgia"/>
              <a:sym typeface="Georgia"/>
            </a:endParaRPr>
          </a:p>
        </p:txBody>
      </p:sp>
      <p:sp>
        <p:nvSpPr>
          <p:cNvPr id="214" name="Google Shape;214;p13"/>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13"/>
          <p:cNvSpPr txBox="1"/>
          <p:nvPr/>
        </p:nvSpPr>
        <p:spPr>
          <a:xfrm>
            <a:off x="998141" y="6532500"/>
            <a:ext cx="68826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t/>
            </a:r>
            <a:endParaRPr sz="1300">
              <a:solidFill>
                <a:schemeClr val="lt1"/>
              </a:solidFill>
              <a:latin typeface="Georgia"/>
              <a:ea typeface="Georgia"/>
              <a:cs typeface="Georgia"/>
              <a:sym typeface="Georgia"/>
            </a:endParaRPr>
          </a:p>
        </p:txBody>
      </p:sp>
      <p:cxnSp>
        <p:nvCxnSpPr>
          <p:cNvPr id="216" name="Google Shape;216;p13"/>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p:nvPr/>
        </p:nvSpPr>
        <p:spPr>
          <a:xfrm>
            <a:off x="1077104" y="2359375"/>
            <a:ext cx="5198400" cy="3479700"/>
          </a:xfrm>
          <a:prstGeom prst="rect">
            <a:avLst/>
          </a:prstGeom>
          <a:no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222" name="Google Shape;222;p14"/>
          <p:cNvSpPr txBox="1"/>
          <p:nvPr/>
        </p:nvSpPr>
        <p:spPr>
          <a:xfrm>
            <a:off x="941640" y="731777"/>
            <a:ext cx="9821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Activity (3 min)</a:t>
            </a:r>
            <a:endParaRPr/>
          </a:p>
        </p:txBody>
      </p:sp>
      <p:cxnSp>
        <p:nvCxnSpPr>
          <p:cNvPr id="223" name="Google Shape;223;p14"/>
          <p:cNvCxnSpPr/>
          <p:nvPr/>
        </p:nvCxnSpPr>
        <p:spPr>
          <a:xfrm>
            <a:off x="1077108" y="1452988"/>
            <a:ext cx="1022625" cy="0"/>
          </a:xfrm>
          <a:prstGeom prst="straightConnector1">
            <a:avLst/>
          </a:prstGeom>
          <a:noFill/>
          <a:ln cap="flat" cmpd="sng" w="57150">
            <a:solidFill>
              <a:srgbClr val="DAA531"/>
            </a:solidFill>
            <a:prstDash val="solid"/>
            <a:miter lim="800000"/>
            <a:headEnd len="sm" w="sm" type="none"/>
            <a:tailEnd len="sm" w="sm" type="none"/>
          </a:ln>
        </p:spPr>
      </p:cxnSp>
      <p:pic>
        <p:nvPicPr>
          <p:cNvPr id="224" name="Google Shape;224;p14"/>
          <p:cNvPicPr preferRelativeResize="0"/>
          <p:nvPr/>
        </p:nvPicPr>
        <p:blipFill rotWithShape="1">
          <a:blip r:embed="rId3">
            <a:alphaModFix/>
          </a:blip>
          <a:srcRect b="0" l="0" r="0" t="0"/>
          <a:stretch/>
        </p:blipFill>
        <p:spPr>
          <a:xfrm>
            <a:off x="7447724" y="2679742"/>
            <a:ext cx="2844757" cy="2844757"/>
          </a:xfrm>
          <a:prstGeom prst="rect">
            <a:avLst/>
          </a:prstGeom>
          <a:noFill/>
          <a:ln>
            <a:noFill/>
          </a:ln>
        </p:spPr>
      </p:pic>
      <p:sp>
        <p:nvSpPr>
          <p:cNvPr id="225" name="Google Shape;225;p14"/>
          <p:cNvSpPr txBox="1"/>
          <p:nvPr/>
        </p:nvSpPr>
        <p:spPr>
          <a:xfrm>
            <a:off x="1400125" y="3270525"/>
            <a:ext cx="41967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Georgia"/>
                <a:ea typeface="Georgia"/>
                <a:cs typeface="Georgia"/>
                <a:sym typeface="Georgia"/>
              </a:rPr>
              <a:t>Think about any play/play activity from you culture which reminds you of an enjoyable moment!</a:t>
            </a:r>
            <a:endParaRPr sz="2500"/>
          </a:p>
        </p:txBody>
      </p:sp>
      <p:sp>
        <p:nvSpPr>
          <p:cNvPr id="226" name="Google Shape;226;p14"/>
          <p:cNvSpPr/>
          <p:nvPr/>
        </p:nvSpPr>
        <p:spPr>
          <a:xfrm>
            <a:off x="6485029" y="2359375"/>
            <a:ext cx="4782300" cy="3479700"/>
          </a:xfrm>
          <a:prstGeom prst="rect">
            <a:avLst/>
          </a:prstGeom>
          <a:noFill/>
          <a:ln cap="flat" cmpd="sng" w="2857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nvSpPr>
        <p:spPr>
          <a:xfrm>
            <a:off x="941640" y="731777"/>
            <a:ext cx="9821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in Humanitarian Contexts</a:t>
            </a:r>
            <a:endParaRPr/>
          </a:p>
        </p:txBody>
      </p:sp>
      <p:cxnSp>
        <p:nvCxnSpPr>
          <p:cNvPr id="232" name="Google Shape;232;p15"/>
          <p:cNvCxnSpPr/>
          <p:nvPr/>
        </p:nvCxnSpPr>
        <p:spPr>
          <a:xfrm>
            <a:off x="1077108" y="1433938"/>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33" name="Google Shape;233;p15"/>
          <p:cNvSpPr/>
          <p:nvPr/>
        </p:nvSpPr>
        <p:spPr>
          <a:xfrm>
            <a:off x="1077108" y="1991520"/>
            <a:ext cx="4226410" cy="1584916"/>
          </a:xfrm>
          <a:prstGeom prst="rect">
            <a:avLst/>
          </a:prstGeom>
          <a:solidFill>
            <a:srgbClr val="4A6E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5"/>
          <p:cNvSpPr txBox="1"/>
          <p:nvPr/>
        </p:nvSpPr>
        <p:spPr>
          <a:xfrm>
            <a:off x="1239521" y="2111808"/>
            <a:ext cx="397255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Play is a fundamental right that must be protected and nurtured, especially for the most vulnerable children who are at risk of losing their childhood to hardships</a:t>
            </a:r>
            <a:endParaRPr/>
          </a:p>
        </p:txBody>
      </p:sp>
      <p:sp>
        <p:nvSpPr>
          <p:cNvPr id="235" name="Google Shape;235;p15"/>
          <p:cNvSpPr/>
          <p:nvPr/>
        </p:nvSpPr>
        <p:spPr>
          <a:xfrm>
            <a:off x="5602241" y="1991520"/>
            <a:ext cx="5025119" cy="1584916"/>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5"/>
          <p:cNvSpPr txBox="1"/>
          <p:nvPr/>
        </p:nvSpPr>
        <p:spPr>
          <a:xfrm>
            <a:off x="5764655" y="2061008"/>
            <a:ext cx="470029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In situations of crisis and insecurity, quality and cultural inclusive play helps to facilitate the social and emotional wellbeing, development and resilience of children and young people in all their diversity</a:t>
            </a:r>
            <a:endParaRPr/>
          </a:p>
        </p:txBody>
      </p:sp>
      <p:sp>
        <p:nvSpPr>
          <p:cNvPr id="237" name="Google Shape;237;p15"/>
          <p:cNvSpPr/>
          <p:nvPr/>
        </p:nvSpPr>
        <p:spPr>
          <a:xfrm>
            <a:off x="1077108" y="3877246"/>
            <a:ext cx="4226410" cy="1874614"/>
          </a:xfrm>
          <a:prstGeom prst="rect">
            <a:avLst/>
          </a:prstGeom>
          <a:solidFill>
            <a:srgbClr val="DAA5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5"/>
          <p:cNvSpPr txBox="1"/>
          <p:nvPr/>
        </p:nvSpPr>
        <p:spPr>
          <a:xfrm>
            <a:off x="1239521" y="3959434"/>
            <a:ext cx="3972558"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Through play, children try to ease their pain, can express and better understand their emotions and try to see new perspectives of a better life, in peace. Play helps displaced children to socialise and to integrate into the new context</a:t>
            </a:r>
            <a:endParaRPr/>
          </a:p>
        </p:txBody>
      </p:sp>
      <p:sp>
        <p:nvSpPr>
          <p:cNvPr id="239" name="Google Shape;239;p15"/>
          <p:cNvSpPr/>
          <p:nvPr/>
        </p:nvSpPr>
        <p:spPr>
          <a:xfrm>
            <a:off x="5602241" y="3877246"/>
            <a:ext cx="5025119" cy="187461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5"/>
          <p:cNvSpPr txBox="1"/>
          <p:nvPr/>
        </p:nvSpPr>
        <p:spPr>
          <a:xfrm>
            <a:off x="5764655" y="4425755"/>
            <a:ext cx="470029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Play also helps to build resilience among the children living in humanitarian settings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p:nvPr/>
        </p:nvSpPr>
        <p:spPr>
          <a:xfrm>
            <a:off x="941650" y="1086150"/>
            <a:ext cx="3828900" cy="4454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16"/>
          <p:cNvSpPr txBox="1"/>
          <p:nvPr/>
        </p:nvSpPr>
        <p:spPr>
          <a:xfrm>
            <a:off x="441099" y="1220400"/>
            <a:ext cx="4051500" cy="2781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in a Humanitarian Context:</a:t>
            </a:r>
            <a:endParaRPr b="1" sz="2800" u="none" cap="none" strike="noStrike">
              <a:solidFill>
                <a:schemeClr val="dk1"/>
              </a:solidFill>
              <a:latin typeface="Georgia"/>
              <a:ea typeface="Georgia"/>
              <a:cs typeface="Georgia"/>
              <a:sym typeface="Georgia"/>
            </a:endParaRPr>
          </a:p>
          <a:p>
            <a:pPr indent="0" lvl="0" marL="0" marR="0" rtl="0" algn="r">
              <a:lnSpc>
                <a:spcPct val="100000"/>
              </a:lnSpc>
              <a:spcBef>
                <a:spcPts val="0"/>
              </a:spcBef>
              <a:spcAft>
                <a:spcPts val="0"/>
              </a:spcAft>
              <a:buClr>
                <a:schemeClr val="dk2"/>
              </a:buClr>
              <a:buSzPts val="1400"/>
              <a:buFont typeface="Georgia"/>
              <a:buNone/>
            </a:pPr>
            <a:r>
              <a:t/>
            </a:r>
            <a:endParaRPr b="1" sz="2800">
              <a:solidFill>
                <a:schemeClr val="dk1"/>
              </a:solidFill>
              <a:latin typeface="Georgia"/>
              <a:ea typeface="Georgia"/>
              <a:cs typeface="Georgia"/>
              <a:sym typeface="Georgia"/>
            </a:endParaRPr>
          </a:p>
          <a:p>
            <a:pPr indent="0" lvl="0" marL="0" marR="0" rtl="0" algn="r">
              <a:lnSpc>
                <a:spcPct val="100000"/>
              </a:lnSpc>
              <a:spcBef>
                <a:spcPts val="800"/>
              </a:spcBef>
              <a:spcAft>
                <a:spcPts val="0"/>
              </a:spcAft>
              <a:buClr>
                <a:schemeClr val="dk2"/>
              </a:buClr>
              <a:buSzPts val="1400"/>
              <a:buFont typeface="Georgia"/>
              <a:buNone/>
            </a:pPr>
            <a:r>
              <a:rPr lang="en-US" sz="2800">
                <a:solidFill>
                  <a:schemeClr val="dk1"/>
                </a:solidFill>
                <a:latin typeface="Georgia"/>
                <a:ea typeface="Georgia"/>
                <a:cs typeface="Georgia"/>
                <a:sym typeface="Georgia"/>
              </a:rPr>
              <a:t>(</a:t>
            </a:r>
            <a:r>
              <a:rPr lang="en-US" sz="2800" u="none" cap="none" strike="noStrike">
                <a:solidFill>
                  <a:schemeClr val="dk1"/>
                </a:solidFill>
                <a:latin typeface="Georgia"/>
                <a:ea typeface="Georgia"/>
                <a:cs typeface="Georgia"/>
                <a:sym typeface="Georgia"/>
              </a:rPr>
              <a:t>Syrian Refugee Children) </a:t>
            </a:r>
            <a:endParaRPr/>
          </a:p>
        </p:txBody>
      </p:sp>
      <p:pic>
        <p:nvPicPr>
          <p:cNvPr id="247" name="Google Shape;247;p16"/>
          <p:cNvPicPr preferRelativeResize="0"/>
          <p:nvPr/>
        </p:nvPicPr>
        <p:blipFill>
          <a:blip r:embed="rId3">
            <a:alphaModFix/>
          </a:blip>
          <a:stretch>
            <a:fillRect/>
          </a:stretch>
        </p:blipFill>
        <p:spPr>
          <a:xfrm>
            <a:off x="4986162" y="1052712"/>
            <a:ext cx="6743400" cy="4487425"/>
          </a:xfrm>
          <a:prstGeom prst="rect">
            <a:avLst/>
          </a:prstGeom>
          <a:noFill/>
          <a:ln>
            <a:noFill/>
          </a:ln>
        </p:spPr>
      </p:pic>
      <p:sp>
        <p:nvSpPr>
          <p:cNvPr id="248" name="Google Shape;248;p16"/>
          <p:cNvSpPr txBox="1"/>
          <p:nvPr/>
        </p:nvSpPr>
        <p:spPr>
          <a:xfrm>
            <a:off x="4909971" y="5604618"/>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Children are playing as they wish by holding their hands </a:t>
            </a:r>
            <a:endParaRPr i="1" sz="1100">
              <a:latin typeface="Georgia"/>
              <a:ea typeface="Georgia"/>
              <a:cs typeface="Georgia"/>
              <a:sym typeface="Georgia"/>
            </a:endParaRPr>
          </a:p>
        </p:txBody>
      </p:sp>
      <p:cxnSp>
        <p:nvCxnSpPr>
          <p:cNvPr id="249" name="Google Shape;249;p16"/>
          <p:cNvCxnSpPr/>
          <p:nvPr/>
        </p:nvCxnSpPr>
        <p:spPr>
          <a:xfrm>
            <a:off x="3229271" y="2664401"/>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250" name="Google Shape;250;p16"/>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1" name="Google Shape;251;p16"/>
          <p:cNvSpPr/>
          <p:nvPr/>
        </p:nvSpPr>
        <p:spPr>
          <a:xfrm>
            <a:off x="0" y="6254325"/>
            <a:ext cx="12201300" cy="616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16"/>
          <p:cNvSpPr txBox="1"/>
          <p:nvPr/>
        </p:nvSpPr>
        <p:spPr>
          <a:xfrm>
            <a:off x="998129" y="6303900"/>
            <a:ext cx="10569900" cy="522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a:t>
            </a:r>
            <a:r>
              <a:rPr lang="en-US" sz="1300">
                <a:solidFill>
                  <a:schemeClr val="lt1"/>
                </a:solidFill>
                <a:latin typeface="Georgia"/>
                <a:ea typeface="Georgia"/>
                <a:cs typeface="Georgia"/>
                <a:sym typeface="Georgia"/>
              </a:rPr>
              <a:t>Karim, S. (2013, July 31). A Glimpse of Syria's 1 Million Child Refugees. [jpeg]. Reuters. https://www.npr.org/sections/thetwo-way/2013/08/23/214793685/a-glimpse-of-syrias-1-million-child-refugees</a:t>
            </a:r>
            <a:endParaRPr sz="1300">
              <a:solidFill>
                <a:schemeClr val="lt1"/>
              </a:solidFill>
              <a:latin typeface="Georgia"/>
              <a:ea typeface="Georgia"/>
              <a:cs typeface="Georgia"/>
              <a:sym typeface="Georgia"/>
            </a:endParaRPr>
          </a:p>
        </p:txBody>
      </p:sp>
      <p:cxnSp>
        <p:nvCxnSpPr>
          <p:cNvPr id="253" name="Google Shape;253;p16"/>
          <p:cNvCxnSpPr/>
          <p:nvPr/>
        </p:nvCxnSpPr>
        <p:spPr>
          <a:xfrm>
            <a:off x="941650" y="6180325"/>
            <a:ext cx="0" cy="691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nvSpPr>
        <p:spPr>
          <a:xfrm>
            <a:off x="941639" y="731777"/>
            <a:ext cx="9591000" cy="105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in a Humanitarian Context </a:t>
            </a:r>
            <a:endParaRPr/>
          </a:p>
          <a:p>
            <a:pPr indent="0" lvl="0" marL="0" marR="0" rtl="0" algn="l">
              <a:lnSpc>
                <a:spcPct val="100000"/>
              </a:lnSpc>
              <a:spcBef>
                <a:spcPts val="800"/>
              </a:spcBef>
              <a:spcAft>
                <a:spcPts val="0"/>
              </a:spcAft>
              <a:buClr>
                <a:schemeClr val="dk2"/>
              </a:buClr>
              <a:buSzPts val="1400"/>
              <a:buFont typeface="Georgia"/>
              <a:buNone/>
            </a:pPr>
            <a:r>
              <a:rPr lang="en-US" sz="2800">
                <a:solidFill>
                  <a:schemeClr val="dk1"/>
                </a:solidFill>
                <a:latin typeface="Georgia"/>
                <a:ea typeface="Georgia"/>
                <a:cs typeface="Georgia"/>
                <a:sym typeface="Georgia"/>
              </a:rPr>
              <a:t>(</a:t>
            </a:r>
            <a:r>
              <a:rPr lang="en-US" sz="2800" u="none" cap="none" strike="noStrike">
                <a:solidFill>
                  <a:schemeClr val="dk1"/>
                </a:solidFill>
                <a:latin typeface="Georgia"/>
                <a:ea typeface="Georgia"/>
                <a:cs typeface="Georgia"/>
                <a:sym typeface="Georgia"/>
              </a:rPr>
              <a:t>Rohingya Refugees)</a:t>
            </a:r>
            <a:endParaRPr/>
          </a:p>
        </p:txBody>
      </p:sp>
      <p:sp>
        <p:nvSpPr>
          <p:cNvPr id="259" name="Google Shape;259;p17"/>
          <p:cNvSpPr txBox="1"/>
          <p:nvPr/>
        </p:nvSpPr>
        <p:spPr>
          <a:xfrm>
            <a:off x="1048410" y="5941430"/>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Reciting kabbya (rhyme) with gesture</a:t>
            </a:r>
            <a:endParaRPr i="1" sz="1100">
              <a:latin typeface="Georgia"/>
              <a:ea typeface="Georgia"/>
              <a:cs typeface="Georgia"/>
              <a:sym typeface="Georgia"/>
            </a:endParaRPr>
          </a:p>
        </p:txBody>
      </p:sp>
      <p:sp>
        <p:nvSpPr>
          <p:cNvPr id="260" name="Google Shape;260;p17"/>
          <p:cNvSpPr txBox="1"/>
          <p:nvPr/>
        </p:nvSpPr>
        <p:spPr>
          <a:xfrm>
            <a:off x="6895860" y="5941430"/>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Playing bang khela (frog game)</a:t>
            </a:r>
            <a:endParaRPr i="1" sz="1100">
              <a:latin typeface="Georgia"/>
              <a:ea typeface="Georgia"/>
              <a:cs typeface="Georgia"/>
              <a:sym typeface="Georgia"/>
            </a:endParaRPr>
          </a:p>
        </p:txBody>
      </p:sp>
      <p:pic>
        <p:nvPicPr>
          <p:cNvPr id="261" name="Google Shape;261;p17"/>
          <p:cNvPicPr preferRelativeResize="0"/>
          <p:nvPr/>
        </p:nvPicPr>
        <p:blipFill rotWithShape="1">
          <a:blip r:embed="rId3">
            <a:alphaModFix/>
          </a:blip>
          <a:srcRect b="0" l="0" r="0" t="0"/>
          <a:stretch/>
        </p:blipFill>
        <p:spPr>
          <a:xfrm>
            <a:off x="1077099" y="2318651"/>
            <a:ext cx="5554529" cy="3599149"/>
          </a:xfrm>
          <a:prstGeom prst="rect">
            <a:avLst/>
          </a:prstGeom>
          <a:noFill/>
          <a:ln>
            <a:noFill/>
          </a:ln>
        </p:spPr>
      </p:pic>
      <p:pic>
        <p:nvPicPr>
          <p:cNvPr id="262" name="Google Shape;262;p17"/>
          <p:cNvPicPr preferRelativeResize="0"/>
          <p:nvPr/>
        </p:nvPicPr>
        <p:blipFill rotWithShape="1">
          <a:blip r:embed="rId4">
            <a:alphaModFix/>
          </a:blip>
          <a:srcRect b="0" l="0" r="0" t="0"/>
          <a:stretch/>
        </p:blipFill>
        <p:spPr>
          <a:xfrm>
            <a:off x="6895847" y="2318651"/>
            <a:ext cx="4894689" cy="3599152"/>
          </a:xfrm>
          <a:prstGeom prst="rect">
            <a:avLst/>
          </a:prstGeom>
          <a:noFill/>
          <a:ln>
            <a:noFill/>
          </a:ln>
        </p:spPr>
      </p:pic>
      <p:cxnSp>
        <p:nvCxnSpPr>
          <p:cNvPr id="263" name="Google Shape;263;p17"/>
          <p:cNvCxnSpPr/>
          <p:nvPr/>
        </p:nvCxnSpPr>
        <p:spPr>
          <a:xfrm>
            <a:off x="1077108" y="20403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64" name="Google Shape;264;p17"/>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5" name="Google Shape;265;p17"/>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17"/>
          <p:cNvSpPr txBox="1"/>
          <p:nvPr/>
        </p:nvSpPr>
        <p:spPr>
          <a:xfrm>
            <a:off x="998162" y="6532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BRAC IED photo archives</a:t>
            </a:r>
            <a:endParaRPr sz="1300">
              <a:solidFill>
                <a:schemeClr val="lt1"/>
              </a:solidFill>
              <a:latin typeface="Georgia"/>
              <a:ea typeface="Georgia"/>
              <a:cs typeface="Georgia"/>
              <a:sym typeface="Georgia"/>
            </a:endParaRPr>
          </a:p>
        </p:txBody>
      </p:sp>
      <p:cxnSp>
        <p:nvCxnSpPr>
          <p:cNvPr id="267" name="Google Shape;267;p17"/>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8"/>
          <p:cNvPicPr preferRelativeResize="0"/>
          <p:nvPr/>
        </p:nvPicPr>
        <p:blipFill rotWithShape="1">
          <a:blip r:embed="rId3">
            <a:alphaModFix/>
          </a:blip>
          <a:srcRect b="0" l="0" r="0" t="0"/>
          <a:stretch/>
        </p:blipFill>
        <p:spPr>
          <a:xfrm>
            <a:off x="1077099" y="2187322"/>
            <a:ext cx="5257500" cy="3283828"/>
          </a:xfrm>
          <a:prstGeom prst="rect">
            <a:avLst/>
          </a:prstGeom>
          <a:noFill/>
          <a:ln>
            <a:noFill/>
          </a:ln>
        </p:spPr>
      </p:pic>
      <p:pic>
        <p:nvPicPr>
          <p:cNvPr id="273" name="Google Shape;273;p18"/>
          <p:cNvPicPr preferRelativeResize="0"/>
          <p:nvPr/>
        </p:nvPicPr>
        <p:blipFill>
          <a:blip r:embed="rId4">
            <a:alphaModFix/>
          </a:blip>
          <a:stretch>
            <a:fillRect/>
          </a:stretch>
        </p:blipFill>
        <p:spPr>
          <a:xfrm>
            <a:off x="6573225" y="2150725"/>
            <a:ext cx="4378465" cy="3283826"/>
          </a:xfrm>
          <a:prstGeom prst="rect">
            <a:avLst/>
          </a:prstGeom>
          <a:noFill/>
          <a:ln>
            <a:noFill/>
          </a:ln>
        </p:spPr>
      </p:pic>
      <p:sp>
        <p:nvSpPr>
          <p:cNvPr id="274" name="Google Shape;274;p18"/>
          <p:cNvSpPr txBox="1"/>
          <p:nvPr/>
        </p:nvSpPr>
        <p:spPr>
          <a:xfrm>
            <a:off x="941639" y="503177"/>
            <a:ext cx="9591000" cy="105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in a Humanitarian Context </a:t>
            </a:r>
            <a:endParaRPr/>
          </a:p>
          <a:p>
            <a:pPr indent="0" lvl="0" marL="0" marR="0" rtl="0" algn="l">
              <a:lnSpc>
                <a:spcPct val="100000"/>
              </a:lnSpc>
              <a:spcBef>
                <a:spcPts val="800"/>
              </a:spcBef>
              <a:spcAft>
                <a:spcPts val="0"/>
              </a:spcAft>
              <a:buClr>
                <a:schemeClr val="dk2"/>
              </a:buClr>
              <a:buSzPts val="1400"/>
              <a:buFont typeface="Georgia"/>
              <a:buNone/>
            </a:pPr>
            <a:r>
              <a:rPr lang="en-US" sz="2800" u="none" cap="none" strike="noStrike">
                <a:solidFill>
                  <a:schemeClr val="dk1"/>
                </a:solidFill>
                <a:latin typeface="Georgia"/>
                <a:ea typeface="Georgia"/>
                <a:cs typeface="Georgia"/>
                <a:sym typeface="Georgia"/>
              </a:rPr>
              <a:t>(Refugees from South Sudan Residing in Uganda)</a:t>
            </a:r>
            <a:endParaRPr/>
          </a:p>
        </p:txBody>
      </p:sp>
      <p:sp>
        <p:nvSpPr>
          <p:cNvPr id="275" name="Google Shape;275;p18"/>
          <p:cNvSpPr txBox="1"/>
          <p:nvPr/>
        </p:nvSpPr>
        <p:spPr>
          <a:xfrm>
            <a:off x="1077110" y="5525801"/>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Children are playing with blocks </a:t>
            </a:r>
            <a:endParaRPr i="1" sz="1100">
              <a:latin typeface="Georgia"/>
              <a:ea typeface="Georgia"/>
              <a:cs typeface="Georgia"/>
              <a:sym typeface="Georgia"/>
            </a:endParaRPr>
          </a:p>
        </p:txBody>
      </p:sp>
      <p:sp>
        <p:nvSpPr>
          <p:cNvPr id="276" name="Google Shape;276;p18"/>
          <p:cNvSpPr txBox="1"/>
          <p:nvPr/>
        </p:nvSpPr>
        <p:spPr>
          <a:xfrm>
            <a:off x="6573235" y="5525801"/>
            <a:ext cx="3761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Children are playing physical play</a:t>
            </a:r>
            <a:r>
              <a:rPr i="1" lang="en-US" sz="1100">
                <a:solidFill>
                  <a:srgbClr val="7F7F7F"/>
                </a:solidFill>
                <a:latin typeface="Georgia"/>
                <a:ea typeface="Georgia"/>
                <a:cs typeface="Georgia"/>
                <a:sym typeface="Georgia"/>
              </a:rPr>
              <a:t> </a:t>
            </a:r>
            <a:endParaRPr i="1" sz="1100">
              <a:latin typeface="Georgia"/>
              <a:ea typeface="Georgia"/>
              <a:cs typeface="Georgia"/>
              <a:sym typeface="Georgia"/>
            </a:endParaRPr>
          </a:p>
        </p:txBody>
      </p:sp>
      <p:cxnSp>
        <p:nvCxnSpPr>
          <p:cNvPr id="277" name="Google Shape;277;p18"/>
          <p:cNvCxnSpPr/>
          <p:nvPr/>
        </p:nvCxnSpPr>
        <p:spPr>
          <a:xfrm>
            <a:off x="1077108" y="1811763"/>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278" name="Google Shape;278;p18"/>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79" name="Google Shape;279;p18"/>
          <p:cNvSpPr/>
          <p:nvPr/>
        </p:nvSpPr>
        <p:spPr>
          <a:xfrm>
            <a:off x="0" y="6081650"/>
            <a:ext cx="12201300" cy="789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18"/>
          <p:cNvSpPr txBox="1"/>
          <p:nvPr/>
        </p:nvSpPr>
        <p:spPr>
          <a:xfrm>
            <a:off x="998129" y="6144925"/>
            <a:ext cx="10569900" cy="914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b="1" lang="en-US" sz="1200">
                <a:solidFill>
                  <a:schemeClr val="lt1"/>
                </a:solidFill>
                <a:latin typeface="Georgia"/>
                <a:ea typeface="Georgia"/>
                <a:cs typeface="Georgia"/>
                <a:sym typeface="Georgia"/>
              </a:rPr>
              <a:t>Photo source:</a:t>
            </a:r>
            <a:r>
              <a:rPr lang="en-US" sz="1200">
                <a:solidFill>
                  <a:schemeClr val="lt1"/>
                </a:solidFill>
                <a:latin typeface="Georgia"/>
                <a:ea typeface="Georgia"/>
                <a:cs typeface="Georgia"/>
                <a:sym typeface="Georgia"/>
              </a:rPr>
              <a:t> BRAC IED photo archives</a:t>
            </a:r>
            <a:endParaRPr sz="1200">
              <a:solidFill>
                <a:schemeClr val="lt1"/>
              </a:solidFill>
              <a:latin typeface="Georgia"/>
              <a:ea typeface="Georgia"/>
              <a:cs typeface="Georgia"/>
              <a:sym typeface="Georgia"/>
            </a:endParaRPr>
          </a:p>
          <a:p>
            <a:pPr indent="0" lvl="0" marL="0" rtl="0" algn="l">
              <a:lnSpc>
                <a:spcPct val="115000"/>
              </a:lnSpc>
              <a:spcBef>
                <a:spcPts val="0"/>
              </a:spcBef>
              <a:spcAft>
                <a:spcPts val="0"/>
              </a:spcAft>
              <a:buSzPts val="1100"/>
              <a:buNone/>
            </a:pPr>
            <a:r>
              <a:rPr lang="en-US" sz="1200">
                <a:solidFill>
                  <a:schemeClr val="lt1"/>
                </a:solidFill>
                <a:latin typeface="Georgia"/>
                <a:ea typeface="Georgia"/>
                <a:cs typeface="Georgia"/>
                <a:sym typeface="Georgia"/>
              </a:rPr>
              <a:t>Hajarah Nalwadda, H. (2024, January 22). Sustainability More than just a playgroup: Lively Minds in Uganda. [jpg]. LGT. https://www.lgt.com/li-en/market-assessments/insights/sustainability/more-than-just-a-playgroup-lively-minds-in-uganda-197222 </a:t>
            </a:r>
            <a:endParaRPr sz="1200">
              <a:solidFill>
                <a:schemeClr val="lt1"/>
              </a:solidFill>
              <a:latin typeface="Georgia"/>
              <a:ea typeface="Georgia"/>
              <a:cs typeface="Georgia"/>
              <a:sym typeface="Georgia"/>
            </a:endParaRPr>
          </a:p>
          <a:p>
            <a:pPr indent="0" lvl="0" marL="0" rtl="0" algn="l">
              <a:lnSpc>
                <a:spcPct val="115000"/>
              </a:lnSpc>
              <a:spcBef>
                <a:spcPts val="0"/>
              </a:spcBef>
              <a:spcAft>
                <a:spcPts val="0"/>
              </a:spcAft>
              <a:buSzPts val="1100"/>
              <a:buNone/>
            </a:pPr>
            <a:r>
              <a:t/>
            </a:r>
            <a:endParaRPr sz="1200">
              <a:solidFill>
                <a:schemeClr val="lt1"/>
              </a:solidFill>
              <a:latin typeface="Georgia"/>
              <a:ea typeface="Georgia"/>
              <a:cs typeface="Georgia"/>
              <a:sym typeface="Georgia"/>
            </a:endParaRPr>
          </a:p>
        </p:txBody>
      </p:sp>
      <p:cxnSp>
        <p:nvCxnSpPr>
          <p:cNvPr id="281" name="Google Shape;281;p18"/>
          <p:cNvCxnSpPr/>
          <p:nvPr/>
        </p:nvCxnSpPr>
        <p:spPr>
          <a:xfrm>
            <a:off x="941650" y="6081650"/>
            <a:ext cx="0" cy="7899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txBox="1"/>
          <p:nvPr/>
        </p:nvSpPr>
        <p:spPr>
          <a:xfrm>
            <a:off x="941639" y="731777"/>
            <a:ext cx="959089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Learning</a:t>
            </a:r>
            <a:r>
              <a:rPr b="1" lang="en-US" sz="2800" u="none" cap="none" strike="noStrike">
                <a:solidFill>
                  <a:schemeClr val="dk1"/>
                </a:solidFill>
                <a:latin typeface="Georgia"/>
                <a:ea typeface="Georgia"/>
                <a:cs typeface="Georgia"/>
                <a:sym typeface="Georgia"/>
              </a:rPr>
              <a:t> &amp; </a:t>
            </a:r>
            <a:r>
              <a:rPr b="1" lang="en-US" sz="2800" u="none" cap="none" strike="noStrike">
                <a:solidFill>
                  <a:schemeClr val="dk1"/>
                </a:solidFill>
                <a:latin typeface="Georgia"/>
                <a:ea typeface="Georgia"/>
                <a:cs typeface="Georgia"/>
                <a:sym typeface="Georgia"/>
              </a:rPr>
              <a:t>Healing</a:t>
            </a:r>
            <a:r>
              <a:rPr b="1" lang="en-US" sz="2800" u="none" cap="none" strike="noStrike">
                <a:solidFill>
                  <a:schemeClr val="dk1"/>
                </a:solidFill>
                <a:latin typeface="Georgia"/>
                <a:ea typeface="Georgia"/>
                <a:cs typeface="Georgia"/>
                <a:sym typeface="Georgia"/>
              </a:rPr>
              <a:t> through Play</a:t>
            </a:r>
            <a:endParaRPr/>
          </a:p>
        </p:txBody>
      </p:sp>
      <p:cxnSp>
        <p:nvCxnSpPr>
          <p:cNvPr id="287" name="Google Shape;287;p19"/>
          <p:cNvCxnSpPr/>
          <p:nvPr/>
        </p:nvCxnSpPr>
        <p:spPr>
          <a:xfrm>
            <a:off x="1077108" y="15196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88" name="Google Shape;288;p19"/>
          <p:cNvSpPr/>
          <p:nvPr/>
        </p:nvSpPr>
        <p:spPr>
          <a:xfrm>
            <a:off x="1934678" y="2714324"/>
            <a:ext cx="7757962" cy="2367799"/>
          </a:xfrm>
          <a:prstGeom prst="rect">
            <a:avLst/>
          </a:prstGeom>
          <a:noFill/>
          <a:ln cap="flat" cmpd="sng" w="28575">
            <a:solidFill>
              <a:srgbClr val="4A6E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9"/>
          <p:cNvSpPr txBox="1"/>
          <p:nvPr/>
        </p:nvSpPr>
        <p:spPr>
          <a:xfrm>
            <a:off x="2428206" y="2928727"/>
            <a:ext cx="692322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Learning through play enables children to acquire and practice a wide range of abilities, including empathy, coping mechanism, problem-solving, collaboration, and ensuring well-being that they will need to thrive and contribute meaningfully to society.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2"/>
          <p:cNvSpPr txBox="1"/>
          <p:nvPr/>
        </p:nvSpPr>
        <p:spPr>
          <a:xfrm>
            <a:off x="941641" y="750827"/>
            <a:ext cx="609600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500" u="none" cap="none" strike="noStrike">
                <a:solidFill>
                  <a:schemeClr val="dk1"/>
                </a:solidFill>
                <a:latin typeface="Georgia"/>
                <a:ea typeface="Georgia"/>
                <a:cs typeface="Georgia"/>
                <a:sym typeface="Georgia"/>
              </a:rPr>
              <a:t>Learning </a:t>
            </a:r>
            <a:r>
              <a:rPr b="1" lang="en-US" sz="3500">
                <a:solidFill>
                  <a:schemeClr val="dk1"/>
                </a:solidFill>
                <a:latin typeface="Georgia"/>
                <a:ea typeface="Georgia"/>
                <a:cs typeface="Georgia"/>
                <a:sym typeface="Georgia"/>
              </a:rPr>
              <a:t>outcome</a:t>
            </a:r>
            <a:r>
              <a:rPr b="1" lang="en-US" sz="3500" u="none" cap="none" strike="noStrike">
                <a:solidFill>
                  <a:schemeClr val="dk1"/>
                </a:solidFill>
                <a:latin typeface="Georgia"/>
                <a:ea typeface="Georgia"/>
                <a:cs typeface="Georgia"/>
                <a:sym typeface="Georgia"/>
              </a:rPr>
              <a:t> </a:t>
            </a:r>
            <a:endParaRPr/>
          </a:p>
        </p:txBody>
      </p:sp>
      <p:sp>
        <p:nvSpPr>
          <p:cNvPr id="39" name="Google Shape;39;p2"/>
          <p:cNvSpPr/>
          <p:nvPr/>
        </p:nvSpPr>
        <p:spPr>
          <a:xfrm>
            <a:off x="3655666" y="2855015"/>
            <a:ext cx="2349193" cy="2077057"/>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2"/>
          <p:cNvSpPr/>
          <p:nvPr/>
        </p:nvSpPr>
        <p:spPr>
          <a:xfrm>
            <a:off x="6234224" y="2855015"/>
            <a:ext cx="2349193" cy="2077057"/>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2"/>
          <p:cNvSpPr/>
          <p:nvPr/>
        </p:nvSpPr>
        <p:spPr>
          <a:xfrm>
            <a:off x="1077108" y="2855015"/>
            <a:ext cx="2349193" cy="2077057"/>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2"/>
          <p:cNvSpPr/>
          <p:nvPr/>
        </p:nvSpPr>
        <p:spPr>
          <a:xfrm>
            <a:off x="8812782" y="2855015"/>
            <a:ext cx="2349193" cy="2077057"/>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2"/>
          <p:cNvSpPr txBox="1"/>
          <p:nvPr/>
        </p:nvSpPr>
        <p:spPr>
          <a:xfrm>
            <a:off x="3711060" y="2905377"/>
            <a:ext cx="20610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Explain</a:t>
            </a:r>
            <a:r>
              <a:rPr lang="en-US" sz="1800">
                <a:solidFill>
                  <a:schemeClr val="lt1"/>
                </a:solidFill>
                <a:latin typeface="Georgia"/>
                <a:ea typeface="Georgia"/>
                <a:cs typeface="Georgia"/>
                <a:sym typeface="Georgia"/>
              </a:rPr>
              <a:t> about the importance of ECD in humanitarian settings</a:t>
            </a:r>
            <a:endParaRPr/>
          </a:p>
        </p:txBody>
      </p:sp>
      <p:sp>
        <p:nvSpPr>
          <p:cNvPr id="44" name="Google Shape;44;p2"/>
          <p:cNvSpPr txBox="1"/>
          <p:nvPr/>
        </p:nvSpPr>
        <p:spPr>
          <a:xfrm>
            <a:off x="1103116" y="2905377"/>
            <a:ext cx="2271716"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Describe child, child development, Early Childhood Development (ECD) and domain of child development concisely</a:t>
            </a:r>
            <a:endParaRPr/>
          </a:p>
        </p:txBody>
      </p:sp>
      <p:sp>
        <p:nvSpPr>
          <p:cNvPr id="45" name="Google Shape;45;p2"/>
          <p:cNvSpPr txBox="1"/>
          <p:nvPr/>
        </p:nvSpPr>
        <p:spPr>
          <a:xfrm>
            <a:off x="8950063" y="2905377"/>
            <a:ext cx="21387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Describe</a:t>
            </a:r>
            <a:r>
              <a:rPr lang="en-US" sz="1800">
                <a:solidFill>
                  <a:schemeClr val="lt1"/>
                </a:solidFill>
                <a:latin typeface="Georgia"/>
                <a:ea typeface="Georgia"/>
                <a:cs typeface="Georgia"/>
                <a:sym typeface="Georgia"/>
              </a:rPr>
              <a:t> the importance of ensuring mental well-being of parents, caregivers and children </a:t>
            </a:r>
            <a:endParaRPr/>
          </a:p>
        </p:txBody>
      </p:sp>
      <p:sp>
        <p:nvSpPr>
          <p:cNvPr id="46" name="Google Shape;46;p2"/>
          <p:cNvSpPr txBox="1"/>
          <p:nvPr/>
        </p:nvSpPr>
        <p:spPr>
          <a:xfrm>
            <a:off x="6279967" y="2905377"/>
            <a:ext cx="227171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Georgia"/>
                <a:ea typeface="Georgia"/>
                <a:cs typeface="Georgia"/>
                <a:sym typeface="Georgia"/>
              </a:rPr>
              <a:t>Identify the ways in which play can work as a tool for healing and learning in humanitarian context </a:t>
            </a:r>
            <a:endParaRPr/>
          </a:p>
        </p:txBody>
      </p:sp>
      <p:cxnSp>
        <p:nvCxnSpPr>
          <p:cNvPr id="47" name="Google Shape;47;p2"/>
          <p:cNvCxnSpPr/>
          <p:nvPr/>
        </p:nvCxnSpPr>
        <p:spPr>
          <a:xfrm>
            <a:off x="1077108" y="1693333"/>
            <a:ext cx="1022625" cy="0"/>
          </a:xfrm>
          <a:prstGeom prst="straightConnector1">
            <a:avLst/>
          </a:prstGeom>
          <a:noFill/>
          <a:ln cap="flat" cmpd="sng" w="57150">
            <a:solidFill>
              <a:srgbClr val="DAA530"/>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0"/>
          <p:cNvSpPr/>
          <p:nvPr/>
        </p:nvSpPr>
        <p:spPr>
          <a:xfrm>
            <a:off x="998150" y="1946675"/>
            <a:ext cx="6300900" cy="42255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txBox="1"/>
          <p:nvPr/>
        </p:nvSpPr>
        <p:spPr>
          <a:xfrm>
            <a:off x="941639" y="689902"/>
            <a:ext cx="10173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as a Tool for Healing in Humanitarian Contexts </a:t>
            </a:r>
            <a:endParaRPr/>
          </a:p>
        </p:txBody>
      </p:sp>
      <p:cxnSp>
        <p:nvCxnSpPr>
          <p:cNvPr id="296" name="Google Shape;296;p20"/>
          <p:cNvCxnSpPr/>
          <p:nvPr/>
        </p:nvCxnSpPr>
        <p:spPr>
          <a:xfrm>
            <a:off x="1077108" y="1477788"/>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297" name="Google Shape;297;p20"/>
          <p:cNvSpPr txBox="1"/>
          <p:nvPr/>
        </p:nvSpPr>
        <p:spPr>
          <a:xfrm>
            <a:off x="1273525" y="2170300"/>
            <a:ext cx="5742000" cy="3786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Early learning activities or play activities foster resilience in children who live in fragile settings by providing a nurturing environment, reducing stress, healing trauma, regulating emotions, and learning social skills.</a:t>
            </a:r>
            <a:endParaRPr sz="1300"/>
          </a:p>
          <a:p>
            <a:pPr indent="0" lvl="0" marL="0" marR="0" rtl="0" algn="just">
              <a:spcBef>
                <a:spcPts val="1200"/>
              </a:spcBef>
              <a:spcAft>
                <a:spcPts val="0"/>
              </a:spcAft>
              <a:buNone/>
            </a:pPr>
            <a:r>
              <a:rPr lang="en-US" sz="2000">
                <a:solidFill>
                  <a:schemeClr val="dk1"/>
                </a:solidFill>
                <a:latin typeface="Times New Roman"/>
                <a:ea typeface="Times New Roman"/>
                <a:cs typeface="Times New Roman"/>
                <a:sym typeface="Times New Roman"/>
              </a:rPr>
              <a:t>Play, such as music, dance, and storytelling, can help people thrive in humanitarian crises, as seen in the Healing in Harmony program in Democratic Republic of Congo and THRIVEGulu Trauma recovery center for South Sudanese Refugees in Northern Uganda. </a:t>
            </a:r>
            <a:endParaRPr sz="1300"/>
          </a:p>
          <a:p>
            <a:pPr indent="0" lvl="0" marL="0" marR="0" rtl="0" algn="just">
              <a:spcBef>
                <a:spcPts val="1200"/>
              </a:spcBef>
              <a:spcAft>
                <a:spcPts val="0"/>
              </a:spcAft>
              <a:buNone/>
            </a:pPr>
            <a:r>
              <a:rPr lang="en-US" sz="2000">
                <a:solidFill>
                  <a:schemeClr val="dk1"/>
                </a:solidFill>
                <a:latin typeface="Times New Roman"/>
                <a:ea typeface="Times New Roman"/>
                <a:cs typeface="Times New Roman"/>
                <a:sym typeface="Times New Roman"/>
              </a:rPr>
              <a:t>Video link: </a:t>
            </a:r>
            <a:r>
              <a:rPr lang="en-US" sz="20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https://youtu.be/PLUG2iQrQNU</a:t>
            </a:r>
            <a:endParaRPr sz="2000">
              <a:solidFill>
                <a:schemeClr val="dk1"/>
              </a:solidFill>
              <a:latin typeface="Times New Roman"/>
              <a:ea typeface="Times New Roman"/>
              <a:cs typeface="Times New Roman"/>
              <a:sym typeface="Times New Roman"/>
            </a:endParaRPr>
          </a:p>
        </p:txBody>
      </p:sp>
      <p:pic>
        <p:nvPicPr>
          <p:cNvPr id="298" name="Google Shape;298;p20"/>
          <p:cNvPicPr preferRelativeResize="0"/>
          <p:nvPr/>
        </p:nvPicPr>
        <p:blipFill rotWithShape="1">
          <a:blip r:embed="rId4">
            <a:alphaModFix/>
          </a:blip>
          <a:srcRect b="0" l="0" r="0" t="0"/>
          <a:stretch/>
        </p:blipFill>
        <p:spPr>
          <a:xfrm>
            <a:off x="7554185" y="1946678"/>
            <a:ext cx="3100073" cy="1989054"/>
          </a:xfrm>
          <a:prstGeom prst="rect">
            <a:avLst/>
          </a:prstGeom>
          <a:noFill/>
          <a:ln>
            <a:noFill/>
          </a:ln>
        </p:spPr>
      </p:pic>
      <p:pic>
        <p:nvPicPr>
          <p:cNvPr id="299" name="Google Shape;299;p20"/>
          <p:cNvPicPr preferRelativeResize="0"/>
          <p:nvPr/>
        </p:nvPicPr>
        <p:blipFill rotWithShape="1">
          <a:blip r:embed="rId5">
            <a:alphaModFix/>
          </a:blip>
          <a:srcRect b="0" l="0" r="0" t="0"/>
          <a:stretch/>
        </p:blipFill>
        <p:spPr>
          <a:xfrm>
            <a:off x="7554184" y="4104449"/>
            <a:ext cx="3100073" cy="2067748"/>
          </a:xfrm>
          <a:prstGeom prst="rect">
            <a:avLst/>
          </a:prstGeom>
          <a:noFill/>
          <a:ln>
            <a:noFill/>
          </a:ln>
        </p:spPr>
      </p:pic>
      <p:sp>
        <p:nvSpPr>
          <p:cNvPr id="300" name="Google Shape;300;p20"/>
          <p:cNvSpPr txBox="1"/>
          <p:nvPr/>
        </p:nvSpPr>
        <p:spPr>
          <a:xfrm>
            <a:off x="799050" y="664105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1" name="Google Shape;301;p20"/>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 name="Google Shape;302;p20"/>
          <p:cNvSpPr txBox="1"/>
          <p:nvPr/>
        </p:nvSpPr>
        <p:spPr>
          <a:xfrm>
            <a:off x="998162" y="6532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BRAC IED photo archives</a:t>
            </a:r>
            <a:endParaRPr sz="1300">
              <a:solidFill>
                <a:schemeClr val="lt1"/>
              </a:solidFill>
              <a:latin typeface="Georgia"/>
              <a:ea typeface="Georgia"/>
              <a:cs typeface="Georgia"/>
              <a:sym typeface="Georgia"/>
            </a:endParaRPr>
          </a:p>
        </p:txBody>
      </p:sp>
      <p:cxnSp>
        <p:nvCxnSpPr>
          <p:cNvPr id="303" name="Google Shape;303;p20"/>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1"/>
          <p:cNvSpPr/>
          <p:nvPr/>
        </p:nvSpPr>
        <p:spPr>
          <a:xfrm>
            <a:off x="1077108" y="2251478"/>
            <a:ext cx="9641700" cy="1215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txBox="1"/>
          <p:nvPr/>
        </p:nvSpPr>
        <p:spPr>
          <a:xfrm>
            <a:off x="941639" y="731777"/>
            <a:ext cx="101732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Play as a Tool for </a:t>
            </a:r>
            <a:r>
              <a:rPr b="1" lang="en-US" sz="2800">
                <a:solidFill>
                  <a:schemeClr val="dk1"/>
                </a:solidFill>
                <a:latin typeface="Georgia"/>
                <a:ea typeface="Georgia"/>
                <a:cs typeface="Georgia"/>
                <a:sym typeface="Georgia"/>
              </a:rPr>
              <a:t>Learning</a:t>
            </a:r>
            <a:r>
              <a:rPr b="1" lang="en-US" sz="2800" u="none" cap="none" strike="noStrike">
                <a:solidFill>
                  <a:schemeClr val="dk1"/>
                </a:solidFill>
                <a:latin typeface="Georgia"/>
                <a:ea typeface="Georgia"/>
                <a:cs typeface="Georgia"/>
                <a:sym typeface="Georgia"/>
              </a:rPr>
              <a:t> in Humanitarian Contexts </a:t>
            </a:r>
            <a:endParaRPr/>
          </a:p>
        </p:txBody>
      </p:sp>
      <p:cxnSp>
        <p:nvCxnSpPr>
          <p:cNvPr id="310" name="Google Shape;310;p21"/>
          <p:cNvCxnSpPr/>
          <p:nvPr/>
        </p:nvCxnSpPr>
        <p:spPr>
          <a:xfrm>
            <a:off x="1077108" y="15196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11" name="Google Shape;311;p21"/>
          <p:cNvSpPr txBox="1"/>
          <p:nvPr/>
        </p:nvSpPr>
        <p:spPr>
          <a:xfrm>
            <a:off x="1273526" y="2397624"/>
            <a:ext cx="9330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Play boosts children's creativity, language, problem-solving, social skills, emotional regulation, and self-confidence. It's a powerful learning tool in humanitarian settings, boosting self-esteem, reducing stress and fostering growth.</a:t>
            </a:r>
            <a:endParaRPr/>
          </a:p>
        </p:txBody>
      </p:sp>
      <p:sp>
        <p:nvSpPr>
          <p:cNvPr id="312" name="Google Shape;312;p21"/>
          <p:cNvSpPr/>
          <p:nvPr/>
        </p:nvSpPr>
        <p:spPr>
          <a:xfrm>
            <a:off x="1077108" y="3644127"/>
            <a:ext cx="9641700" cy="24840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txBox="1"/>
          <p:nvPr/>
        </p:nvSpPr>
        <p:spPr>
          <a:xfrm>
            <a:off x="1273526" y="3744106"/>
            <a:ext cx="9330900" cy="218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Let’s see how does learning through play look like in humanitarian setup- </a:t>
            </a:r>
            <a:endParaRPr/>
          </a:p>
          <a:p>
            <a:pPr indent="0" lvl="0" marL="0" marR="0" rtl="0" algn="l">
              <a:spcBef>
                <a:spcPts val="600"/>
              </a:spcBef>
              <a:spcAft>
                <a:spcPts val="0"/>
              </a:spcAft>
              <a:buNone/>
            </a:pPr>
            <a:r>
              <a:rPr lang="en-US" sz="1800" u="sng">
                <a:solidFill>
                  <a:schemeClr val="accent1"/>
                </a:solidFill>
                <a:latin typeface="Times New Roman"/>
                <a:ea typeface="Times New Roman"/>
                <a:cs typeface="Times New Roman"/>
                <a:sym typeface="Times New Roman"/>
                <a:hlinkClick r:id="rId3">
                  <a:extLst>
                    <a:ext uri="{A12FA001-AC4F-418D-AE19-62706E023703}">
                      <ahyp:hlinkClr val="tx"/>
                    </a:ext>
                  </a:extLst>
                </a:hlinkClick>
              </a:rPr>
              <a:t>Video link: https://www.youtube.com/watch?v=3s2qo-xCDvM&amp;pp=ygU3aGVhbGluZyBhbmQgbGVhcm5pbmcgdGhyb3VnaCBwYXkgaW4gaHVtYW5pdGFyaWFuIGNyaXNpcw%3D%3D</a:t>
            </a:r>
            <a:endParaRPr sz="1800">
              <a:solidFill>
                <a:schemeClr val="accent1"/>
              </a:solidFill>
              <a:latin typeface="Times New Roman"/>
              <a:ea typeface="Times New Roman"/>
              <a:cs typeface="Times New Roman"/>
              <a:sym typeface="Times New Roman"/>
            </a:endParaRPr>
          </a:p>
          <a:p>
            <a:pPr indent="0" lvl="0" marL="0" marR="0" rtl="0" algn="l">
              <a:spcBef>
                <a:spcPts val="600"/>
              </a:spcBef>
              <a:spcAft>
                <a:spcPts val="0"/>
              </a:spcAft>
              <a:buNone/>
            </a:pPr>
            <a:r>
              <a:rPr lang="en-US" sz="1800" u="sng">
                <a:solidFill>
                  <a:schemeClr val="accent1"/>
                </a:solidFill>
                <a:latin typeface="Times New Roman"/>
                <a:ea typeface="Times New Roman"/>
                <a:cs typeface="Times New Roman"/>
                <a:sym typeface="Times New Roman"/>
                <a:hlinkClick r:id="rId4">
                  <a:extLst>
                    <a:ext uri="{A12FA001-AC4F-418D-AE19-62706E023703}">
                      <ahyp:hlinkClr val="tx"/>
                    </a:ext>
                  </a:extLst>
                </a:hlinkClick>
              </a:rPr>
              <a:t>Video link: https://www.youtube.com/watch?v=B0FDZkMZhS0&amp;pp=ygU3aGVhbGluZyBhbmQgbGVhcm5pbmcgdGhyb3VnaCBwYXkgaW4gaHVtYW5pdGFyaWFuIGNyaXNpcw%3D%3D </a:t>
            </a:r>
            <a:endParaRPr sz="1800">
              <a:solidFill>
                <a:schemeClr val="accent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2"/>
          <p:cNvSpPr txBox="1"/>
          <p:nvPr/>
        </p:nvSpPr>
        <p:spPr>
          <a:xfrm>
            <a:off x="941639" y="731777"/>
            <a:ext cx="101732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Reflectio</a:t>
            </a:r>
            <a:r>
              <a:rPr b="1" lang="en-US" sz="2800">
                <a:solidFill>
                  <a:schemeClr val="dk1"/>
                </a:solidFill>
                <a:latin typeface="Georgia"/>
                <a:ea typeface="Georgia"/>
                <a:cs typeface="Georgia"/>
                <a:sym typeface="Georgia"/>
              </a:rPr>
              <a:t>n (3 min)</a:t>
            </a:r>
            <a:endParaRPr/>
          </a:p>
        </p:txBody>
      </p:sp>
      <p:cxnSp>
        <p:nvCxnSpPr>
          <p:cNvPr id="319" name="Google Shape;319;p22"/>
          <p:cNvCxnSpPr/>
          <p:nvPr/>
        </p:nvCxnSpPr>
        <p:spPr>
          <a:xfrm>
            <a:off x="1077108" y="15196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20" name="Google Shape;320;p22"/>
          <p:cNvSpPr txBox="1"/>
          <p:nvPr/>
        </p:nvSpPr>
        <p:spPr>
          <a:xfrm>
            <a:off x="941650" y="2414950"/>
            <a:ext cx="9798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Georgia"/>
                <a:ea typeface="Georgia"/>
                <a:cs typeface="Georgia"/>
                <a:sym typeface="Georgia"/>
              </a:rPr>
              <a:t>Think about any humanitarian context, where children have a chance to play and how does it helpful for their well-being??</a:t>
            </a:r>
            <a:endParaRPr/>
          </a:p>
        </p:txBody>
      </p:sp>
      <p:sp>
        <p:nvSpPr>
          <p:cNvPr id="321" name="Google Shape;321;p22"/>
          <p:cNvSpPr txBox="1"/>
          <p:nvPr/>
        </p:nvSpPr>
        <p:spPr>
          <a:xfrm>
            <a:off x="776539" y="3787011"/>
            <a:ext cx="7719900" cy="369300"/>
          </a:xfrm>
          <a:prstGeom prst="rect">
            <a:avLst/>
          </a:prstGeom>
          <a:noFill/>
          <a:ln>
            <a:noFill/>
          </a:ln>
        </p:spPr>
        <p:txBody>
          <a:bodyPr anchorCtr="0" anchor="t" bIns="45700" lIns="91425" spcFirstLastPara="1" rIns="91425" wrap="square" tIns="45700">
            <a:spAutoFit/>
          </a:bodyPr>
          <a:lstStyle/>
          <a:p>
            <a:pPr indent="0" lvl="0" marL="123825" marR="0" rtl="0" algn="l">
              <a:lnSpc>
                <a:spcPct val="150000"/>
              </a:lnSpc>
              <a:spcBef>
                <a:spcPts val="0"/>
              </a:spcBef>
              <a:spcAft>
                <a:spcPts val="0"/>
              </a:spcAft>
              <a:buClr>
                <a:schemeClr val="dk1"/>
              </a:buClr>
              <a:buSzPts val="1200"/>
              <a:buFont typeface="Georgia"/>
              <a:buNone/>
            </a:pPr>
            <a:r>
              <a:rPr lang="en-US" sz="1800">
                <a:solidFill>
                  <a:schemeClr val="dk1"/>
                </a:solidFill>
                <a:latin typeface="Georgia"/>
                <a:ea typeface="Georgia"/>
                <a:cs typeface="Georgia"/>
                <a:sym typeface="Georgia"/>
              </a:rPr>
              <a:t>(Write down your answer in the comment box below-) </a:t>
            </a:r>
            <a:endParaRPr sz="1800">
              <a:solidFill>
                <a:schemeClr val="dk1"/>
              </a:solidFill>
              <a:latin typeface="Georgia"/>
              <a:ea typeface="Georgia"/>
              <a:cs typeface="Georgia"/>
              <a:sym typeface="Georgia"/>
            </a:endParaRPr>
          </a:p>
        </p:txBody>
      </p:sp>
      <p:sp>
        <p:nvSpPr>
          <p:cNvPr id="322" name="Google Shape;322;p22"/>
          <p:cNvSpPr/>
          <p:nvPr/>
        </p:nvSpPr>
        <p:spPr>
          <a:xfrm>
            <a:off x="941639" y="4378517"/>
            <a:ext cx="7719900" cy="17193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3"/>
          <p:cNvSpPr txBox="1"/>
          <p:nvPr/>
        </p:nvSpPr>
        <p:spPr>
          <a:xfrm>
            <a:off x="941639" y="731777"/>
            <a:ext cx="966286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Ensuring mental well-being of parents, caregivers and children of humanitarian settings through play </a:t>
            </a:r>
            <a:endParaRPr/>
          </a:p>
        </p:txBody>
      </p:sp>
      <p:cxnSp>
        <p:nvCxnSpPr>
          <p:cNvPr id="328" name="Google Shape;328;p23"/>
          <p:cNvCxnSpPr/>
          <p:nvPr/>
        </p:nvCxnSpPr>
        <p:spPr>
          <a:xfrm>
            <a:off x="1077108" y="192606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29" name="Google Shape;329;p23"/>
          <p:cNvSpPr/>
          <p:nvPr/>
        </p:nvSpPr>
        <p:spPr>
          <a:xfrm>
            <a:off x="1077109" y="2475666"/>
            <a:ext cx="4345800" cy="1559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0" name="Google Shape;330;p23"/>
          <p:cNvCxnSpPr/>
          <p:nvPr/>
        </p:nvCxnSpPr>
        <p:spPr>
          <a:xfrm>
            <a:off x="1077110" y="2475667"/>
            <a:ext cx="0" cy="1559400"/>
          </a:xfrm>
          <a:prstGeom prst="straightConnector1">
            <a:avLst/>
          </a:prstGeom>
          <a:noFill/>
          <a:ln cap="flat" cmpd="sng" w="28575">
            <a:solidFill>
              <a:srgbClr val="4A6E44"/>
            </a:solidFill>
            <a:prstDash val="solid"/>
            <a:miter lim="800000"/>
            <a:headEnd len="sm" w="sm" type="none"/>
            <a:tailEnd len="sm" w="sm" type="none"/>
          </a:ln>
        </p:spPr>
      </p:cxnSp>
      <p:sp>
        <p:nvSpPr>
          <p:cNvPr id="331" name="Google Shape;331;p23"/>
          <p:cNvSpPr txBox="1"/>
          <p:nvPr/>
        </p:nvSpPr>
        <p:spPr>
          <a:xfrm>
            <a:off x="1219201" y="2516742"/>
            <a:ext cx="4033500" cy="140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During the humanitarian crisis, caregivers and children both are experiencing trauma, with caregivers playing a crucial role in their survival and thriving, requiring parents' well-being</a:t>
            </a:r>
            <a:endParaRPr/>
          </a:p>
        </p:txBody>
      </p:sp>
      <p:sp>
        <p:nvSpPr>
          <p:cNvPr id="332" name="Google Shape;332;p23"/>
          <p:cNvSpPr/>
          <p:nvPr/>
        </p:nvSpPr>
        <p:spPr>
          <a:xfrm>
            <a:off x="5735736" y="2475666"/>
            <a:ext cx="4640400" cy="1559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3" name="Google Shape;333;p23"/>
          <p:cNvCxnSpPr/>
          <p:nvPr/>
        </p:nvCxnSpPr>
        <p:spPr>
          <a:xfrm>
            <a:off x="5735737" y="2475667"/>
            <a:ext cx="0" cy="1559400"/>
          </a:xfrm>
          <a:prstGeom prst="straightConnector1">
            <a:avLst/>
          </a:prstGeom>
          <a:noFill/>
          <a:ln cap="flat" cmpd="sng" w="28575">
            <a:solidFill>
              <a:srgbClr val="4A6E44"/>
            </a:solidFill>
            <a:prstDash val="solid"/>
            <a:miter lim="800000"/>
            <a:headEnd len="sm" w="sm" type="none"/>
            <a:tailEnd len="sm" w="sm" type="none"/>
          </a:ln>
        </p:spPr>
      </p:cxnSp>
      <p:sp>
        <p:nvSpPr>
          <p:cNvPr id="334" name="Google Shape;334;p23"/>
          <p:cNvSpPr txBox="1"/>
          <p:nvPr/>
        </p:nvSpPr>
        <p:spPr>
          <a:xfrm>
            <a:off x="5877827" y="2516742"/>
            <a:ext cx="4430700" cy="140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Times New Roman"/>
                <a:ea typeface="Times New Roman"/>
                <a:cs typeface="Times New Roman"/>
                <a:sym typeface="Times New Roman"/>
              </a:rPr>
              <a:t>Play is a key tool for supporting child and caregivers’ well-being through interactive activities like games, storytelling, and art. It improves children’s cognition while boosting caregivers’ self-esteem and mental well-being</a:t>
            </a:r>
            <a:endParaRPr/>
          </a:p>
        </p:txBody>
      </p:sp>
      <p:sp>
        <p:nvSpPr>
          <p:cNvPr id="335" name="Google Shape;335;p23"/>
          <p:cNvSpPr/>
          <p:nvPr/>
        </p:nvSpPr>
        <p:spPr>
          <a:xfrm>
            <a:off x="1077108" y="4188964"/>
            <a:ext cx="9298800" cy="1559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6" name="Google Shape;336;p23"/>
          <p:cNvCxnSpPr/>
          <p:nvPr/>
        </p:nvCxnSpPr>
        <p:spPr>
          <a:xfrm>
            <a:off x="1077110" y="4188964"/>
            <a:ext cx="0" cy="1559400"/>
          </a:xfrm>
          <a:prstGeom prst="straightConnector1">
            <a:avLst/>
          </a:prstGeom>
          <a:noFill/>
          <a:ln cap="flat" cmpd="sng" w="28575">
            <a:solidFill>
              <a:srgbClr val="4A6E44"/>
            </a:solidFill>
            <a:prstDash val="solid"/>
            <a:miter lim="800000"/>
            <a:headEnd len="sm" w="sm" type="none"/>
            <a:tailEnd len="sm" w="sm" type="none"/>
          </a:ln>
        </p:spPr>
      </p:cxnSp>
      <p:sp>
        <p:nvSpPr>
          <p:cNvPr id="337" name="Google Shape;337;p23"/>
          <p:cNvSpPr txBox="1"/>
          <p:nvPr/>
        </p:nvSpPr>
        <p:spPr>
          <a:xfrm>
            <a:off x="1219200" y="4278040"/>
            <a:ext cx="9036000" cy="1400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700">
                <a:solidFill>
                  <a:schemeClr val="dk1"/>
                </a:solidFill>
                <a:latin typeface="Times New Roman"/>
                <a:ea typeface="Times New Roman"/>
                <a:cs typeface="Times New Roman"/>
                <a:sym typeface="Times New Roman"/>
              </a:rPr>
              <a:t>Understanding cultural play elements is crucial to developing early childhood programs, as people nurture their traditions through play, regardless of their location. Culturally appropriate play fosters pride, belonging, socio-emotional development, and reduces caregivers' depression, as seen in the Rhino settlement in Uganda and the ECD interventions for Rohingya people in Bangladesh by incorporating folk rhymes, stories, art, play activities , preserving refugee culture. </a:t>
            </a:r>
            <a:endParaRPr/>
          </a:p>
        </p:txBody>
      </p:sp>
      <p:sp>
        <p:nvSpPr>
          <p:cNvPr id="338" name="Google Shape;338;p23"/>
          <p:cNvSpPr/>
          <p:nvPr/>
        </p:nvSpPr>
        <p:spPr>
          <a:xfrm>
            <a:off x="1077108" y="6082394"/>
            <a:ext cx="9231600" cy="285300"/>
          </a:xfrm>
          <a:prstGeom prst="rect">
            <a:avLst/>
          </a:prstGeom>
          <a:no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3"/>
          <p:cNvSpPr txBox="1"/>
          <p:nvPr/>
        </p:nvSpPr>
        <p:spPr>
          <a:xfrm>
            <a:off x="1256089" y="6069447"/>
            <a:ext cx="9052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Video link: </a:t>
            </a:r>
            <a:r>
              <a:rPr lang="en-US" sz="14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https://www.youtube.com/watch?v=6J6hbiOpnww&amp;t=15s&amp;pp=ygURYnJhYyBodW1hbml0YXJpYW4%3D</a:t>
            </a:r>
            <a:r>
              <a:rPr lang="en-US" sz="14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0083eb186c_0_77"/>
          <p:cNvSpPr/>
          <p:nvPr/>
        </p:nvSpPr>
        <p:spPr>
          <a:xfrm>
            <a:off x="0" y="0"/>
            <a:ext cx="12192000" cy="68580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g30083eb186c_0_77"/>
          <p:cNvSpPr/>
          <p:nvPr/>
        </p:nvSpPr>
        <p:spPr>
          <a:xfrm>
            <a:off x="573043" y="1749604"/>
            <a:ext cx="3657600" cy="3657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g30083eb186c_0_77"/>
          <p:cNvSpPr txBox="1"/>
          <p:nvPr/>
        </p:nvSpPr>
        <p:spPr>
          <a:xfrm>
            <a:off x="525643" y="2885704"/>
            <a:ext cx="37524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References: Reading</a:t>
            </a:r>
            <a:br>
              <a:rPr b="1" lang="en-US" sz="2800">
                <a:solidFill>
                  <a:schemeClr val="dk1"/>
                </a:solidFill>
                <a:latin typeface="Georgia"/>
                <a:ea typeface="Georgia"/>
                <a:cs typeface="Georgia"/>
                <a:sym typeface="Georgia"/>
              </a:rPr>
            </a:br>
            <a:r>
              <a:rPr b="1" lang="en-US" sz="2800" u="none" cap="none" strike="noStrike">
                <a:solidFill>
                  <a:schemeClr val="dk1"/>
                </a:solidFill>
                <a:latin typeface="Georgia"/>
                <a:ea typeface="Georgia"/>
                <a:cs typeface="Georgia"/>
                <a:sym typeface="Georgia"/>
              </a:rPr>
              <a:t>Material </a:t>
            </a:r>
            <a:endParaRPr/>
          </a:p>
        </p:txBody>
      </p:sp>
      <p:sp>
        <p:nvSpPr>
          <p:cNvPr id="348" name="Google Shape;348;g30083eb186c_0_77"/>
          <p:cNvSpPr txBox="1"/>
          <p:nvPr/>
        </p:nvSpPr>
        <p:spPr>
          <a:xfrm>
            <a:off x="5052500" y="368100"/>
            <a:ext cx="665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strike="noStrike">
                <a:solidFill>
                  <a:schemeClr val="lt1"/>
                </a:solidFill>
                <a:latin typeface="Times New Roman"/>
                <a:ea typeface="Times New Roman"/>
                <a:cs typeface="Times New Roman"/>
                <a:sym typeface="Times New Roman"/>
              </a:rPr>
              <a:t>Anderson, K., &amp; Saeed, S. (2022). Research on Young Children in Emergencies: Current Evidence and New Directions. </a:t>
            </a:r>
            <a:r>
              <a:rPr b="0" i="1" lang="en-US" sz="1600" u="none" strike="noStrike">
                <a:solidFill>
                  <a:schemeClr val="lt1"/>
                </a:solidFill>
                <a:latin typeface="Times New Roman"/>
                <a:ea typeface="Times New Roman"/>
                <a:cs typeface="Times New Roman"/>
                <a:sym typeface="Times New Roman"/>
              </a:rPr>
              <a:t>Moving Minds Alliance</a:t>
            </a:r>
            <a:r>
              <a:rPr b="0" i="0" lang="en-US" sz="1600" u="none" strike="noStrike">
                <a:solidFill>
                  <a:schemeClr val="lt1"/>
                </a:solidFill>
                <a:latin typeface="Times New Roman"/>
                <a:ea typeface="Times New Roman"/>
                <a:cs typeface="Times New Roman"/>
                <a:sym typeface="Times New Roman"/>
              </a:rPr>
              <a:t>. </a:t>
            </a:r>
            <a:r>
              <a:rPr b="0" i="0" lang="en-US" sz="1600" u="sng" strike="noStrike">
                <a:solidFill>
                  <a:schemeClr val="lt1"/>
                </a:solidFill>
                <a:latin typeface="Times New Roman"/>
                <a:ea typeface="Times New Roman"/>
                <a:cs typeface="Times New Roman"/>
                <a:sym typeface="Times New Roman"/>
                <a:hlinkClick r:id="rId3">
                  <a:extLst>
                    <a:ext uri="{A12FA001-AC4F-418D-AE19-62706E023703}">
                      <ahyp:hlinkClr val="tx"/>
                    </a:ext>
                  </a:extLst>
                </a:hlinkClick>
              </a:rPr>
              <a:t>https://movingmindsalliance.org/wpcontent/uploads/2022/12/MMA_ResearchForum_Research-on-Young-Children-in-Emergenices_Dec2022.pdf</a:t>
            </a:r>
            <a:r>
              <a:rPr b="0" i="0" lang="en-US" sz="1600" u="none" strike="noStrike">
                <a:solidFill>
                  <a:schemeClr val="lt1"/>
                </a:solidFill>
                <a:latin typeface="Times New Roman"/>
                <a:ea typeface="Times New Roman"/>
                <a:cs typeface="Times New Roman"/>
                <a:sym typeface="Times New Roman"/>
              </a:rPr>
              <a:t> </a:t>
            </a:r>
            <a:endParaRPr b="0" sz="1600">
              <a:solidFill>
                <a:schemeClr val="lt1"/>
              </a:solidFill>
              <a:latin typeface="Times New Roman"/>
              <a:ea typeface="Times New Roman"/>
              <a:cs typeface="Times New Roman"/>
              <a:sym typeface="Times New Roman"/>
            </a:endParaRPr>
          </a:p>
        </p:txBody>
      </p:sp>
      <p:cxnSp>
        <p:nvCxnSpPr>
          <p:cNvPr id="349" name="Google Shape;349;g30083eb186c_0_77"/>
          <p:cNvCxnSpPr/>
          <p:nvPr/>
        </p:nvCxnSpPr>
        <p:spPr>
          <a:xfrm>
            <a:off x="4904652" y="462448"/>
            <a:ext cx="0" cy="952500"/>
          </a:xfrm>
          <a:prstGeom prst="straightConnector1">
            <a:avLst/>
          </a:prstGeom>
          <a:noFill/>
          <a:ln cap="flat" cmpd="sng" w="19050">
            <a:solidFill>
              <a:schemeClr val="lt1"/>
            </a:solidFill>
            <a:prstDash val="solid"/>
            <a:miter lim="800000"/>
            <a:headEnd len="sm" w="sm" type="none"/>
            <a:tailEnd len="sm" w="sm" type="none"/>
          </a:ln>
        </p:spPr>
      </p:cxnSp>
      <p:sp>
        <p:nvSpPr>
          <p:cNvPr id="350" name="Google Shape;350;g30083eb186c_0_77"/>
          <p:cNvSpPr txBox="1"/>
          <p:nvPr/>
        </p:nvSpPr>
        <p:spPr>
          <a:xfrm>
            <a:off x="5052500" y="1490650"/>
            <a:ext cx="665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Times New Roman"/>
                <a:ea typeface="Times New Roman"/>
                <a:cs typeface="Times New Roman"/>
                <a:sym typeface="Times New Roman"/>
              </a:rPr>
              <a:t>Mariam, E., Ahmad, J., &amp; Sarwar, S. S. (2021). BRAC Humanitarian Play Lab Model: Promoting Healing, learning, and Development for Rohingya Children. Journal on Education in Emergencies, 7(1), 96. https://doi.org/10.33682/u72g-v5me</a:t>
            </a:r>
            <a:endParaRPr b="0" sz="1600">
              <a:solidFill>
                <a:schemeClr val="lt1"/>
              </a:solidFill>
              <a:latin typeface="Times New Roman"/>
              <a:ea typeface="Times New Roman"/>
              <a:cs typeface="Times New Roman"/>
              <a:sym typeface="Times New Roman"/>
            </a:endParaRPr>
          </a:p>
        </p:txBody>
      </p:sp>
      <p:cxnSp>
        <p:nvCxnSpPr>
          <p:cNvPr id="351" name="Google Shape;351;g30083eb186c_0_77"/>
          <p:cNvCxnSpPr/>
          <p:nvPr/>
        </p:nvCxnSpPr>
        <p:spPr>
          <a:xfrm>
            <a:off x="4904652" y="1584998"/>
            <a:ext cx="0" cy="952500"/>
          </a:xfrm>
          <a:prstGeom prst="straightConnector1">
            <a:avLst/>
          </a:prstGeom>
          <a:noFill/>
          <a:ln cap="flat" cmpd="sng" w="19050">
            <a:solidFill>
              <a:schemeClr val="lt1"/>
            </a:solidFill>
            <a:prstDash val="solid"/>
            <a:miter lim="800000"/>
            <a:headEnd len="sm" w="sm" type="none"/>
            <a:tailEnd len="sm" w="sm" type="none"/>
          </a:ln>
        </p:spPr>
      </p:cxnSp>
      <p:sp>
        <p:nvSpPr>
          <p:cNvPr id="352" name="Google Shape;352;g30083eb186c_0_77"/>
          <p:cNvSpPr txBox="1"/>
          <p:nvPr/>
        </p:nvSpPr>
        <p:spPr>
          <a:xfrm>
            <a:off x="5052500" y="2631350"/>
            <a:ext cx="665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Times New Roman"/>
                <a:ea typeface="Times New Roman"/>
                <a:cs typeface="Times New Roman"/>
                <a:sym typeface="Times New Roman"/>
              </a:rPr>
              <a:t>Nurturing Care Framework. (2018). Nurturing care for early childhood development: a framework for helping children  survive and thrive to transform health and human potential. World Health Organization.  https://iris.who.int/bitstream/handle/10665/272603/9789241514064-eng.pdf </a:t>
            </a:r>
            <a:endParaRPr b="0" sz="1600">
              <a:solidFill>
                <a:schemeClr val="lt1"/>
              </a:solidFill>
              <a:latin typeface="Times New Roman"/>
              <a:ea typeface="Times New Roman"/>
              <a:cs typeface="Times New Roman"/>
              <a:sym typeface="Times New Roman"/>
            </a:endParaRPr>
          </a:p>
        </p:txBody>
      </p:sp>
      <p:cxnSp>
        <p:nvCxnSpPr>
          <p:cNvPr id="353" name="Google Shape;353;g30083eb186c_0_77"/>
          <p:cNvCxnSpPr/>
          <p:nvPr/>
        </p:nvCxnSpPr>
        <p:spPr>
          <a:xfrm>
            <a:off x="4904652" y="2725698"/>
            <a:ext cx="0" cy="952500"/>
          </a:xfrm>
          <a:prstGeom prst="straightConnector1">
            <a:avLst/>
          </a:prstGeom>
          <a:noFill/>
          <a:ln cap="flat" cmpd="sng" w="19050">
            <a:solidFill>
              <a:schemeClr val="lt1"/>
            </a:solidFill>
            <a:prstDash val="solid"/>
            <a:miter lim="800000"/>
            <a:headEnd len="sm" w="sm" type="none"/>
            <a:tailEnd len="sm" w="sm" type="none"/>
          </a:ln>
        </p:spPr>
      </p:cxnSp>
      <p:sp>
        <p:nvSpPr>
          <p:cNvPr id="354" name="Google Shape;354;g30083eb186c_0_77"/>
          <p:cNvSpPr txBox="1"/>
          <p:nvPr/>
        </p:nvSpPr>
        <p:spPr>
          <a:xfrm>
            <a:off x="5052500" y="3772050"/>
            <a:ext cx="6650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Times New Roman"/>
                <a:ea typeface="Times New Roman"/>
                <a:cs typeface="Times New Roman"/>
                <a:sym typeface="Times New Roman"/>
              </a:rPr>
              <a:t>Shah, S. (2023). Supporting young children affected by crisis. Young Children in Humanitarian and COVID-19 Crises. Routledge. https://www.taylorfrancis.com/chapters/oa-edit/10.4324/9781003415213-2/supporting-young-children-affected-crisis-sweta-shah</a:t>
            </a:r>
            <a:endParaRPr b="0" sz="1600">
              <a:solidFill>
                <a:schemeClr val="lt1"/>
              </a:solidFill>
              <a:latin typeface="Times New Roman"/>
              <a:ea typeface="Times New Roman"/>
              <a:cs typeface="Times New Roman"/>
              <a:sym typeface="Times New Roman"/>
            </a:endParaRPr>
          </a:p>
        </p:txBody>
      </p:sp>
      <p:cxnSp>
        <p:nvCxnSpPr>
          <p:cNvPr id="355" name="Google Shape;355;g30083eb186c_0_77"/>
          <p:cNvCxnSpPr/>
          <p:nvPr/>
        </p:nvCxnSpPr>
        <p:spPr>
          <a:xfrm>
            <a:off x="4904652" y="3866398"/>
            <a:ext cx="0" cy="952500"/>
          </a:xfrm>
          <a:prstGeom prst="straightConnector1">
            <a:avLst/>
          </a:prstGeom>
          <a:noFill/>
          <a:ln cap="flat" cmpd="sng" w="19050">
            <a:solidFill>
              <a:schemeClr val="lt1"/>
            </a:solidFill>
            <a:prstDash val="solid"/>
            <a:miter lim="800000"/>
            <a:headEnd len="sm" w="sm" type="none"/>
            <a:tailEnd len="sm" w="sm" type="none"/>
          </a:ln>
        </p:spPr>
      </p:cxnSp>
      <p:sp>
        <p:nvSpPr>
          <p:cNvPr id="356" name="Google Shape;356;g30083eb186c_0_77"/>
          <p:cNvSpPr txBox="1"/>
          <p:nvPr/>
        </p:nvSpPr>
        <p:spPr>
          <a:xfrm>
            <a:off x="5052500" y="4854700"/>
            <a:ext cx="6650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Times New Roman"/>
                <a:ea typeface="Times New Roman"/>
                <a:cs typeface="Times New Roman"/>
                <a:sym typeface="Times New Roman"/>
              </a:rPr>
              <a:t>Sluss, D. R. (2005). Chapter 1: Valuing Play. Supporting Play Birth through Age Eight. pp. 6-11. Thomson Delmar Learning. </a:t>
            </a:r>
            <a:endParaRPr b="0" sz="1600">
              <a:solidFill>
                <a:schemeClr val="lt1"/>
              </a:solidFill>
              <a:latin typeface="Times New Roman"/>
              <a:ea typeface="Times New Roman"/>
              <a:cs typeface="Times New Roman"/>
              <a:sym typeface="Times New Roman"/>
            </a:endParaRPr>
          </a:p>
        </p:txBody>
      </p:sp>
      <p:cxnSp>
        <p:nvCxnSpPr>
          <p:cNvPr id="357" name="Google Shape;357;g30083eb186c_0_77"/>
          <p:cNvCxnSpPr/>
          <p:nvPr/>
        </p:nvCxnSpPr>
        <p:spPr>
          <a:xfrm>
            <a:off x="4904652" y="4949048"/>
            <a:ext cx="0" cy="454800"/>
          </a:xfrm>
          <a:prstGeom prst="straightConnector1">
            <a:avLst/>
          </a:prstGeom>
          <a:noFill/>
          <a:ln cap="flat" cmpd="sng" w="19050">
            <a:solidFill>
              <a:schemeClr val="lt1"/>
            </a:solidFill>
            <a:prstDash val="solid"/>
            <a:miter lim="800000"/>
            <a:headEnd len="sm" w="sm" type="none"/>
            <a:tailEnd len="sm" w="sm" type="none"/>
          </a:ln>
        </p:spPr>
      </p:cxnSp>
      <p:sp>
        <p:nvSpPr>
          <p:cNvPr id="358" name="Google Shape;358;g30083eb186c_0_77"/>
          <p:cNvSpPr txBox="1"/>
          <p:nvPr/>
        </p:nvSpPr>
        <p:spPr>
          <a:xfrm>
            <a:off x="5052500" y="5467050"/>
            <a:ext cx="66501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UNICEF. (2018). Learning through play: Strengthening learning through play in early childhood education programmes</a:t>
            </a:r>
            <a:endParaRPr sz="1600">
              <a:solidFill>
                <a:schemeClr val="lt1"/>
              </a:solidFill>
              <a:latin typeface="Times New Roman"/>
              <a:ea typeface="Times New Roman"/>
              <a:cs typeface="Times New Roman"/>
              <a:sym typeface="Times New Roman"/>
            </a:endParaRPr>
          </a:p>
          <a:p>
            <a:pPr indent="0" lvl="0" marL="0" rtl="0" algn="l">
              <a:spcBef>
                <a:spcPts val="0"/>
              </a:spcBef>
              <a:spcAft>
                <a:spcPts val="0"/>
              </a:spcAft>
              <a:buSzPts val="1100"/>
              <a:buNone/>
            </a:pPr>
            <a:r>
              <a:rPr lang="en-US" sz="1600">
                <a:solidFill>
                  <a:schemeClr val="lt1"/>
                </a:solidFill>
                <a:latin typeface="Times New Roman"/>
                <a:ea typeface="Times New Roman"/>
                <a:cs typeface="Times New Roman"/>
                <a:sym typeface="Times New Roman"/>
              </a:rPr>
              <a:t>https://www.unicef.org/sites/default/files/2018-12/UNICEF-Lego-Foundation-Learning-through-Play.pdf</a:t>
            </a:r>
            <a:endParaRPr sz="1600">
              <a:solidFill>
                <a:schemeClr val="lt1"/>
              </a:solidFill>
              <a:latin typeface="Times New Roman"/>
              <a:ea typeface="Times New Roman"/>
              <a:cs typeface="Times New Roman"/>
              <a:sym typeface="Times New Roman"/>
            </a:endParaRPr>
          </a:p>
        </p:txBody>
      </p:sp>
      <p:cxnSp>
        <p:nvCxnSpPr>
          <p:cNvPr id="359" name="Google Shape;359;g30083eb186c_0_77"/>
          <p:cNvCxnSpPr/>
          <p:nvPr/>
        </p:nvCxnSpPr>
        <p:spPr>
          <a:xfrm>
            <a:off x="4904652" y="5561398"/>
            <a:ext cx="0" cy="91050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5"/>
          <p:cNvSpPr/>
          <p:nvPr/>
        </p:nvSpPr>
        <p:spPr>
          <a:xfrm>
            <a:off x="152400" y="0"/>
            <a:ext cx="12192000" cy="68580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5"/>
          <p:cNvSpPr/>
          <p:nvPr/>
        </p:nvSpPr>
        <p:spPr>
          <a:xfrm>
            <a:off x="797560" y="1676410"/>
            <a:ext cx="3657600" cy="3657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5"/>
          <p:cNvSpPr txBox="1"/>
          <p:nvPr/>
        </p:nvSpPr>
        <p:spPr>
          <a:xfrm>
            <a:off x="797560" y="3028156"/>
            <a:ext cx="3752400" cy="105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References: </a:t>
            </a:r>
            <a:endParaRPr/>
          </a:p>
          <a:p>
            <a:pPr indent="0" lvl="0" marL="0" marR="0" rtl="0" algn="ctr">
              <a:lnSpc>
                <a:spcPct val="100000"/>
              </a:lnSpc>
              <a:spcBef>
                <a:spcPts val="80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Image</a:t>
            </a:r>
            <a:endParaRPr/>
          </a:p>
        </p:txBody>
      </p:sp>
      <p:sp>
        <p:nvSpPr>
          <p:cNvPr id="368" name="Google Shape;368;p25"/>
          <p:cNvSpPr txBox="1"/>
          <p:nvPr/>
        </p:nvSpPr>
        <p:spPr>
          <a:xfrm>
            <a:off x="5222240" y="964018"/>
            <a:ext cx="6096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None/>
            </a:pPr>
            <a:r>
              <a:rPr lang="en-US" sz="2000">
                <a:solidFill>
                  <a:schemeClr val="lt1"/>
                </a:solidFill>
                <a:latin typeface="Georgia"/>
                <a:ea typeface="Georgia"/>
                <a:cs typeface="Georgia"/>
                <a:sym typeface="Georgia"/>
              </a:rPr>
              <a:t>BRAC IED photo achieve</a:t>
            </a:r>
            <a:endParaRPr sz="1900">
              <a:latin typeface="Georgia"/>
              <a:ea typeface="Georgia"/>
              <a:cs typeface="Georgia"/>
              <a:sym typeface="Georgia"/>
            </a:endParaRPr>
          </a:p>
        </p:txBody>
      </p:sp>
      <p:cxnSp>
        <p:nvCxnSpPr>
          <p:cNvPr id="369" name="Google Shape;369;p25"/>
          <p:cNvCxnSpPr/>
          <p:nvPr/>
        </p:nvCxnSpPr>
        <p:spPr>
          <a:xfrm>
            <a:off x="5091764" y="1026271"/>
            <a:ext cx="0" cy="349800"/>
          </a:xfrm>
          <a:prstGeom prst="straightConnector1">
            <a:avLst/>
          </a:prstGeom>
          <a:noFill/>
          <a:ln cap="flat" cmpd="sng" w="19050">
            <a:solidFill>
              <a:schemeClr val="lt1"/>
            </a:solidFill>
            <a:prstDash val="solid"/>
            <a:miter lim="800000"/>
            <a:headEnd len="sm" w="sm" type="none"/>
            <a:tailEnd len="sm" w="sm" type="none"/>
          </a:ln>
        </p:spPr>
      </p:cxnSp>
      <p:sp>
        <p:nvSpPr>
          <p:cNvPr id="370" name="Google Shape;370;p25"/>
          <p:cNvSpPr txBox="1"/>
          <p:nvPr/>
        </p:nvSpPr>
        <p:spPr>
          <a:xfrm>
            <a:off x="5222240" y="1654768"/>
            <a:ext cx="60960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None/>
            </a:pPr>
            <a:r>
              <a:rPr lang="en-US" sz="2000">
                <a:solidFill>
                  <a:schemeClr val="lt1"/>
                </a:solidFill>
                <a:latin typeface="Georgia"/>
                <a:ea typeface="Georgia"/>
                <a:cs typeface="Georgia"/>
                <a:sym typeface="Georgia"/>
              </a:rPr>
              <a:t>BRAC Uganda, Early Childhood Development. Photo &amp; Video Gallery</a:t>
            </a:r>
            <a:endParaRPr sz="1900">
              <a:latin typeface="Georgia"/>
              <a:ea typeface="Georgia"/>
              <a:cs typeface="Georgia"/>
              <a:sym typeface="Georgia"/>
            </a:endParaRPr>
          </a:p>
        </p:txBody>
      </p:sp>
      <p:cxnSp>
        <p:nvCxnSpPr>
          <p:cNvPr id="371" name="Google Shape;371;p25"/>
          <p:cNvCxnSpPr/>
          <p:nvPr/>
        </p:nvCxnSpPr>
        <p:spPr>
          <a:xfrm>
            <a:off x="5091764" y="1793221"/>
            <a:ext cx="0" cy="483300"/>
          </a:xfrm>
          <a:prstGeom prst="straightConnector1">
            <a:avLst/>
          </a:prstGeom>
          <a:noFill/>
          <a:ln cap="flat" cmpd="sng" w="19050">
            <a:solidFill>
              <a:schemeClr val="lt1"/>
            </a:solidFill>
            <a:prstDash val="solid"/>
            <a:miter lim="800000"/>
            <a:headEnd len="sm" w="sm" type="none"/>
            <a:tailEnd len="sm" w="sm" type="none"/>
          </a:ln>
        </p:spPr>
      </p:cxnSp>
      <p:sp>
        <p:nvSpPr>
          <p:cNvPr id="372" name="Google Shape;372;p25"/>
          <p:cNvSpPr txBox="1"/>
          <p:nvPr/>
        </p:nvSpPr>
        <p:spPr>
          <a:xfrm>
            <a:off x="5222240" y="2534131"/>
            <a:ext cx="6096000" cy="25551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SzPts val="1100"/>
              <a:buNone/>
            </a:pPr>
            <a:r>
              <a:rPr lang="en-US" sz="2000">
                <a:solidFill>
                  <a:schemeClr val="lt1"/>
                </a:solidFill>
                <a:latin typeface="Georgia"/>
                <a:ea typeface="Georgia"/>
                <a:cs typeface="Georgia"/>
                <a:sym typeface="Georgia"/>
              </a:rPr>
              <a:t>Famveldman ID 131739523. Child building snowman. Kids build snowman. Boy and girl playing outdoors on snowy winter day. Outdoor family fun on Christmas vacation. [jpeg]. Dreamstime.com. https://www.dreamstime.com/child-building-snowman-kids-build-snow-man-boy-girl-playing-outdoors-snowy-winter-day-</a:t>
            </a:r>
            <a:r>
              <a:rPr lang="en-US" sz="2000">
                <a:solidFill>
                  <a:schemeClr val="lt1"/>
                </a:solidFill>
                <a:latin typeface="Georgia"/>
                <a:ea typeface="Georgia"/>
                <a:cs typeface="Georgia"/>
                <a:sym typeface="Georgia"/>
              </a:rPr>
              <a:t>outdoor-family-fun-christmas-vacation-image131739523</a:t>
            </a:r>
            <a:endParaRPr sz="2000">
              <a:solidFill>
                <a:schemeClr val="lt1"/>
              </a:solidFill>
              <a:latin typeface="Georgia"/>
              <a:ea typeface="Georgia"/>
              <a:cs typeface="Georgia"/>
              <a:sym typeface="Georgia"/>
            </a:endParaRPr>
          </a:p>
        </p:txBody>
      </p:sp>
      <p:cxnSp>
        <p:nvCxnSpPr>
          <p:cNvPr id="373" name="Google Shape;373;p25"/>
          <p:cNvCxnSpPr/>
          <p:nvPr/>
        </p:nvCxnSpPr>
        <p:spPr>
          <a:xfrm>
            <a:off x="5091764" y="2672584"/>
            <a:ext cx="30300" cy="243420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0083eb186c_0_52"/>
          <p:cNvSpPr/>
          <p:nvPr/>
        </p:nvSpPr>
        <p:spPr>
          <a:xfrm>
            <a:off x="0" y="0"/>
            <a:ext cx="12192000" cy="68580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g30083eb186c_0_52"/>
          <p:cNvSpPr/>
          <p:nvPr/>
        </p:nvSpPr>
        <p:spPr>
          <a:xfrm>
            <a:off x="797560" y="1600210"/>
            <a:ext cx="3657600" cy="3657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g30083eb186c_0_52"/>
          <p:cNvSpPr txBox="1"/>
          <p:nvPr/>
        </p:nvSpPr>
        <p:spPr>
          <a:xfrm>
            <a:off x="797560" y="2951956"/>
            <a:ext cx="3752400" cy="105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References: </a:t>
            </a:r>
            <a:endParaRPr/>
          </a:p>
          <a:p>
            <a:pPr indent="0" lvl="0" marL="0" marR="0" rtl="0" algn="ctr">
              <a:lnSpc>
                <a:spcPct val="100000"/>
              </a:lnSpc>
              <a:spcBef>
                <a:spcPts val="80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Image</a:t>
            </a:r>
            <a:endParaRPr/>
          </a:p>
        </p:txBody>
      </p:sp>
      <p:sp>
        <p:nvSpPr>
          <p:cNvPr id="382" name="Google Shape;382;g30083eb186c_0_52"/>
          <p:cNvSpPr txBox="1"/>
          <p:nvPr/>
        </p:nvSpPr>
        <p:spPr>
          <a:xfrm>
            <a:off x="5222240" y="782606"/>
            <a:ext cx="60960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None/>
            </a:pPr>
            <a:r>
              <a:rPr lang="en-US" sz="1800">
                <a:solidFill>
                  <a:schemeClr val="lt1"/>
                </a:solidFill>
                <a:latin typeface="Georgia"/>
                <a:ea typeface="Georgia"/>
                <a:cs typeface="Georgia"/>
                <a:sym typeface="Georgia"/>
              </a:rPr>
              <a:t>Hajarah Nalwadda, H. (2024, January 22). Sustainability More than just a playgroup: Lively Minds in Uganda. [jpg]. LGT. https://www.lgt.com/li-en/market-assessments/insights/sustainability/more-than-just-a-playgroup-lively-minds-in-uganda-197222 </a:t>
            </a:r>
            <a:endParaRPr sz="1700">
              <a:latin typeface="Georgia"/>
              <a:ea typeface="Georgia"/>
              <a:cs typeface="Georgia"/>
              <a:sym typeface="Georgia"/>
            </a:endParaRPr>
          </a:p>
        </p:txBody>
      </p:sp>
      <p:cxnSp>
        <p:nvCxnSpPr>
          <p:cNvPr id="383" name="Google Shape;383;g30083eb186c_0_52"/>
          <p:cNvCxnSpPr/>
          <p:nvPr/>
        </p:nvCxnSpPr>
        <p:spPr>
          <a:xfrm>
            <a:off x="5091764" y="844858"/>
            <a:ext cx="0" cy="1641000"/>
          </a:xfrm>
          <a:prstGeom prst="straightConnector1">
            <a:avLst/>
          </a:prstGeom>
          <a:noFill/>
          <a:ln cap="flat" cmpd="sng" w="19050">
            <a:solidFill>
              <a:schemeClr val="lt1"/>
            </a:solidFill>
            <a:prstDash val="solid"/>
            <a:miter lim="800000"/>
            <a:headEnd len="sm" w="sm" type="none"/>
            <a:tailEnd len="sm" w="sm" type="none"/>
          </a:ln>
        </p:spPr>
      </p:cxnSp>
      <p:sp>
        <p:nvSpPr>
          <p:cNvPr id="384" name="Google Shape;384;g30083eb186c_0_52"/>
          <p:cNvSpPr txBox="1"/>
          <p:nvPr/>
        </p:nvSpPr>
        <p:spPr>
          <a:xfrm>
            <a:off x="5222240" y="2793131"/>
            <a:ext cx="6096000" cy="6465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SzPts val="1100"/>
              <a:buNone/>
            </a:pPr>
            <a:r>
              <a:rPr lang="en-US" sz="1800">
                <a:solidFill>
                  <a:schemeClr val="lt1"/>
                </a:solidFill>
                <a:latin typeface="Georgia"/>
                <a:ea typeface="Georgia"/>
                <a:cs typeface="Georgia"/>
                <a:sym typeface="Georgia"/>
              </a:rPr>
              <a:t>Karim, S. (2013, July 31). A Glimpse of Syria's 1 Million Child Refugees. [jpeg]. Reuters. </a:t>
            </a:r>
            <a:endParaRPr sz="1800">
              <a:solidFill>
                <a:schemeClr val="lt1"/>
              </a:solidFill>
              <a:latin typeface="Georgia"/>
              <a:ea typeface="Georgia"/>
              <a:cs typeface="Georgia"/>
              <a:sym typeface="Georgia"/>
            </a:endParaRPr>
          </a:p>
        </p:txBody>
      </p:sp>
      <p:cxnSp>
        <p:nvCxnSpPr>
          <p:cNvPr id="385" name="Google Shape;385;g30083eb186c_0_52"/>
          <p:cNvCxnSpPr/>
          <p:nvPr/>
        </p:nvCxnSpPr>
        <p:spPr>
          <a:xfrm>
            <a:off x="5091764" y="2855384"/>
            <a:ext cx="0" cy="580200"/>
          </a:xfrm>
          <a:prstGeom prst="straightConnector1">
            <a:avLst/>
          </a:prstGeom>
          <a:noFill/>
          <a:ln cap="flat" cmpd="sng" w="19050">
            <a:solidFill>
              <a:schemeClr val="lt1"/>
            </a:solidFill>
            <a:prstDash val="solid"/>
            <a:miter lim="800000"/>
            <a:headEnd len="sm" w="sm" type="none"/>
            <a:tailEnd len="sm" w="sm" type="none"/>
          </a:ln>
        </p:spPr>
      </p:cxnSp>
      <p:sp>
        <p:nvSpPr>
          <p:cNvPr id="386" name="Google Shape;386;g30083eb186c_0_52"/>
          <p:cNvSpPr txBox="1"/>
          <p:nvPr/>
        </p:nvSpPr>
        <p:spPr>
          <a:xfrm>
            <a:off x="5222240" y="3746906"/>
            <a:ext cx="6096000" cy="6465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SzPts val="1100"/>
              <a:buNone/>
            </a:pPr>
            <a:r>
              <a:rPr lang="en-US" sz="1800">
                <a:solidFill>
                  <a:schemeClr val="lt1"/>
                </a:solidFill>
                <a:latin typeface="Georgia"/>
                <a:ea typeface="Georgia"/>
                <a:cs typeface="Georgia"/>
                <a:sym typeface="Georgia"/>
              </a:rPr>
              <a:t>https://www.npr.org/sections/thetwo-way/2013/08/23/214793685/a-glimpse-of-syrias-1-million-child-refugee</a:t>
            </a:r>
            <a:endParaRPr sz="1800">
              <a:solidFill>
                <a:schemeClr val="lt1"/>
              </a:solidFill>
              <a:latin typeface="Georgia"/>
              <a:ea typeface="Georgia"/>
              <a:cs typeface="Georgia"/>
              <a:sym typeface="Georgia"/>
            </a:endParaRPr>
          </a:p>
        </p:txBody>
      </p:sp>
      <p:cxnSp>
        <p:nvCxnSpPr>
          <p:cNvPr id="387" name="Google Shape;387;g30083eb186c_0_52"/>
          <p:cNvCxnSpPr/>
          <p:nvPr/>
        </p:nvCxnSpPr>
        <p:spPr>
          <a:xfrm>
            <a:off x="5091764" y="3809159"/>
            <a:ext cx="0" cy="580200"/>
          </a:xfrm>
          <a:prstGeom prst="straightConnector1">
            <a:avLst/>
          </a:prstGeom>
          <a:noFill/>
          <a:ln cap="flat" cmpd="sng" w="19050">
            <a:solidFill>
              <a:schemeClr val="lt1"/>
            </a:solidFill>
            <a:prstDash val="solid"/>
            <a:miter lim="800000"/>
            <a:headEnd len="sm" w="sm" type="none"/>
            <a:tailEnd len="sm" w="sm" type="none"/>
          </a:ln>
        </p:spPr>
      </p:cxnSp>
      <p:sp>
        <p:nvSpPr>
          <p:cNvPr id="388" name="Google Shape;388;g30083eb186c_0_52"/>
          <p:cNvSpPr txBox="1"/>
          <p:nvPr/>
        </p:nvSpPr>
        <p:spPr>
          <a:xfrm>
            <a:off x="5222250" y="4700688"/>
            <a:ext cx="5986800" cy="14775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SzPts val="1100"/>
              <a:buNone/>
            </a:pPr>
            <a:r>
              <a:rPr lang="en-US" sz="1800">
                <a:solidFill>
                  <a:schemeClr val="lt1"/>
                </a:solidFill>
                <a:latin typeface="Georgia"/>
                <a:ea typeface="Georgia"/>
                <a:cs typeface="Georgia"/>
                <a:sym typeface="Georgia"/>
              </a:rPr>
              <a:t>Photography, S.T. (2018, February 17).  An image of children playing in the open field of a rural area near Dhaka, Bangladesh.[jpg]. Shutterstock. https://www.shutterstock.com/image-photo/dhaka-bangladesh-17-february-2018-image-1050060725</a:t>
            </a:r>
            <a:endParaRPr sz="1800">
              <a:solidFill>
                <a:schemeClr val="lt1"/>
              </a:solidFill>
              <a:latin typeface="Georgia"/>
              <a:ea typeface="Georgia"/>
              <a:cs typeface="Georgia"/>
              <a:sym typeface="Georgia"/>
            </a:endParaRPr>
          </a:p>
        </p:txBody>
      </p:sp>
      <p:cxnSp>
        <p:nvCxnSpPr>
          <p:cNvPr id="389" name="Google Shape;389;g30083eb186c_0_52"/>
          <p:cNvCxnSpPr/>
          <p:nvPr/>
        </p:nvCxnSpPr>
        <p:spPr>
          <a:xfrm>
            <a:off x="5091764" y="4762934"/>
            <a:ext cx="0" cy="136140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7"/>
          <p:cNvSpPr/>
          <p:nvPr/>
        </p:nvSpPr>
        <p:spPr>
          <a:xfrm>
            <a:off x="0" y="0"/>
            <a:ext cx="12192000" cy="5353235"/>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5" name="Google Shape;395;p27"/>
          <p:cNvPicPr preferRelativeResize="0"/>
          <p:nvPr/>
        </p:nvPicPr>
        <p:blipFill rotWithShape="1">
          <a:blip r:embed="rId3">
            <a:alphaModFix/>
          </a:blip>
          <a:srcRect b="0" l="0" r="0" t="0"/>
          <a:stretch/>
        </p:blipFill>
        <p:spPr>
          <a:xfrm>
            <a:off x="719533" y="5899820"/>
            <a:ext cx="6496050" cy="628650"/>
          </a:xfrm>
          <a:prstGeom prst="rect">
            <a:avLst/>
          </a:prstGeom>
          <a:noFill/>
          <a:ln>
            <a:noFill/>
          </a:ln>
        </p:spPr>
      </p:pic>
      <p:pic>
        <p:nvPicPr>
          <p:cNvPr id="396" name="Google Shape;396;p27"/>
          <p:cNvPicPr preferRelativeResize="0"/>
          <p:nvPr/>
        </p:nvPicPr>
        <p:blipFill rotWithShape="1">
          <a:blip r:embed="rId4">
            <a:alphaModFix/>
          </a:blip>
          <a:srcRect b="21942" l="0" r="0" t="0"/>
          <a:stretch/>
        </p:blipFill>
        <p:spPr>
          <a:xfrm>
            <a:off x="0" y="0"/>
            <a:ext cx="12192000" cy="53532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3"/>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Time Allocation</a:t>
            </a:r>
            <a:endParaRPr/>
          </a:p>
        </p:txBody>
      </p:sp>
      <p:cxnSp>
        <p:nvCxnSpPr>
          <p:cNvPr id="54" name="Google Shape;54;p3"/>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55" name="Google Shape;55;p3"/>
          <p:cNvSpPr/>
          <p:nvPr/>
        </p:nvSpPr>
        <p:spPr>
          <a:xfrm>
            <a:off x="1077107" y="2054810"/>
            <a:ext cx="4226410" cy="15686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6" name="Google Shape;56;p3"/>
          <p:cNvCxnSpPr/>
          <p:nvPr/>
        </p:nvCxnSpPr>
        <p:spPr>
          <a:xfrm>
            <a:off x="1077108" y="2054810"/>
            <a:ext cx="0" cy="1568634"/>
          </a:xfrm>
          <a:prstGeom prst="straightConnector1">
            <a:avLst/>
          </a:prstGeom>
          <a:noFill/>
          <a:ln cap="flat" cmpd="sng" w="28575">
            <a:solidFill>
              <a:srgbClr val="4A6E44"/>
            </a:solidFill>
            <a:prstDash val="solid"/>
            <a:miter lim="800000"/>
            <a:headEnd len="sm" w="sm" type="none"/>
            <a:tailEnd len="sm" w="sm" type="none"/>
          </a:ln>
        </p:spPr>
      </p:cxnSp>
      <p:sp>
        <p:nvSpPr>
          <p:cNvPr id="57" name="Google Shape;57;p3"/>
          <p:cNvSpPr txBox="1"/>
          <p:nvPr/>
        </p:nvSpPr>
        <p:spPr>
          <a:xfrm>
            <a:off x="1267222" y="2639162"/>
            <a:ext cx="403629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Define what is child, child development, Early Childhood Development (ECD) and domain of child development </a:t>
            </a:r>
            <a:endParaRPr/>
          </a:p>
        </p:txBody>
      </p:sp>
      <p:sp>
        <p:nvSpPr>
          <p:cNvPr id="58" name="Google Shape;58;p3"/>
          <p:cNvSpPr txBox="1"/>
          <p:nvPr/>
        </p:nvSpPr>
        <p:spPr>
          <a:xfrm>
            <a:off x="1267222" y="2094357"/>
            <a:ext cx="124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aleway"/>
                <a:ea typeface="Raleway"/>
                <a:cs typeface="Raleway"/>
                <a:sym typeface="Raleway"/>
              </a:rPr>
              <a:t>15</a:t>
            </a:r>
            <a:r>
              <a:rPr b="1" lang="en-US" sz="1800">
                <a:solidFill>
                  <a:schemeClr val="dk1"/>
                </a:solidFill>
                <a:latin typeface="Times New Roman"/>
                <a:ea typeface="Times New Roman"/>
                <a:cs typeface="Times New Roman"/>
                <a:sym typeface="Times New Roman"/>
              </a:rPr>
              <a:t> mins</a:t>
            </a:r>
            <a:endParaRPr/>
          </a:p>
        </p:txBody>
      </p:sp>
      <p:sp>
        <p:nvSpPr>
          <p:cNvPr id="59" name="Google Shape;59;p3"/>
          <p:cNvSpPr/>
          <p:nvPr/>
        </p:nvSpPr>
        <p:spPr>
          <a:xfrm>
            <a:off x="5669427" y="2054810"/>
            <a:ext cx="4226410" cy="15686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0" name="Google Shape;60;p3"/>
          <p:cNvCxnSpPr/>
          <p:nvPr/>
        </p:nvCxnSpPr>
        <p:spPr>
          <a:xfrm>
            <a:off x="5669428" y="2054810"/>
            <a:ext cx="0" cy="1568634"/>
          </a:xfrm>
          <a:prstGeom prst="straightConnector1">
            <a:avLst/>
          </a:prstGeom>
          <a:noFill/>
          <a:ln cap="flat" cmpd="sng" w="28575">
            <a:solidFill>
              <a:srgbClr val="4A6E44"/>
            </a:solidFill>
            <a:prstDash val="solid"/>
            <a:miter lim="800000"/>
            <a:headEnd len="sm" w="sm" type="none"/>
            <a:tailEnd len="sm" w="sm" type="none"/>
          </a:ln>
        </p:spPr>
      </p:cxnSp>
      <p:sp>
        <p:nvSpPr>
          <p:cNvPr id="61" name="Google Shape;61;p3"/>
          <p:cNvSpPr txBox="1"/>
          <p:nvPr/>
        </p:nvSpPr>
        <p:spPr>
          <a:xfrm>
            <a:off x="5859542" y="2777661"/>
            <a:ext cx="403629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Recognise why ECD is important in humanitarian settings </a:t>
            </a:r>
            <a:endParaRPr/>
          </a:p>
        </p:txBody>
      </p:sp>
      <p:sp>
        <p:nvSpPr>
          <p:cNvPr id="62" name="Google Shape;62;p3"/>
          <p:cNvSpPr txBox="1"/>
          <p:nvPr/>
        </p:nvSpPr>
        <p:spPr>
          <a:xfrm>
            <a:off x="5859542" y="2094357"/>
            <a:ext cx="124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aleway"/>
                <a:ea typeface="Raleway"/>
                <a:cs typeface="Raleway"/>
                <a:sym typeface="Raleway"/>
              </a:rPr>
              <a:t>30</a:t>
            </a:r>
            <a:r>
              <a:rPr b="1" lang="en-US" sz="1800">
                <a:solidFill>
                  <a:schemeClr val="dk1"/>
                </a:solidFill>
                <a:latin typeface="Times New Roman"/>
                <a:ea typeface="Times New Roman"/>
                <a:cs typeface="Times New Roman"/>
                <a:sym typeface="Times New Roman"/>
              </a:rPr>
              <a:t> mins</a:t>
            </a:r>
            <a:endParaRPr/>
          </a:p>
        </p:txBody>
      </p:sp>
      <p:sp>
        <p:nvSpPr>
          <p:cNvPr id="63" name="Google Shape;63;p3"/>
          <p:cNvSpPr/>
          <p:nvPr/>
        </p:nvSpPr>
        <p:spPr>
          <a:xfrm>
            <a:off x="1077107" y="3964890"/>
            <a:ext cx="4226410" cy="15686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4" name="Google Shape;64;p3"/>
          <p:cNvCxnSpPr/>
          <p:nvPr/>
        </p:nvCxnSpPr>
        <p:spPr>
          <a:xfrm>
            <a:off x="1077108" y="3964890"/>
            <a:ext cx="0" cy="1568634"/>
          </a:xfrm>
          <a:prstGeom prst="straightConnector1">
            <a:avLst/>
          </a:prstGeom>
          <a:noFill/>
          <a:ln cap="flat" cmpd="sng" w="28575">
            <a:solidFill>
              <a:srgbClr val="4A6E44"/>
            </a:solidFill>
            <a:prstDash val="solid"/>
            <a:miter lim="800000"/>
            <a:headEnd len="sm" w="sm" type="none"/>
            <a:tailEnd len="sm" w="sm" type="none"/>
          </a:ln>
        </p:spPr>
      </p:cxnSp>
      <p:sp>
        <p:nvSpPr>
          <p:cNvPr id="65" name="Google Shape;65;p3"/>
          <p:cNvSpPr txBox="1"/>
          <p:nvPr/>
        </p:nvSpPr>
        <p:spPr>
          <a:xfrm>
            <a:off x="1267222" y="4549242"/>
            <a:ext cx="403629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Identify how play work as a tool for healing and learning in humanitarian context</a:t>
            </a:r>
            <a:endParaRPr/>
          </a:p>
        </p:txBody>
      </p:sp>
      <p:sp>
        <p:nvSpPr>
          <p:cNvPr id="66" name="Google Shape;66;p3"/>
          <p:cNvSpPr txBox="1"/>
          <p:nvPr/>
        </p:nvSpPr>
        <p:spPr>
          <a:xfrm>
            <a:off x="1267222" y="4004437"/>
            <a:ext cx="124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aleway"/>
                <a:ea typeface="Raleway"/>
                <a:cs typeface="Raleway"/>
                <a:sym typeface="Raleway"/>
              </a:rPr>
              <a:t>30</a:t>
            </a:r>
            <a:r>
              <a:rPr b="1" lang="en-US" sz="1800">
                <a:solidFill>
                  <a:schemeClr val="dk1"/>
                </a:solidFill>
                <a:latin typeface="Times New Roman"/>
                <a:ea typeface="Times New Roman"/>
                <a:cs typeface="Times New Roman"/>
                <a:sym typeface="Times New Roman"/>
              </a:rPr>
              <a:t> mins</a:t>
            </a:r>
            <a:endParaRPr/>
          </a:p>
        </p:txBody>
      </p:sp>
      <p:sp>
        <p:nvSpPr>
          <p:cNvPr id="67" name="Google Shape;67;p3"/>
          <p:cNvSpPr/>
          <p:nvPr/>
        </p:nvSpPr>
        <p:spPr>
          <a:xfrm>
            <a:off x="5669427" y="3964890"/>
            <a:ext cx="4226410" cy="156863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8" name="Google Shape;68;p3"/>
          <p:cNvCxnSpPr/>
          <p:nvPr/>
        </p:nvCxnSpPr>
        <p:spPr>
          <a:xfrm>
            <a:off x="5669428" y="3964890"/>
            <a:ext cx="0" cy="1568634"/>
          </a:xfrm>
          <a:prstGeom prst="straightConnector1">
            <a:avLst/>
          </a:prstGeom>
          <a:noFill/>
          <a:ln cap="flat" cmpd="sng" w="28575">
            <a:solidFill>
              <a:srgbClr val="4A6E44"/>
            </a:solidFill>
            <a:prstDash val="solid"/>
            <a:miter lim="800000"/>
            <a:headEnd len="sm" w="sm" type="none"/>
            <a:tailEnd len="sm" w="sm" type="none"/>
          </a:ln>
        </p:spPr>
      </p:cxnSp>
      <p:sp>
        <p:nvSpPr>
          <p:cNvPr id="69" name="Google Shape;69;p3"/>
          <p:cNvSpPr txBox="1"/>
          <p:nvPr/>
        </p:nvSpPr>
        <p:spPr>
          <a:xfrm>
            <a:off x="5859543" y="4525181"/>
            <a:ext cx="379245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Analyze the importance of ensuring mental well-being of parents, caregivers and children</a:t>
            </a:r>
            <a:endParaRPr/>
          </a:p>
        </p:txBody>
      </p:sp>
      <p:sp>
        <p:nvSpPr>
          <p:cNvPr id="70" name="Google Shape;70;p3"/>
          <p:cNvSpPr txBox="1"/>
          <p:nvPr/>
        </p:nvSpPr>
        <p:spPr>
          <a:xfrm>
            <a:off x="5859542" y="4004437"/>
            <a:ext cx="124967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aleway"/>
                <a:ea typeface="Raleway"/>
                <a:cs typeface="Raleway"/>
                <a:sym typeface="Raleway"/>
              </a:rPr>
              <a:t>15</a:t>
            </a:r>
            <a:r>
              <a:rPr b="1" lang="en-US" sz="1800">
                <a:solidFill>
                  <a:schemeClr val="dk1"/>
                </a:solidFill>
                <a:latin typeface="Times New Roman"/>
                <a:ea typeface="Times New Roman"/>
                <a:cs typeface="Times New Roman"/>
                <a:sym typeface="Times New Roman"/>
              </a:rPr>
              <a:t> mins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nvSpPr>
        <p:spPr>
          <a:xfrm>
            <a:off x="941640" y="750827"/>
            <a:ext cx="825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a:solidFill>
                  <a:schemeClr val="dk1"/>
                </a:solidFill>
                <a:latin typeface="Georgia"/>
                <a:ea typeface="Georgia"/>
                <a:cs typeface="Georgia"/>
                <a:sym typeface="Georgia"/>
              </a:rPr>
              <a:t>Let’s think! (3 min)</a:t>
            </a:r>
            <a:endParaRPr/>
          </a:p>
        </p:txBody>
      </p:sp>
      <p:cxnSp>
        <p:nvCxnSpPr>
          <p:cNvPr id="77" name="Google Shape;77;p4"/>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78" name="Google Shape;78;p4"/>
          <p:cNvSpPr txBox="1"/>
          <p:nvPr/>
        </p:nvSpPr>
        <p:spPr>
          <a:xfrm>
            <a:off x="941650" y="1890050"/>
            <a:ext cx="1001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Let’s look at this pictures and then write down our answer in the below box- </a:t>
            </a:r>
            <a:endParaRPr/>
          </a:p>
        </p:txBody>
      </p:sp>
      <p:pic>
        <p:nvPicPr>
          <p:cNvPr id="79" name="Google Shape;79;p4"/>
          <p:cNvPicPr preferRelativeResize="0"/>
          <p:nvPr/>
        </p:nvPicPr>
        <p:blipFill rotWithShape="1">
          <a:blip r:embed="rId3">
            <a:alphaModFix/>
          </a:blip>
          <a:srcRect b="0" l="0" r="0" t="0"/>
          <a:stretch/>
        </p:blipFill>
        <p:spPr>
          <a:xfrm>
            <a:off x="1095870" y="2460527"/>
            <a:ext cx="4456525" cy="3248768"/>
          </a:xfrm>
          <a:prstGeom prst="rect">
            <a:avLst/>
          </a:prstGeom>
          <a:noFill/>
          <a:ln>
            <a:noFill/>
          </a:ln>
        </p:spPr>
      </p:pic>
      <p:sp>
        <p:nvSpPr>
          <p:cNvPr id="80" name="Google Shape;80;p4"/>
          <p:cNvSpPr txBox="1"/>
          <p:nvPr/>
        </p:nvSpPr>
        <p:spPr>
          <a:xfrm>
            <a:off x="1014962" y="5721718"/>
            <a:ext cx="3862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rgbClr val="7F7F7F"/>
                </a:solidFill>
                <a:latin typeface="Georgia"/>
                <a:ea typeface="Georgia"/>
                <a:cs typeface="Georgia"/>
                <a:sym typeface="Georgia"/>
              </a:rPr>
              <a:t>Picture: Father is playing peek-a-boo with his child </a:t>
            </a:r>
            <a:endParaRPr/>
          </a:p>
        </p:txBody>
      </p:sp>
      <p:sp>
        <p:nvSpPr>
          <p:cNvPr id="81" name="Google Shape;81;p4"/>
          <p:cNvSpPr/>
          <p:nvPr/>
        </p:nvSpPr>
        <p:spPr>
          <a:xfrm>
            <a:off x="5782325" y="2460527"/>
            <a:ext cx="4196100" cy="19806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4"/>
          <p:cNvSpPr txBox="1"/>
          <p:nvPr/>
        </p:nvSpPr>
        <p:spPr>
          <a:xfrm>
            <a:off x="5947403" y="2642504"/>
            <a:ext cx="3826800" cy="1631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Georgia"/>
                <a:ea typeface="Georgia"/>
                <a:cs typeface="Georgia"/>
                <a:sym typeface="Georgia"/>
              </a:rPr>
              <a:t>What comes first in your mind when you see this picture?</a:t>
            </a:r>
            <a:endParaRPr/>
          </a:p>
          <a:p>
            <a:pPr indent="-285750" lvl="0" marL="285750" marR="0" rtl="0" algn="l">
              <a:spcBef>
                <a:spcPts val="1200"/>
              </a:spcBef>
              <a:spcAft>
                <a:spcPts val="0"/>
              </a:spcAft>
              <a:buClr>
                <a:schemeClr val="dk1"/>
              </a:buClr>
              <a:buSzPts val="1800"/>
              <a:buFont typeface="Arial"/>
              <a:buChar char="•"/>
            </a:pPr>
            <a:r>
              <a:rPr lang="en-US" sz="1800">
                <a:solidFill>
                  <a:schemeClr val="dk1"/>
                </a:solidFill>
                <a:latin typeface="Georgia"/>
                <a:ea typeface="Georgia"/>
                <a:cs typeface="Georgia"/>
                <a:sym typeface="Georgia"/>
              </a:rPr>
              <a:t>At which stages of life do you think these types of activities are conducted?</a:t>
            </a:r>
            <a:endParaRPr/>
          </a:p>
        </p:txBody>
      </p:sp>
      <p:sp>
        <p:nvSpPr>
          <p:cNvPr id="83" name="Google Shape;83;p4"/>
          <p:cNvSpPr/>
          <p:nvPr/>
        </p:nvSpPr>
        <p:spPr>
          <a:xfrm>
            <a:off x="5782325" y="4615575"/>
            <a:ext cx="4196100" cy="1106100"/>
          </a:xfrm>
          <a:prstGeom prst="rect">
            <a:avLst/>
          </a:prstGeom>
          <a:noFill/>
          <a:ln cap="flat" cmpd="sng" w="1905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4"/>
          <p:cNvSpPr/>
          <p:nvPr/>
        </p:nvSpPr>
        <p:spPr>
          <a:xfrm>
            <a:off x="0" y="6501750"/>
            <a:ext cx="122013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4"/>
          <p:cNvSpPr txBox="1"/>
          <p:nvPr/>
        </p:nvSpPr>
        <p:spPr>
          <a:xfrm>
            <a:off x="998162" y="6532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chemeClr val="lt1"/>
                </a:solidFill>
                <a:latin typeface="Georgia"/>
                <a:ea typeface="Georgia"/>
                <a:cs typeface="Georgia"/>
                <a:sym typeface="Georgia"/>
              </a:rPr>
              <a:t>Photo source:</a:t>
            </a:r>
            <a:r>
              <a:rPr lang="en-US" sz="1300">
                <a:solidFill>
                  <a:schemeClr val="lt1"/>
                </a:solidFill>
                <a:latin typeface="Georgia"/>
                <a:ea typeface="Georgia"/>
                <a:cs typeface="Georgia"/>
                <a:sym typeface="Georgia"/>
              </a:rPr>
              <a:t> BRAC IED photo archives</a:t>
            </a:r>
            <a:endParaRPr sz="1300">
              <a:solidFill>
                <a:schemeClr val="lt1"/>
              </a:solidFill>
              <a:latin typeface="Georgia"/>
              <a:ea typeface="Georgia"/>
              <a:cs typeface="Georgia"/>
              <a:sym typeface="Georgia"/>
            </a:endParaRPr>
          </a:p>
        </p:txBody>
      </p:sp>
      <p:cxnSp>
        <p:nvCxnSpPr>
          <p:cNvPr id="86" name="Google Shape;86;p4"/>
          <p:cNvCxnSpPr/>
          <p:nvPr/>
        </p:nvCxnSpPr>
        <p:spPr>
          <a:xfrm>
            <a:off x="941650" y="6501300"/>
            <a:ext cx="0" cy="370200"/>
          </a:xfrm>
          <a:prstGeom prst="straightConnector1">
            <a:avLst/>
          </a:prstGeom>
          <a:noFill/>
          <a:ln cap="flat" cmpd="sng" w="38100">
            <a:solidFill>
              <a:schemeClr val="l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p:nvPr/>
        </p:nvSpPr>
        <p:spPr>
          <a:xfrm>
            <a:off x="1690620" y="3330422"/>
            <a:ext cx="8971132" cy="1391917"/>
          </a:xfrm>
          <a:prstGeom prst="rect">
            <a:avLst/>
          </a:prstGeom>
          <a:noFill/>
          <a:ln cap="flat" cmpd="sng" w="28575">
            <a:solidFill>
              <a:srgbClr val="4A6E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5"/>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Definition of a Child</a:t>
            </a:r>
            <a:endParaRPr/>
          </a:p>
        </p:txBody>
      </p:sp>
      <p:cxnSp>
        <p:nvCxnSpPr>
          <p:cNvPr id="94" name="Google Shape;94;p5"/>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95" name="Google Shape;95;p5"/>
          <p:cNvSpPr txBox="1"/>
          <p:nvPr/>
        </p:nvSpPr>
        <p:spPr>
          <a:xfrm>
            <a:off x="1690620" y="3645620"/>
            <a:ext cx="89711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Georgia"/>
                <a:ea typeface="Georgia"/>
                <a:cs typeface="Georgia"/>
                <a:sym typeface="Georgia"/>
              </a:rPr>
              <a:t>UN Convention on the Rights of the Child (UNCRC) defines a child as any human being under the age of 18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What is Child Development?</a:t>
            </a:r>
            <a:endParaRPr/>
          </a:p>
        </p:txBody>
      </p:sp>
      <p:cxnSp>
        <p:nvCxnSpPr>
          <p:cNvPr id="102" name="Google Shape;102;p6"/>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03" name="Google Shape;103;p6"/>
          <p:cNvSpPr txBox="1"/>
          <p:nvPr/>
        </p:nvSpPr>
        <p:spPr>
          <a:xfrm>
            <a:off x="1350000" y="3432502"/>
            <a:ext cx="214428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Georgia"/>
                <a:ea typeface="Georgia"/>
                <a:cs typeface="Georgia"/>
                <a:sym typeface="Georgia"/>
              </a:rPr>
              <a:t>The process by which humans change both qualitatively and quantitatively as they grow older</a:t>
            </a:r>
            <a:endParaRPr/>
          </a:p>
        </p:txBody>
      </p:sp>
      <p:sp>
        <p:nvSpPr>
          <p:cNvPr id="104" name="Google Shape;104;p6"/>
          <p:cNvSpPr/>
          <p:nvPr/>
        </p:nvSpPr>
        <p:spPr>
          <a:xfrm>
            <a:off x="1084473" y="2756553"/>
            <a:ext cx="2675336" cy="2675336"/>
          </a:xfrm>
          <a:prstGeom prst="ellipse">
            <a:avLst/>
          </a:prstGeom>
          <a:noFill/>
          <a:ln cap="flat" cmpd="sng" w="28575">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6"/>
          <p:cNvSpPr txBox="1"/>
          <p:nvPr/>
        </p:nvSpPr>
        <p:spPr>
          <a:xfrm>
            <a:off x="4500630" y="3311240"/>
            <a:ext cx="2144283"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Georgia"/>
                <a:ea typeface="Georgia"/>
                <a:cs typeface="Georgia"/>
                <a:sym typeface="Georgia"/>
              </a:rPr>
              <a:t>It is not just adding more knowledge or ability with time, it is the process of transforming, of becoming completely new</a:t>
            </a:r>
            <a:endParaRPr/>
          </a:p>
        </p:txBody>
      </p:sp>
      <p:sp>
        <p:nvSpPr>
          <p:cNvPr id="106" name="Google Shape;106;p6"/>
          <p:cNvSpPr/>
          <p:nvPr/>
        </p:nvSpPr>
        <p:spPr>
          <a:xfrm>
            <a:off x="4235103" y="2756553"/>
            <a:ext cx="2675336" cy="2675336"/>
          </a:xfrm>
          <a:prstGeom prst="ellipse">
            <a:avLst/>
          </a:prstGeom>
          <a:noFill/>
          <a:ln cap="flat" cmpd="sng" w="28575">
            <a:solidFill>
              <a:srgbClr val="DAA5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6"/>
          <p:cNvSpPr txBox="1"/>
          <p:nvPr/>
        </p:nvSpPr>
        <p:spPr>
          <a:xfrm>
            <a:off x="7651260" y="3464380"/>
            <a:ext cx="214428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Georgia"/>
                <a:ea typeface="Georgia"/>
                <a:cs typeface="Georgia"/>
                <a:sym typeface="Georgia"/>
              </a:rPr>
              <a:t>It involves change from- immature to mature behavior- simple to complex patterns of behavior. </a:t>
            </a:r>
            <a:endParaRPr/>
          </a:p>
        </p:txBody>
      </p:sp>
      <p:sp>
        <p:nvSpPr>
          <p:cNvPr id="108" name="Google Shape;108;p6"/>
          <p:cNvSpPr/>
          <p:nvPr/>
        </p:nvSpPr>
        <p:spPr>
          <a:xfrm>
            <a:off x="7385733" y="2756553"/>
            <a:ext cx="2675336" cy="2675336"/>
          </a:xfrm>
          <a:prstGeom prst="ellipse">
            <a:avLst/>
          </a:prstGeom>
          <a:noFill/>
          <a:ln cap="flat" cmpd="sng" w="28575">
            <a:solidFill>
              <a:srgbClr val="D853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Early Childhood Development </a:t>
            </a:r>
            <a:endParaRPr/>
          </a:p>
        </p:txBody>
      </p:sp>
      <p:cxnSp>
        <p:nvCxnSpPr>
          <p:cNvPr id="115" name="Google Shape;115;p7"/>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16" name="Google Shape;116;p7"/>
          <p:cNvSpPr/>
          <p:nvPr/>
        </p:nvSpPr>
        <p:spPr>
          <a:xfrm>
            <a:off x="1320874" y="2626519"/>
            <a:ext cx="4226410" cy="207756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7" name="Google Shape;117;p7"/>
          <p:cNvCxnSpPr/>
          <p:nvPr/>
        </p:nvCxnSpPr>
        <p:spPr>
          <a:xfrm>
            <a:off x="1320875" y="2626520"/>
            <a:ext cx="0" cy="2077561"/>
          </a:xfrm>
          <a:prstGeom prst="straightConnector1">
            <a:avLst/>
          </a:prstGeom>
          <a:noFill/>
          <a:ln cap="flat" cmpd="sng" w="28575">
            <a:solidFill>
              <a:srgbClr val="4A6E44"/>
            </a:solidFill>
            <a:prstDash val="solid"/>
            <a:miter lim="800000"/>
            <a:headEnd len="sm" w="sm" type="none"/>
            <a:tailEnd len="sm" w="sm" type="none"/>
          </a:ln>
        </p:spPr>
      </p:cxnSp>
      <p:pic>
        <p:nvPicPr>
          <p:cNvPr id="118" name="Google Shape;118;p7"/>
          <p:cNvPicPr preferRelativeResize="0"/>
          <p:nvPr/>
        </p:nvPicPr>
        <p:blipFill rotWithShape="1">
          <a:blip r:embed="rId3">
            <a:alphaModFix/>
          </a:blip>
          <a:srcRect b="0" l="0" r="0" t="0"/>
          <a:stretch/>
        </p:blipFill>
        <p:spPr>
          <a:xfrm>
            <a:off x="1619600" y="2797420"/>
            <a:ext cx="723900" cy="514350"/>
          </a:xfrm>
          <a:prstGeom prst="rect">
            <a:avLst/>
          </a:prstGeom>
          <a:noFill/>
          <a:ln>
            <a:noFill/>
          </a:ln>
        </p:spPr>
      </p:pic>
      <p:sp>
        <p:nvSpPr>
          <p:cNvPr id="119" name="Google Shape;119;p7"/>
          <p:cNvSpPr txBox="1"/>
          <p:nvPr/>
        </p:nvSpPr>
        <p:spPr>
          <a:xfrm>
            <a:off x="1483287" y="3430296"/>
            <a:ext cx="397255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Early Childhood Development is defined as the development of children from conception and birth through age 8 </a:t>
            </a:r>
            <a:endParaRPr/>
          </a:p>
        </p:txBody>
      </p:sp>
      <p:sp>
        <p:nvSpPr>
          <p:cNvPr id="120" name="Google Shape;120;p7"/>
          <p:cNvSpPr/>
          <p:nvPr/>
        </p:nvSpPr>
        <p:spPr>
          <a:xfrm>
            <a:off x="5846007" y="2626519"/>
            <a:ext cx="5025119" cy="207756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1" name="Google Shape;121;p7"/>
          <p:cNvCxnSpPr/>
          <p:nvPr/>
        </p:nvCxnSpPr>
        <p:spPr>
          <a:xfrm>
            <a:off x="5846009" y="2626520"/>
            <a:ext cx="0" cy="2077561"/>
          </a:xfrm>
          <a:prstGeom prst="straightConnector1">
            <a:avLst/>
          </a:prstGeom>
          <a:noFill/>
          <a:ln cap="flat" cmpd="sng" w="28575">
            <a:solidFill>
              <a:srgbClr val="4A6E44"/>
            </a:solidFill>
            <a:prstDash val="solid"/>
            <a:miter lim="800000"/>
            <a:headEnd len="sm" w="sm" type="none"/>
            <a:tailEnd len="sm" w="sm" type="none"/>
          </a:ln>
        </p:spPr>
      </p:cxnSp>
      <p:sp>
        <p:nvSpPr>
          <p:cNvPr id="122" name="Google Shape;122;p7"/>
          <p:cNvSpPr txBox="1"/>
          <p:nvPr/>
        </p:nvSpPr>
        <p:spPr>
          <a:xfrm>
            <a:off x="6008421" y="3430296"/>
            <a:ext cx="4781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Early experiences and relationships with parents and caregivers play a crucial role in shaping the brain's neural connection, leading to potential long-term cognitive and emotional difficulties </a:t>
            </a:r>
            <a:endParaRPr/>
          </a:p>
        </p:txBody>
      </p:sp>
      <p:pic>
        <p:nvPicPr>
          <p:cNvPr id="123" name="Google Shape;123;p7"/>
          <p:cNvPicPr preferRelativeResize="0"/>
          <p:nvPr/>
        </p:nvPicPr>
        <p:blipFill rotWithShape="1">
          <a:blip r:embed="rId4">
            <a:alphaModFix/>
          </a:blip>
          <a:srcRect b="0" l="0" r="0" t="0"/>
          <a:stretch/>
        </p:blipFill>
        <p:spPr>
          <a:xfrm>
            <a:off x="6131442" y="2779585"/>
            <a:ext cx="528729" cy="6005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nvSpPr>
        <p:spPr>
          <a:xfrm>
            <a:off x="941640" y="750827"/>
            <a:ext cx="82556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2800" u="none" cap="none" strike="noStrike">
                <a:solidFill>
                  <a:schemeClr val="dk1"/>
                </a:solidFill>
                <a:latin typeface="Georgia"/>
                <a:ea typeface="Georgia"/>
                <a:cs typeface="Georgia"/>
                <a:sym typeface="Georgia"/>
              </a:rPr>
              <a:t>Domains of Child Development</a:t>
            </a:r>
            <a:endParaRPr/>
          </a:p>
        </p:txBody>
      </p:sp>
      <p:cxnSp>
        <p:nvCxnSpPr>
          <p:cNvPr id="130" name="Google Shape;130;p8"/>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31" name="Google Shape;131;p8"/>
          <p:cNvSpPr txBox="1"/>
          <p:nvPr/>
        </p:nvSpPr>
        <p:spPr>
          <a:xfrm>
            <a:off x="951800" y="1743537"/>
            <a:ext cx="95502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To observe and understand the child’s behavior, child development is often divided into domains by psychologists. Play can be one of the vital elements in achieving all the domains. </a:t>
            </a:r>
            <a:endParaRPr/>
          </a:p>
        </p:txBody>
      </p:sp>
      <p:sp>
        <p:nvSpPr>
          <p:cNvPr id="132" name="Google Shape;132;p8"/>
          <p:cNvSpPr/>
          <p:nvPr/>
        </p:nvSpPr>
        <p:spPr>
          <a:xfrm>
            <a:off x="1077107" y="2482212"/>
            <a:ext cx="9316573" cy="85008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3" name="Google Shape;133;p8"/>
          <p:cNvCxnSpPr/>
          <p:nvPr/>
        </p:nvCxnSpPr>
        <p:spPr>
          <a:xfrm>
            <a:off x="1077109" y="2482212"/>
            <a:ext cx="0" cy="850087"/>
          </a:xfrm>
          <a:prstGeom prst="straightConnector1">
            <a:avLst/>
          </a:prstGeom>
          <a:noFill/>
          <a:ln cap="flat" cmpd="sng" w="28575">
            <a:solidFill>
              <a:srgbClr val="4A6E44"/>
            </a:solidFill>
            <a:prstDash val="solid"/>
            <a:miter lim="800000"/>
            <a:headEnd len="sm" w="sm" type="none"/>
            <a:tailEnd len="sm" w="sm" type="none"/>
          </a:ln>
        </p:spPr>
      </p:cxnSp>
      <p:sp>
        <p:nvSpPr>
          <p:cNvPr id="134" name="Google Shape;134;p8"/>
          <p:cNvSpPr txBox="1"/>
          <p:nvPr/>
        </p:nvSpPr>
        <p:spPr>
          <a:xfrm>
            <a:off x="1168400" y="2545618"/>
            <a:ext cx="5598157"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Physical Domain (the ability to move and co-ordinate)</a:t>
            </a:r>
            <a:endParaRPr/>
          </a:p>
          <a:p>
            <a:pPr indent="0" lvl="0" marL="0" marR="0" rtl="0" algn="l">
              <a:spcBef>
                <a:spcPts val="600"/>
              </a:spcBef>
              <a:spcAft>
                <a:spcPts val="0"/>
              </a:spcAft>
              <a:buNone/>
            </a:pPr>
            <a:r>
              <a:rPr lang="en-US" sz="1800">
                <a:solidFill>
                  <a:schemeClr val="dk1"/>
                </a:solidFill>
                <a:latin typeface="Times New Roman"/>
                <a:ea typeface="Times New Roman"/>
                <a:cs typeface="Times New Roman"/>
                <a:sym typeface="Times New Roman"/>
              </a:rPr>
              <a:t>For instance, running, swimming, sports etc.</a:t>
            </a:r>
            <a:endParaRPr/>
          </a:p>
        </p:txBody>
      </p:sp>
      <p:sp>
        <p:nvSpPr>
          <p:cNvPr id="135" name="Google Shape;135;p8"/>
          <p:cNvSpPr/>
          <p:nvPr/>
        </p:nvSpPr>
        <p:spPr>
          <a:xfrm>
            <a:off x="1077107" y="3435075"/>
            <a:ext cx="9316573" cy="85008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6" name="Google Shape;136;p8"/>
          <p:cNvCxnSpPr/>
          <p:nvPr/>
        </p:nvCxnSpPr>
        <p:spPr>
          <a:xfrm>
            <a:off x="1077109" y="3435075"/>
            <a:ext cx="0" cy="850087"/>
          </a:xfrm>
          <a:prstGeom prst="straightConnector1">
            <a:avLst/>
          </a:prstGeom>
          <a:noFill/>
          <a:ln cap="flat" cmpd="sng" w="28575">
            <a:solidFill>
              <a:srgbClr val="4A6E44"/>
            </a:solidFill>
            <a:prstDash val="solid"/>
            <a:miter lim="800000"/>
            <a:headEnd len="sm" w="sm" type="none"/>
            <a:tailEnd len="sm" w="sm" type="none"/>
          </a:ln>
        </p:spPr>
      </p:cxnSp>
      <p:sp>
        <p:nvSpPr>
          <p:cNvPr id="137" name="Google Shape;137;p8"/>
          <p:cNvSpPr txBox="1"/>
          <p:nvPr/>
        </p:nvSpPr>
        <p:spPr>
          <a:xfrm>
            <a:off x="1168400" y="3498481"/>
            <a:ext cx="8991599"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Cognitive Domain (the ability to think and learn)</a:t>
            </a:r>
            <a:endParaRPr/>
          </a:p>
          <a:p>
            <a:pPr indent="0" lvl="0" marL="0" marR="0" rtl="0" algn="l">
              <a:spcBef>
                <a:spcPts val="600"/>
              </a:spcBef>
              <a:spcAft>
                <a:spcPts val="0"/>
              </a:spcAft>
              <a:buNone/>
            </a:pPr>
            <a:r>
              <a:rPr lang="en-US" sz="1800">
                <a:solidFill>
                  <a:schemeClr val="dk1"/>
                </a:solidFill>
                <a:latin typeface="Times New Roman"/>
                <a:ea typeface="Times New Roman"/>
                <a:cs typeface="Times New Roman"/>
                <a:sym typeface="Times New Roman"/>
              </a:rPr>
              <a:t>Critical thinking, problem solving, imagination etc. </a:t>
            </a:r>
            <a:endParaRPr/>
          </a:p>
        </p:txBody>
      </p:sp>
      <p:sp>
        <p:nvSpPr>
          <p:cNvPr id="138" name="Google Shape;138;p8"/>
          <p:cNvSpPr/>
          <p:nvPr/>
        </p:nvSpPr>
        <p:spPr>
          <a:xfrm>
            <a:off x="1077107" y="4387938"/>
            <a:ext cx="9316573" cy="85008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9" name="Google Shape;139;p8"/>
          <p:cNvCxnSpPr/>
          <p:nvPr/>
        </p:nvCxnSpPr>
        <p:spPr>
          <a:xfrm>
            <a:off x="1077109" y="4387938"/>
            <a:ext cx="0" cy="850087"/>
          </a:xfrm>
          <a:prstGeom prst="straightConnector1">
            <a:avLst/>
          </a:prstGeom>
          <a:noFill/>
          <a:ln cap="flat" cmpd="sng" w="28575">
            <a:solidFill>
              <a:srgbClr val="4A6E44"/>
            </a:solidFill>
            <a:prstDash val="solid"/>
            <a:miter lim="800000"/>
            <a:headEnd len="sm" w="sm" type="none"/>
            <a:tailEnd len="sm" w="sm" type="none"/>
          </a:ln>
        </p:spPr>
      </p:cxnSp>
      <p:sp>
        <p:nvSpPr>
          <p:cNvPr id="140" name="Google Shape;140;p8"/>
          <p:cNvSpPr txBox="1"/>
          <p:nvPr/>
        </p:nvSpPr>
        <p:spPr>
          <a:xfrm>
            <a:off x="1168400" y="4451344"/>
            <a:ext cx="8991599"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Socio-emotional Domain (the ability to develop positive feeling and relate to others)</a:t>
            </a:r>
            <a:endParaRPr/>
          </a:p>
          <a:p>
            <a:pPr indent="0" lvl="0" marL="0" marR="0" rtl="0" algn="l">
              <a:spcBef>
                <a:spcPts val="600"/>
              </a:spcBef>
              <a:spcAft>
                <a:spcPts val="0"/>
              </a:spcAft>
              <a:buNone/>
            </a:pPr>
            <a:r>
              <a:rPr lang="en-US" sz="1800">
                <a:solidFill>
                  <a:schemeClr val="dk1"/>
                </a:solidFill>
                <a:latin typeface="Times New Roman"/>
                <a:ea typeface="Times New Roman"/>
                <a:cs typeface="Times New Roman"/>
                <a:sym typeface="Times New Roman"/>
              </a:rPr>
              <a:t>Self-esteem, expressing emotion, interaction with others etc.</a:t>
            </a:r>
            <a:endParaRPr/>
          </a:p>
        </p:txBody>
      </p:sp>
      <p:sp>
        <p:nvSpPr>
          <p:cNvPr id="141" name="Google Shape;141;p8"/>
          <p:cNvSpPr/>
          <p:nvPr/>
        </p:nvSpPr>
        <p:spPr>
          <a:xfrm>
            <a:off x="1077107" y="5419269"/>
            <a:ext cx="9316573" cy="85008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2" name="Google Shape;142;p8"/>
          <p:cNvCxnSpPr/>
          <p:nvPr/>
        </p:nvCxnSpPr>
        <p:spPr>
          <a:xfrm>
            <a:off x="1077109" y="5419269"/>
            <a:ext cx="0" cy="850087"/>
          </a:xfrm>
          <a:prstGeom prst="straightConnector1">
            <a:avLst/>
          </a:prstGeom>
          <a:noFill/>
          <a:ln cap="flat" cmpd="sng" w="28575">
            <a:solidFill>
              <a:srgbClr val="4A6E44"/>
            </a:solidFill>
            <a:prstDash val="solid"/>
            <a:miter lim="800000"/>
            <a:headEnd len="sm" w="sm" type="none"/>
            <a:tailEnd len="sm" w="sm" type="none"/>
          </a:ln>
        </p:spPr>
      </p:cxnSp>
      <p:sp>
        <p:nvSpPr>
          <p:cNvPr id="143" name="Google Shape;143;p8"/>
          <p:cNvSpPr txBox="1"/>
          <p:nvPr/>
        </p:nvSpPr>
        <p:spPr>
          <a:xfrm>
            <a:off x="1168400" y="5482675"/>
            <a:ext cx="8991599"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Language Domain (the ability to listen, speak): </a:t>
            </a:r>
            <a:endParaRPr/>
          </a:p>
          <a:p>
            <a:pPr indent="0" lvl="0" marL="0" marR="0" rtl="0" algn="l">
              <a:spcBef>
                <a:spcPts val="600"/>
              </a:spcBef>
              <a:spcAft>
                <a:spcPts val="0"/>
              </a:spcAft>
              <a:buNone/>
            </a:pPr>
            <a:r>
              <a:rPr lang="en-US" sz="1800">
                <a:solidFill>
                  <a:schemeClr val="dk1"/>
                </a:solidFill>
                <a:latin typeface="Times New Roman"/>
                <a:ea typeface="Times New Roman"/>
                <a:cs typeface="Times New Roman"/>
                <a:sym typeface="Times New Roman"/>
              </a:rPr>
              <a:t>Communication with others, talking, vocabulary etc.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p:nvPr/>
        </p:nvSpPr>
        <p:spPr>
          <a:xfrm>
            <a:off x="0" y="0"/>
            <a:ext cx="12192000" cy="6858000"/>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0" name="Google Shape;150;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1" name="Google Shape;151;p9"/>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52" name="Google Shape;152;p9"/>
          <p:cNvSpPr txBox="1"/>
          <p:nvPr/>
        </p:nvSpPr>
        <p:spPr>
          <a:xfrm>
            <a:off x="2421833" y="3305867"/>
            <a:ext cx="68025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500">
                <a:solidFill>
                  <a:schemeClr val="lt1"/>
                </a:solidFill>
                <a:latin typeface="Georgia"/>
                <a:ea typeface="Georgia"/>
                <a:cs typeface="Georgia"/>
                <a:sym typeface="Georgia"/>
              </a:rPr>
              <a:t>Reflection (5 min)</a:t>
            </a:r>
            <a:endParaRPr/>
          </a:p>
        </p:txBody>
      </p:sp>
      <p:pic>
        <p:nvPicPr>
          <p:cNvPr id="153" name="Google Shape;153;p9"/>
          <p:cNvPicPr preferRelativeResize="0"/>
          <p:nvPr/>
        </p:nvPicPr>
        <p:blipFill rotWithShape="1">
          <a:blip r:embed="rId4">
            <a:alphaModFix/>
          </a:blip>
          <a:srcRect b="0" l="0" r="0" t="0"/>
          <a:stretch/>
        </p:blipFill>
        <p:spPr>
          <a:xfrm>
            <a:off x="4828309" y="1059786"/>
            <a:ext cx="1870363" cy="2017567"/>
          </a:xfrm>
          <a:prstGeom prst="rect">
            <a:avLst/>
          </a:prstGeom>
          <a:noFill/>
          <a:ln>
            <a:noFill/>
          </a:ln>
        </p:spPr>
      </p:pic>
      <p:sp>
        <p:nvSpPr>
          <p:cNvPr id="154" name="Google Shape;154;p9"/>
          <p:cNvSpPr/>
          <p:nvPr/>
        </p:nvSpPr>
        <p:spPr>
          <a:xfrm>
            <a:off x="1995050" y="4330649"/>
            <a:ext cx="8202000" cy="1094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9"/>
          <p:cNvSpPr txBox="1"/>
          <p:nvPr/>
        </p:nvSpPr>
        <p:spPr>
          <a:xfrm>
            <a:off x="2490475" y="4411425"/>
            <a:ext cx="72777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eorgia"/>
                <a:ea typeface="Georgia"/>
                <a:cs typeface="Georgia"/>
                <a:sym typeface="Georgia"/>
              </a:rPr>
              <a:t>Think about a play activity from where a child in the early years can </a:t>
            </a:r>
            <a:r>
              <a:rPr lang="en-US" sz="1800">
                <a:solidFill>
                  <a:schemeClr val="dk1"/>
                </a:solidFill>
                <a:latin typeface="Georgia"/>
                <a:ea typeface="Georgia"/>
                <a:cs typeface="Georgia"/>
                <a:sym typeface="Georgia"/>
              </a:rPr>
              <a:t>achieve all the domains of development. What steps are required in that activity to fulfil developmental requirements? </a:t>
            </a:r>
            <a:r>
              <a:rPr lang="en-US" sz="1800">
                <a:solidFill>
                  <a:schemeClr val="dk1"/>
                </a:solidFill>
                <a:latin typeface="Georgia"/>
                <a:ea typeface="Georgia"/>
                <a:cs typeface="Georgia"/>
                <a:sym typeface="Georgia"/>
              </a:rPr>
              <a:t> </a:t>
            </a:r>
            <a:endParaRPr/>
          </a:p>
        </p:txBody>
      </p:sp>
      <p:sp>
        <p:nvSpPr>
          <p:cNvPr id="156" name="Google Shape;156;p9"/>
          <p:cNvSpPr txBox="1"/>
          <p:nvPr/>
        </p:nvSpPr>
        <p:spPr>
          <a:xfrm>
            <a:off x="2200276" y="4974460"/>
            <a:ext cx="78582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2024-07-07T10:46:36Z</dcterms:created>
  <dc:creator>Tauhidul Yasin Tauhi</dc:creator>
</cp:coreProperties>
</file>