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Lst>
  <p:sldSz cy="6858000" cx="12192000"/>
  <p:notesSz cx="6858000" cy="9144000"/>
  <p:embeddedFontLst>
    <p:embeddedFont>
      <p:font typeface="Raleway"/>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7" roundtripDataSignature="AMtx7mgpMoVz4N0svopMnfRohWtNpZwWF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font" Target="fonts/Raleway-regular.fntdata"/><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font" Target="fonts/Raleway-italic.fntdata"/><Relationship Id="rId12" Type="http://schemas.openxmlformats.org/officeDocument/2006/relationships/slide" Target="slides/slide8.xml"/><Relationship Id="rId34" Type="http://schemas.openxmlformats.org/officeDocument/2006/relationships/font" Target="fonts/Raleway-bold.fntdata"/><Relationship Id="rId15" Type="http://schemas.openxmlformats.org/officeDocument/2006/relationships/slide" Target="slides/slide11.xml"/><Relationship Id="rId37" Type="http://customschemas.google.com/relationships/presentationmetadata" Target="metadata"/><Relationship Id="rId14" Type="http://schemas.openxmlformats.org/officeDocument/2006/relationships/slide" Target="slides/slide10.xml"/><Relationship Id="rId36" Type="http://schemas.openxmlformats.org/officeDocument/2006/relationships/font" Target="fonts/Raleway-boldItalic.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30"/>
          <p:cNvPicPr preferRelativeResize="0"/>
          <p:nvPr/>
        </p:nvPicPr>
        <p:blipFill rotWithShape="1">
          <a:blip r:embed="rId2">
            <a:alphaModFix/>
          </a:blip>
          <a:srcRect b="0" l="0" r="0" t="0"/>
          <a:stretch/>
        </p:blipFill>
        <p:spPr>
          <a:xfrm>
            <a:off x="2771" y="0"/>
            <a:ext cx="12186458" cy="6858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59" name="Shape 59"/>
        <p:cNvGrpSpPr/>
        <p:nvPr/>
      </p:nvGrpSpPr>
      <p:grpSpPr>
        <a:xfrm>
          <a:off x="0" y="0"/>
          <a:ext cx="0" cy="0"/>
          <a:chOff x="0" y="0"/>
          <a:chExt cx="0" cy="0"/>
        </a:xfrm>
      </p:grpSpPr>
      <p:sp>
        <p:nvSpPr>
          <p:cNvPr id="60" name="Google Shape;60;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3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 name="Google Shape;62;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5" name="Shape 65"/>
        <p:cNvGrpSpPr/>
        <p:nvPr/>
      </p:nvGrpSpPr>
      <p:grpSpPr>
        <a:xfrm>
          <a:off x="0" y="0"/>
          <a:ext cx="0" cy="0"/>
          <a:chOff x="0" y="0"/>
          <a:chExt cx="0" cy="0"/>
        </a:xfrm>
      </p:grpSpPr>
      <p:sp>
        <p:nvSpPr>
          <p:cNvPr id="66" name="Google Shape;66;p4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4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 name="Google Shape;68;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3" name="Shape 13"/>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 name="Google Shape;16;p3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7" name="Google Shape;17;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0" name="Shape 20"/>
        <p:cNvGrpSpPr/>
        <p:nvPr/>
      </p:nvGrpSpPr>
      <p:grpSpPr>
        <a:xfrm>
          <a:off x="0" y="0"/>
          <a:ext cx="0" cy="0"/>
          <a:chOff x="0" y="0"/>
          <a:chExt cx="0" cy="0"/>
        </a:xfrm>
      </p:grpSpPr>
      <p:sp>
        <p:nvSpPr>
          <p:cNvPr id="21" name="Google Shape;21;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3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 name="Google Shape;23;p3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7" name="Shape 27"/>
        <p:cNvGrpSpPr/>
        <p:nvPr/>
      </p:nvGrpSpPr>
      <p:grpSpPr>
        <a:xfrm>
          <a:off x="0" y="0"/>
          <a:ext cx="0" cy="0"/>
          <a:chOff x="0" y="0"/>
          <a:chExt cx="0" cy="0"/>
        </a:xfrm>
      </p:grpSpPr>
      <p:sp>
        <p:nvSpPr>
          <p:cNvPr id="28" name="Google Shape;28;p3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3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0" name="Google Shape;30;p3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3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2" name="Google Shape;32;p3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1" name="Shape 41"/>
        <p:cNvGrpSpPr/>
        <p:nvPr/>
      </p:nvGrpSpPr>
      <p:grpSpPr>
        <a:xfrm>
          <a:off x="0" y="0"/>
          <a:ext cx="0" cy="0"/>
          <a:chOff x="0" y="0"/>
          <a:chExt cx="0" cy="0"/>
        </a:xfrm>
      </p:grpSpPr>
      <p:sp>
        <p:nvSpPr>
          <p:cNvPr id="42" name="Google Shape;42;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5" name="Shape 45"/>
        <p:cNvGrpSpPr/>
        <p:nvPr/>
      </p:nvGrpSpPr>
      <p:grpSpPr>
        <a:xfrm>
          <a:off x="0" y="0"/>
          <a:ext cx="0" cy="0"/>
          <a:chOff x="0" y="0"/>
          <a:chExt cx="0" cy="0"/>
        </a:xfrm>
      </p:grpSpPr>
      <p:sp>
        <p:nvSpPr>
          <p:cNvPr id="46" name="Google Shape;46;p3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3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48" name="Google Shape;48;p3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9" name="Google Shape;49;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2" name="Shape 52"/>
        <p:cNvGrpSpPr/>
        <p:nvPr/>
      </p:nvGrpSpPr>
      <p:grpSpPr>
        <a:xfrm>
          <a:off x="0" y="0"/>
          <a:ext cx="0" cy="0"/>
          <a:chOff x="0" y="0"/>
          <a:chExt cx="0" cy="0"/>
        </a:xfrm>
      </p:grpSpPr>
      <p:sp>
        <p:nvSpPr>
          <p:cNvPr id="53" name="Google Shape;53;p3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38"/>
          <p:cNvSpPr/>
          <p:nvPr>
            <p:ph idx="2" type="pic"/>
          </p:nvPr>
        </p:nvSpPr>
        <p:spPr>
          <a:xfrm>
            <a:off x="5183188" y="987425"/>
            <a:ext cx="6172200" cy="4873625"/>
          </a:xfrm>
          <a:prstGeom prst="rect">
            <a:avLst/>
          </a:prstGeom>
          <a:noFill/>
          <a:ln>
            <a:noFill/>
          </a:ln>
        </p:spPr>
      </p:sp>
      <p:sp>
        <p:nvSpPr>
          <p:cNvPr id="55" name="Google Shape;55;p3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6" name="Google Shape;56;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hyperlink" Target="https://www.tbsnews.net/thoughts/bangladeshi-culture-rich-practices-help-mental-health-859141" TargetMode="External"/><Relationship Id="rId4" Type="http://schemas.openxmlformats.org/officeDocument/2006/relationships/hyperlink" Target="about:blank"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6.png"/><Relationship Id="rId4" Type="http://schemas.openxmlformats.org/officeDocument/2006/relationships/hyperlink" Target="https://youtu.be/cusbGK8tnO8?si=q8NAa70IqVXFc8ff" TargetMode="External"/><Relationship Id="rId5" Type="http://schemas.openxmlformats.org/officeDocument/2006/relationships/hyperlink" Target="https://www.youtube.com/watch?v=cusbGK8tnO8&amp;list=PPSV"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7.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hyperlink" Target="https://trauma-informed.ca/recovery/what-is-resiliency"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1.png"/><Relationship Id="rId4" Type="http://schemas.openxmlformats.org/officeDocument/2006/relationships/hyperlink" Target="https://youtu.be/cusbGK8tnO8?si=q8NAa70IqVXFc8ff" TargetMode="External"/><Relationship Id="rId5" Type="http://schemas.openxmlformats.org/officeDocument/2006/relationships/hyperlink" Target="https://drive.google.com/file/d/1X9_m_XyyaF291_drXGysOmg1Dszci81R/view?usp=sharing"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1.png"/><Relationship Id="rId4" Type="http://schemas.openxmlformats.org/officeDocument/2006/relationships/hyperlink" Target="https://youtu.be/cusbGK8tnO8?si=q8NAa70IqVXFc8ff" TargetMode="External"/><Relationship Id="rId5" Type="http://schemas.openxmlformats.org/officeDocument/2006/relationships/hyperlink" Target="https://drive.google.com/file/d/1Yzeh0X2OpVuq4e8QqgmDqM1CiuFsLbkp/view?usp=sharin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hyperlink" Target="https://www.researchgate.net/publication/359272115_Connections_and_Processes_Indigenous_Community_and_Identity's_place_in_the_Healing_Journey"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hyperlink" Target="https://doi.org/10.3390/genealogy3020026" TargetMode="External"/><Relationship Id="rId4" Type="http://schemas.openxmlformats.org/officeDocument/2006/relationships/hyperlink" Target="https://doi.org/10.33137/tijih.v1i2.36052" TargetMode="External"/><Relationship Id="rId5" Type="http://schemas.openxmlformats.org/officeDocument/2006/relationships/hyperlink" Target="https://doi.org/10.1002/9781405198431.wbeal0298" TargetMode="External"/><Relationship Id="rId6" Type="http://schemas.openxmlformats.org/officeDocument/2006/relationships/hyperlink" Target="https://www.groundwork.org.uk/co-creation-the-key-to-building-inclusive-socially-cohesive-communities/"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3.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18.png"/><Relationship Id="rId7"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15.jpg"/><Relationship Id="rId5" Type="http://schemas.openxmlformats.org/officeDocument/2006/relationships/image" Target="../media/image17.jpg"/><Relationship Id="rId6"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
          <p:cNvSpPr/>
          <p:nvPr/>
        </p:nvSpPr>
        <p:spPr>
          <a:xfrm>
            <a:off x="0" y="1435100"/>
            <a:ext cx="12192000" cy="5422800"/>
          </a:xfrm>
          <a:prstGeom prst="rect">
            <a:avLst/>
          </a:prstGeom>
          <a:solidFill>
            <a:srgbClr val="2A9D8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76" name="Google Shape;76;p1"/>
          <p:cNvPicPr preferRelativeResize="0"/>
          <p:nvPr/>
        </p:nvPicPr>
        <p:blipFill rotWithShape="1">
          <a:blip r:embed="rId3">
            <a:alphaModFix/>
          </a:blip>
          <a:srcRect b="0" l="0" r="0" t="21238"/>
          <a:stretch/>
        </p:blipFill>
        <p:spPr>
          <a:xfrm>
            <a:off x="0" y="1463463"/>
            <a:ext cx="12192000" cy="5401528"/>
          </a:xfrm>
          <a:prstGeom prst="rect">
            <a:avLst/>
          </a:prstGeom>
          <a:noFill/>
          <a:ln>
            <a:noFill/>
          </a:ln>
        </p:spPr>
      </p:pic>
      <p:sp>
        <p:nvSpPr>
          <p:cNvPr id="77" name="Google Shape;77;p1"/>
          <p:cNvSpPr txBox="1"/>
          <p:nvPr/>
        </p:nvSpPr>
        <p:spPr>
          <a:xfrm>
            <a:off x="2443650" y="2766225"/>
            <a:ext cx="7761900" cy="2308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600" u="none" cap="none" strike="noStrike">
                <a:solidFill>
                  <a:schemeClr val="lt1"/>
                </a:solidFill>
                <a:latin typeface="Georgia"/>
                <a:ea typeface="Georgia"/>
                <a:cs typeface="Georgia"/>
                <a:sym typeface="Georgia"/>
              </a:rPr>
              <a:t>Cultural Contextualization, Healing, and Community-Based Co-Creation in Humanitarian Settings</a:t>
            </a:r>
            <a:endParaRPr sz="3600"/>
          </a:p>
        </p:txBody>
      </p:sp>
      <p:sp>
        <p:nvSpPr>
          <p:cNvPr id="78" name="Google Shape;78;p1"/>
          <p:cNvSpPr/>
          <p:nvPr/>
        </p:nvSpPr>
        <p:spPr>
          <a:xfrm>
            <a:off x="734063" y="2844975"/>
            <a:ext cx="1360800" cy="21513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descr="presentation_title" id="79" name="Google Shape;79;p1"/>
          <p:cNvSpPr txBox="1"/>
          <p:nvPr/>
        </p:nvSpPr>
        <p:spPr>
          <a:xfrm>
            <a:off x="976468" y="3052028"/>
            <a:ext cx="905100" cy="465300"/>
          </a:xfrm>
          <a:prstGeom prst="rect">
            <a:avLst/>
          </a:prstGeom>
          <a:noFill/>
          <a:ln>
            <a:noFill/>
          </a:ln>
        </p:spPr>
        <p:txBody>
          <a:bodyPr anchorCtr="0" anchor="ctr" bIns="91425" lIns="0" spcFirstLastPara="1" rIns="0" wrap="square" tIns="91425">
            <a:noAutofit/>
          </a:bodyPr>
          <a:lstStyle/>
          <a:p>
            <a:pPr indent="0" lvl="0" marL="0" marR="0" rtl="0" algn="l">
              <a:lnSpc>
                <a:spcPct val="75000"/>
              </a:lnSpc>
              <a:spcBef>
                <a:spcPts val="0"/>
              </a:spcBef>
              <a:spcAft>
                <a:spcPts val="0"/>
              </a:spcAft>
              <a:buClr>
                <a:schemeClr val="lt1"/>
              </a:buClr>
              <a:buSzPts val="5200"/>
              <a:buFont typeface="Georgia"/>
              <a:buNone/>
            </a:pPr>
            <a:r>
              <a:rPr b="0" lang="en-US" sz="3700" u="none">
                <a:solidFill>
                  <a:schemeClr val="lt1"/>
                </a:solidFill>
                <a:latin typeface="Georgia"/>
                <a:ea typeface="Georgia"/>
                <a:cs typeface="Georgia"/>
                <a:sym typeface="Georgia"/>
              </a:rPr>
              <a:t>Day</a:t>
            </a:r>
            <a:endParaRPr/>
          </a:p>
        </p:txBody>
      </p:sp>
      <p:sp>
        <p:nvSpPr>
          <p:cNvPr id="80" name="Google Shape;80;p1"/>
          <p:cNvSpPr txBox="1"/>
          <p:nvPr/>
        </p:nvSpPr>
        <p:spPr>
          <a:xfrm>
            <a:off x="900268" y="3265917"/>
            <a:ext cx="1081800" cy="163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0">
                <a:solidFill>
                  <a:schemeClr val="lt1"/>
                </a:solidFill>
                <a:latin typeface="Georgia"/>
                <a:ea typeface="Georgia"/>
                <a:cs typeface="Georgia"/>
                <a:sym typeface="Georgia"/>
              </a:rPr>
              <a:t>2</a:t>
            </a:r>
            <a:endParaRPr b="1" sz="10000">
              <a:solidFill>
                <a:schemeClr val="lt1"/>
              </a:solidFill>
              <a:latin typeface="Georgia"/>
              <a:ea typeface="Georgia"/>
              <a:cs typeface="Georgia"/>
              <a:sym typeface="Georgia"/>
            </a:endParaRPr>
          </a:p>
        </p:txBody>
      </p:sp>
      <p:pic>
        <p:nvPicPr>
          <p:cNvPr id="81" name="Google Shape;81;p1"/>
          <p:cNvPicPr preferRelativeResize="0"/>
          <p:nvPr/>
        </p:nvPicPr>
        <p:blipFill rotWithShape="1">
          <a:blip r:embed="rId4">
            <a:alphaModFix/>
          </a:blip>
          <a:srcRect b="0" l="0" r="0" t="0"/>
          <a:stretch/>
        </p:blipFill>
        <p:spPr>
          <a:xfrm>
            <a:off x="734075" y="236483"/>
            <a:ext cx="1762125" cy="912867"/>
          </a:xfrm>
          <a:prstGeom prst="rect">
            <a:avLst/>
          </a:prstGeom>
          <a:noFill/>
          <a:ln>
            <a:noFill/>
          </a:ln>
        </p:spPr>
      </p:pic>
      <p:pic>
        <p:nvPicPr>
          <p:cNvPr descr="BRAC: Creating opportunities for people to realise potential" id="82" name="Google Shape;82;p1"/>
          <p:cNvPicPr preferRelativeResize="0"/>
          <p:nvPr/>
        </p:nvPicPr>
        <p:blipFill rotWithShape="1">
          <a:blip r:embed="rId5">
            <a:alphaModFix/>
          </a:blip>
          <a:srcRect b="0" l="0" r="0" t="0"/>
          <a:stretch/>
        </p:blipFill>
        <p:spPr>
          <a:xfrm>
            <a:off x="2742214" y="437528"/>
            <a:ext cx="1235123" cy="648440"/>
          </a:xfrm>
          <a:prstGeom prst="rect">
            <a:avLst/>
          </a:prstGeom>
          <a:noFill/>
          <a:ln>
            <a:noFill/>
          </a:ln>
        </p:spPr>
      </p:pic>
      <p:pic>
        <p:nvPicPr>
          <p:cNvPr descr="A close up of a logo&#10;&#10;Description automatically generated" id="83" name="Google Shape;83;p1"/>
          <p:cNvPicPr preferRelativeResize="0"/>
          <p:nvPr/>
        </p:nvPicPr>
        <p:blipFill rotWithShape="1">
          <a:blip r:embed="rId6">
            <a:alphaModFix/>
          </a:blip>
          <a:srcRect b="0" l="0" r="0" t="0"/>
          <a:stretch/>
        </p:blipFill>
        <p:spPr>
          <a:xfrm>
            <a:off x="8262801" y="305312"/>
            <a:ext cx="3131700" cy="9128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10"/>
          <p:cNvSpPr txBox="1"/>
          <p:nvPr/>
        </p:nvSpPr>
        <p:spPr>
          <a:xfrm>
            <a:off x="941640" y="731777"/>
            <a:ext cx="982161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2800" u="none" cap="none" strike="noStrike">
                <a:solidFill>
                  <a:schemeClr val="dk1"/>
                </a:solidFill>
                <a:latin typeface="Georgia"/>
                <a:ea typeface="Georgia"/>
                <a:cs typeface="Georgia"/>
                <a:sym typeface="Georgia"/>
              </a:rPr>
              <a:t>Discussions on Cultural Identity</a:t>
            </a:r>
            <a:endParaRPr/>
          </a:p>
        </p:txBody>
      </p:sp>
      <p:cxnSp>
        <p:nvCxnSpPr>
          <p:cNvPr id="220" name="Google Shape;220;p10"/>
          <p:cNvCxnSpPr/>
          <p:nvPr/>
        </p:nvCxnSpPr>
        <p:spPr>
          <a:xfrm>
            <a:off x="1077108" y="1443463"/>
            <a:ext cx="1022625" cy="0"/>
          </a:xfrm>
          <a:prstGeom prst="straightConnector1">
            <a:avLst/>
          </a:prstGeom>
          <a:noFill/>
          <a:ln cap="flat" cmpd="sng" w="57150">
            <a:solidFill>
              <a:srgbClr val="DAA531"/>
            </a:solidFill>
            <a:prstDash val="solid"/>
            <a:miter lim="800000"/>
            <a:headEnd len="sm" w="sm" type="none"/>
            <a:tailEnd len="sm" w="sm" type="none"/>
          </a:ln>
        </p:spPr>
      </p:cxnSp>
      <p:sp>
        <p:nvSpPr>
          <p:cNvPr id="221" name="Google Shape;221;p10"/>
          <p:cNvSpPr txBox="1"/>
          <p:nvPr/>
        </p:nvSpPr>
        <p:spPr>
          <a:xfrm>
            <a:off x="1583625" y="2730484"/>
            <a:ext cx="9020100" cy="3140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Times New Roman"/>
                <a:ea typeface="Times New Roman"/>
                <a:cs typeface="Times New Roman"/>
                <a:sym typeface="Times New Roman"/>
              </a:rPr>
              <a:t>“ The term “cultural identity” is sometimes applied to some or all of those just named above, while at other times it is reckoned to be a distinct category. On the one hand, culture and identity are never entirely separable: It is a deﬁning trait of the concept of culture that whatever beliefs, values, inclinations, tastes, practices, and texts constitute it must also serve an identity function for those who participate in the culture. On the other hand, no group can be expected to be culturally homogeneous; the urge to tribalize is too deeply rooted in human nature, indeed its ubiquity in animal behavior testiﬁ es to how deep it runs in our evolutionary heritage.”</a:t>
            </a:r>
            <a:endParaRPr/>
          </a:p>
          <a:p>
            <a:pPr indent="0" lvl="0" marL="0" marR="0" rtl="0" algn="l">
              <a:spcBef>
                <a:spcPts val="0"/>
              </a:spcBef>
              <a:spcAft>
                <a:spcPts val="0"/>
              </a:spcAft>
              <a:buNone/>
            </a:pPr>
            <a:r>
              <a:t/>
            </a:r>
            <a:endParaRPr sz="20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1" lang="en-US" sz="1800">
                <a:solidFill>
                  <a:schemeClr val="dk1"/>
                </a:solidFill>
                <a:latin typeface="Times New Roman"/>
                <a:ea typeface="Times New Roman"/>
                <a:cs typeface="Times New Roman"/>
                <a:sym typeface="Times New Roman"/>
              </a:rPr>
              <a:t>Joseph, 2012</a:t>
            </a:r>
            <a:endParaRPr/>
          </a:p>
        </p:txBody>
      </p:sp>
      <p:cxnSp>
        <p:nvCxnSpPr>
          <p:cNvPr id="222" name="Google Shape;222;p10"/>
          <p:cNvCxnSpPr/>
          <p:nvPr/>
        </p:nvCxnSpPr>
        <p:spPr>
          <a:xfrm>
            <a:off x="1516950" y="2561067"/>
            <a:ext cx="9020100" cy="0"/>
          </a:xfrm>
          <a:prstGeom prst="straightConnector1">
            <a:avLst/>
          </a:prstGeom>
          <a:noFill/>
          <a:ln cap="flat" cmpd="sng" w="28575">
            <a:solidFill>
              <a:schemeClr val="dk1"/>
            </a:solidFill>
            <a:prstDash val="solid"/>
            <a:miter lim="800000"/>
            <a:headEnd len="sm" w="sm" type="none"/>
            <a:tailEnd len="sm" w="sm" type="none"/>
          </a:ln>
        </p:spPr>
      </p:cxnSp>
      <p:sp>
        <p:nvSpPr>
          <p:cNvPr id="223" name="Google Shape;223;p10"/>
          <p:cNvSpPr/>
          <p:nvPr/>
        </p:nvSpPr>
        <p:spPr>
          <a:xfrm>
            <a:off x="5538087" y="2498021"/>
            <a:ext cx="978000" cy="2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4" name="Google Shape;224;p10"/>
          <p:cNvSpPr txBox="1"/>
          <p:nvPr/>
        </p:nvSpPr>
        <p:spPr>
          <a:xfrm>
            <a:off x="5654366" y="2335355"/>
            <a:ext cx="7644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Georgia"/>
                <a:ea typeface="Georgia"/>
                <a:cs typeface="Georgia"/>
                <a:sym typeface="Georgia"/>
              </a:rPr>
              <a:t>“ ”</a:t>
            </a:r>
            <a:endParaRPr/>
          </a:p>
        </p:txBody>
      </p:sp>
      <p:sp>
        <p:nvSpPr>
          <p:cNvPr id="225" name="Google Shape;225;p10"/>
          <p:cNvSpPr/>
          <p:nvPr/>
        </p:nvSpPr>
        <p:spPr>
          <a:xfrm>
            <a:off x="1471986" y="2462010"/>
            <a:ext cx="177600" cy="177600"/>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6" name="Google Shape;226;p10"/>
          <p:cNvSpPr/>
          <p:nvPr/>
        </p:nvSpPr>
        <p:spPr>
          <a:xfrm>
            <a:off x="10412520" y="2462010"/>
            <a:ext cx="177600" cy="177600"/>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11"/>
          <p:cNvSpPr txBox="1"/>
          <p:nvPr/>
        </p:nvSpPr>
        <p:spPr>
          <a:xfrm>
            <a:off x="941640" y="731777"/>
            <a:ext cx="7563168"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2800" u="none" cap="none" strike="noStrike">
                <a:solidFill>
                  <a:schemeClr val="dk1"/>
                </a:solidFill>
                <a:latin typeface="Georgia"/>
                <a:ea typeface="Georgia"/>
                <a:cs typeface="Georgia"/>
                <a:sym typeface="Georgia"/>
              </a:rPr>
              <a:t>The role of culture in healing for displaced communities</a:t>
            </a:r>
            <a:endParaRPr/>
          </a:p>
        </p:txBody>
      </p:sp>
      <p:cxnSp>
        <p:nvCxnSpPr>
          <p:cNvPr id="232" name="Google Shape;232;p11"/>
          <p:cNvCxnSpPr/>
          <p:nvPr/>
        </p:nvCxnSpPr>
        <p:spPr>
          <a:xfrm>
            <a:off x="1077108" y="1860713"/>
            <a:ext cx="1022625" cy="0"/>
          </a:xfrm>
          <a:prstGeom prst="straightConnector1">
            <a:avLst/>
          </a:prstGeom>
          <a:noFill/>
          <a:ln cap="flat" cmpd="sng" w="57150">
            <a:solidFill>
              <a:srgbClr val="DAA531"/>
            </a:solidFill>
            <a:prstDash val="solid"/>
            <a:miter lim="800000"/>
            <a:headEnd len="sm" w="sm" type="none"/>
            <a:tailEnd len="sm" w="sm" type="none"/>
          </a:ln>
        </p:spPr>
      </p:cxnSp>
      <p:sp>
        <p:nvSpPr>
          <p:cNvPr id="233" name="Google Shape;233;p11"/>
          <p:cNvSpPr/>
          <p:nvPr/>
        </p:nvSpPr>
        <p:spPr>
          <a:xfrm>
            <a:off x="1077108" y="2429261"/>
            <a:ext cx="10002249" cy="3682258"/>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34" name="Google Shape;234;p11"/>
          <p:cNvCxnSpPr/>
          <p:nvPr/>
        </p:nvCxnSpPr>
        <p:spPr>
          <a:xfrm>
            <a:off x="1077108" y="2429261"/>
            <a:ext cx="0" cy="3682258"/>
          </a:xfrm>
          <a:prstGeom prst="straightConnector1">
            <a:avLst/>
          </a:prstGeom>
          <a:noFill/>
          <a:ln cap="flat" cmpd="sng" w="28575">
            <a:solidFill>
              <a:srgbClr val="4A6E44"/>
            </a:solidFill>
            <a:prstDash val="solid"/>
            <a:miter lim="800000"/>
            <a:headEnd len="sm" w="sm" type="none"/>
            <a:tailEnd len="sm" w="sm" type="none"/>
          </a:ln>
        </p:spPr>
      </p:cxnSp>
      <p:sp>
        <p:nvSpPr>
          <p:cNvPr id="235" name="Google Shape;235;p11"/>
          <p:cNvSpPr txBox="1"/>
          <p:nvPr/>
        </p:nvSpPr>
        <p:spPr>
          <a:xfrm>
            <a:off x="1259776" y="2493465"/>
            <a:ext cx="9757411" cy="6924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700">
                <a:solidFill>
                  <a:schemeClr val="dk1"/>
                </a:solidFill>
                <a:latin typeface="Times New Roman"/>
                <a:ea typeface="Times New Roman"/>
                <a:cs typeface="Times New Roman"/>
                <a:sym typeface="Times New Roman"/>
              </a:rPr>
              <a:t>Activity 3</a:t>
            </a:r>
            <a:endParaRPr/>
          </a:p>
          <a:p>
            <a:pPr indent="-285750" lvl="0" marL="285750" marR="0" rtl="0" algn="l">
              <a:spcBef>
                <a:spcPts val="600"/>
              </a:spcBef>
              <a:spcAft>
                <a:spcPts val="0"/>
              </a:spcAft>
              <a:buClr>
                <a:schemeClr val="dk1"/>
              </a:buClr>
              <a:buSzPts val="1700"/>
              <a:buFont typeface="Arial"/>
              <a:buChar char="•"/>
            </a:pPr>
            <a:r>
              <a:rPr lang="en-US" sz="1700">
                <a:solidFill>
                  <a:schemeClr val="dk1"/>
                </a:solidFill>
                <a:latin typeface="Times New Roman"/>
                <a:ea typeface="Times New Roman"/>
                <a:cs typeface="Times New Roman"/>
                <a:sym typeface="Times New Roman"/>
              </a:rPr>
              <a:t>Participant will read an article for 7 to 10 minutes &amp; will answer the following  questions in their padlet-</a:t>
            </a:r>
            <a:endParaRPr/>
          </a:p>
        </p:txBody>
      </p:sp>
      <p:sp>
        <p:nvSpPr>
          <p:cNvPr id="236" name="Google Shape;236;p11"/>
          <p:cNvSpPr txBox="1"/>
          <p:nvPr/>
        </p:nvSpPr>
        <p:spPr>
          <a:xfrm>
            <a:off x="1361505" y="4558322"/>
            <a:ext cx="9553951" cy="353943"/>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700"/>
              <a:buFont typeface="Arial"/>
              <a:buChar char="•"/>
            </a:pPr>
            <a:r>
              <a:rPr lang="en-US" sz="1700">
                <a:solidFill>
                  <a:schemeClr val="dk1"/>
                </a:solidFill>
                <a:latin typeface="Times New Roman"/>
                <a:ea typeface="Times New Roman"/>
                <a:cs typeface="Times New Roman"/>
                <a:sym typeface="Times New Roman"/>
              </a:rPr>
              <a:t>Reference </a:t>
            </a:r>
            <a:endParaRPr/>
          </a:p>
        </p:txBody>
      </p:sp>
      <p:sp>
        <p:nvSpPr>
          <p:cNvPr id="237" name="Google Shape;237;p11"/>
          <p:cNvSpPr txBox="1"/>
          <p:nvPr/>
        </p:nvSpPr>
        <p:spPr>
          <a:xfrm>
            <a:off x="1588420" y="3185962"/>
            <a:ext cx="8963463" cy="1292662"/>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700"/>
              <a:buFont typeface="Times New Roman"/>
              <a:buChar char="⁃"/>
            </a:pPr>
            <a:r>
              <a:rPr lang="en-US" sz="1700">
                <a:solidFill>
                  <a:schemeClr val="dk1"/>
                </a:solidFill>
                <a:latin typeface="Times New Roman"/>
                <a:ea typeface="Times New Roman"/>
                <a:cs typeface="Times New Roman"/>
                <a:sym typeface="Times New Roman"/>
              </a:rPr>
              <a:t>How do cultural practices help us heal? (At least 4 points) </a:t>
            </a:r>
            <a:endParaRPr/>
          </a:p>
          <a:p>
            <a:pPr indent="-285750" lvl="0" marL="285750" marR="0" rtl="0" algn="l">
              <a:spcBef>
                <a:spcPts val="600"/>
              </a:spcBef>
              <a:spcAft>
                <a:spcPts val="0"/>
              </a:spcAft>
              <a:buClr>
                <a:schemeClr val="dk1"/>
              </a:buClr>
              <a:buSzPts val="1700"/>
              <a:buFont typeface="Times New Roman"/>
              <a:buChar char="⁃"/>
            </a:pPr>
            <a:r>
              <a:rPr lang="en-US" sz="1700">
                <a:solidFill>
                  <a:schemeClr val="dk1"/>
                </a:solidFill>
                <a:latin typeface="Times New Roman"/>
                <a:ea typeface="Times New Roman"/>
                <a:cs typeface="Times New Roman"/>
                <a:sym typeface="Times New Roman"/>
              </a:rPr>
              <a:t>Make a list of some contextualized examples from your community that can be used for healing</a:t>
            </a:r>
            <a:endParaRPr/>
          </a:p>
          <a:p>
            <a:pPr indent="-285750" lvl="0" marL="285750" marR="0" rtl="0" algn="l">
              <a:spcBef>
                <a:spcPts val="600"/>
              </a:spcBef>
              <a:spcAft>
                <a:spcPts val="0"/>
              </a:spcAft>
              <a:buClr>
                <a:schemeClr val="dk1"/>
              </a:buClr>
              <a:buSzPts val="1700"/>
              <a:buFont typeface="Times New Roman"/>
              <a:buChar char="⁃"/>
            </a:pPr>
            <a:r>
              <a:rPr lang="en-US" sz="1700">
                <a:solidFill>
                  <a:schemeClr val="dk1"/>
                </a:solidFill>
                <a:latin typeface="Times New Roman"/>
                <a:ea typeface="Times New Roman"/>
                <a:cs typeface="Times New Roman"/>
                <a:sym typeface="Times New Roman"/>
              </a:rPr>
              <a:t>Describe 2 or 3 practices in your community which fosters healing during painful or tragic circumstances (e.g. death, loss, disaster, etc.) </a:t>
            </a:r>
            <a:endParaRPr/>
          </a:p>
        </p:txBody>
      </p:sp>
      <p:sp>
        <p:nvSpPr>
          <p:cNvPr id="238" name="Google Shape;238;p11"/>
          <p:cNvSpPr txBox="1"/>
          <p:nvPr/>
        </p:nvSpPr>
        <p:spPr>
          <a:xfrm>
            <a:off x="1588420" y="4863451"/>
            <a:ext cx="9327036" cy="1138773"/>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0C0C0C"/>
              </a:buClr>
              <a:buSzPts val="1700"/>
              <a:buFont typeface="Times New Roman"/>
              <a:buChar char="⁃"/>
            </a:pPr>
            <a:r>
              <a:rPr lang="en-US" sz="1700" u="sng">
                <a:solidFill>
                  <a:srgbClr val="0C0C0C"/>
                </a:solidFill>
                <a:latin typeface="Times New Roman"/>
                <a:ea typeface="Times New Roman"/>
                <a:cs typeface="Times New Roman"/>
                <a:sym typeface="Times New Roman"/>
                <a:hlinkClick r:id="rId3">
                  <a:extLst>
                    <a:ext uri="{A12FA001-AC4F-418D-AE19-62706E023703}">
                      <ahyp:hlinkClr val="tx"/>
                    </a:ext>
                  </a:extLst>
                </a:hlinkClick>
              </a:rPr>
              <a:t>https://www.tbsnews.net/thoughts/bangladeshi-culture-rich-practices-help-mental-health-859141</a:t>
            </a:r>
            <a:endParaRPr sz="1700">
              <a:solidFill>
                <a:srgbClr val="0C0C0C"/>
              </a:solidFill>
              <a:latin typeface="Times New Roman"/>
              <a:ea typeface="Times New Roman"/>
              <a:cs typeface="Times New Roman"/>
              <a:sym typeface="Times New Roman"/>
            </a:endParaRPr>
          </a:p>
          <a:p>
            <a:pPr indent="-285750" lvl="0" marL="285750" marR="0" rtl="0" algn="l">
              <a:spcBef>
                <a:spcPts val="0"/>
              </a:spcBef>
              <a:spcAft>
                <a:spcPts val="0"/>
              </a:spcAft>
              <a:buClr>
                <a:srgbClr val="0C0C0C"/>
              </a:buClr>
              <a:buSzPts val="1700"/>
              <a:buFont typeface="Times New Roman"/>
              <a:buChar char="⁃"/>
            </a:pPr>
            <a:r>
              <a:rPr lang="en-US" sz="1700" u="sng">
                <a:solidFill>
                  <a:srgbClr val="0C0C0C"/>
                </a:solidFill>
                <a:latin typeface="Times New Roman"/>
                <a:ea typeface="Times New Roman"/>
                <a:cs typeface="Times New Roman"/>
                <a:sym typeface="Times New Roman"/>
                <a:hlinkClick r:id="rId4">
                  <a:extLst>
                    <a:ext uri="{A12FA001-AC4F-418D-AE19-62706E023703}">
                      <ahyp:hlinkClr val="tx"/>
                    </a:ext>
                  </a:extLst>
                </a:hlinkClick>
              </a:rPr>
              <a:t>(https://trauma-informed.ca/recovery/phases-of-trauma-recovery/cultural-and-healing-practices/#:~:text=Cultural%20practices%20and%20traditions%20serve,sense%20of%20identity%20and%20purpose. ) </a:t>
            </a:r>
            <a:endParaRPr sz="1700">
              <a:solidFill>
                <a:srgbClr val="0C0C0C"/>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12"/>
          <p:cNvSpPr txBox="1"/>
          <p:nvPr/>
        </p:nvSpPr>
        <p:spPr>
          <a:xfrm>
            <a:off x="941640" y="731777"/>
            <a:ext cx="7563168"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2800" u="none" cap="none" strike="noStrike">
                <a:solidFill>
                  <a:schemeClr val="dk1"/>
                </a:solidFill>
                <a:latin typeface="Georgia"/>
                <a:ea typeface="Georgia"/>
                <a:cs typeface="Georgia"/>
                <a:sym typeface="Georgia"/>
              </a:rPr>
              <a:t>The Role of Culture in Healing for Displaced Communities </a:t>
            </a:r>
            <a:endParaRPr/>
          </a:p>
        </p:txBody>
      </p:sp>
      <p:cxnSp>
        <p:nvCxnSpPr>
          <p:cNvPr id="244" name="Google Shape;244;p12"/>
          <p:cNvCxnSpPr/>
          <p:nvPr/>
        </p:nvCxnSpPr>
        <p:spPr>
          <a:xfrm>
            <a:off x="1077108" y="1860713"/>
            <a:ext cx="1022625" cy="0"/>
          </a:xfrm>
          <a:prstGeom prst="straightConnector1">
            <a:avLst/>
          </a:prstGeom>
          <a:noFill/>
          <a:ln cap="flat" cmpd="sng" w="57150">
            <a:solidFill>
              <a:srgbClr val="DAA531"/>
            </a:solidFill>
            <a:prstDash val="solid"/>
            <a:miter lim="800000"/>
            <a:headEnd len="sm" w="sm" type="none"/>
            <a:tailEnd len="sm" w="sm" type="none"/>
          </a:ln>
        </p:spPr>
      </p:cxnSp>
      <p:sp>
        <p:nvSpPr>
          <p:cNvPr id="245" name="Google Shape;245;p12"/>
          <p:cNvSpPr txBox="1"/>
          <p:nvPr/>
        </p:nvSpPr>
        <p:spPr>
          <a:xfrm>
            <a:off x="941639" y="2253257"/>
            <a:ext cx="9798931"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Georgia"/>
                <a:ea typeface="Georgia"/>
                <a:cs typeface="Georgia"/>
                <a:sym typeface="Georgia"/>
              </a:rPr>
              <a:t>Culture plays a vital role in the healing process of forcibly displaced communities. Let’s explore how culture contributes to resilience, well-being, and social cohesion in these contexts:</a:t>
            </a:r>
            <a:endParaRPr/>
          </a:p>
        </p:txBody>
      </p:sp>
      <p:sp>
        <p:nvSpPr>
          <p:cNvPr id="246" name="Google Shape;246;p12"/>
          <p:cNvSpPr/>
          <p:nvPr/>
        </p:nvSpPr>
        <p:spPr>
          <a:xfrm>
            <a:off x="1077109" y="3012011"/>
            <a:ext cx="5018892" cy="3038012"/>
          </a:xfrm>
          <a:prstGeom prst="rect">
            <a:avLst/>
          </a:prstGeom>
          <a:noFill/>
          <a:ln cap="flat" cmpd="sng" w="1905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7" name="Google Shape;247;p12"/>
          <p:cNvSpPr txBox="1"/>
          <p:nvPr/>
        </p:nvSpPr>
        <p:spPr>
          <a:xfrm>
            <a:off x="1190170" y="3122939"/>
            <a:ext cx="4905829" cy="267765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700">
                <a:solidFill>
                  <a:schemeClr val="dk1"/>
                </a:solidFill>
                <a:latin typeface="Times New Roman"/>
                <a:ea typeface="Times New Roman"/>
                <a:cs typeface="Times New Roman"/>
                <a:sym typeface="Times New Roman"/>
              </a:rPr>
              <a:t>Psychosocial Consequences of  </a:t>
            </a:r>
            <a:endParaRPr/>
          </a:p>
          <a:p>
            <a:pPr indent="0" lvl="0" marL="0" marR="0" rtl="0" algn="l">
              <a:spcBef>
                <a:spcPts val="0"/>
              </a:spcBef>
              <a:spcAft>
                <a:spcPts val="0"/>
              </a:spcAft>
              <a:buNone/>
            </a:pPr>
            <a:r>
              <a:rPr b="1" lang="en-US" sz="1700">
                <a:solidFill>
                  <a:schemeClr val="dk1"/>
                </a:solidFill>
                <a:latin typeface="Times New Roman"/>
                <a:ea typeface="Times New Roman"/>
                <a:cs typeface="Times New Roman"/>
                <a:sym typeface="Times New Roman"/>
              </a:rPr>
              <a:t>War and Forced Migration</a:t>
            </a:r>
            <a:endParaRPr/>
          </a:p>
          <a:p>
            <a:pPr indent="-285750" lvl="0" marL="285750" marR="0" rtl="0" algn="l">
              <a:spcBef>
                <a:spcPts val="600"/>
              </a:spcBef>
              <a:spcAft>
                <a:spcPts val="0"/>
              </a:spcAft>
              <a:buClr>
                <a:schemeClr val="dk1"/>
              </a:buClr>
              <a:buSzPts val="1700"/>
              <a:buFont typeface="Arial"/>
              <a:buChar char="•"/>
            </a:pPr>
            <a:r>
              <a:rPr lang="en-US" sz="1700">
                <a:solidFill>
                  <a:schemeClr val="dk1"/>
                </a:solidFill>
                <a:latin typeface="Times New Roman"/>
                <a:ea typeface="Times New Roman"/>
                <a:cs typeface="Times New Roman"/>
                <a:sym typeface="Times New Roman"/>
              </a:rPr>
              <a:t>Conflict and political terror have led to the displacement of over 65 million people worldwide.</a:t>
            </a:r>
            <a:endParaRPr/>
          </a:p>
          <a:p>
            <a:pPr indent="-285750" lvl="0" marL="285750" marR="0" rtl="0" algn="l">
              <a:spcBef>
                <a:spcPts val="600"/>
              </a:spcBef>
              <a:spcAft>
                <a:spcPts val="0"/>
              </a:spcAft>
              <a:buClr>
                <a:schemeClr val="dk1"/>
              </a:buClr>
              <a:buSzPts val="1700"/>
              <a:buFont typeface="Arial"/>
              <a:buChar char="•"/>
            </a:pPr>
            <a:r>
              <a:rPr lang="en-US" sz="1700">
                <a:solidFill>
                  <a:schemeClr val="dk1"/>
                </a:solidFill>
                <a:latin typeface="Times New Roman"/>
                <a:ea typeface="Times New Roman"/>
                <a:cs typeface="Times New Roman"/>
                <a:sym typeface="Times New Roman"/>
              </a:rPr>
              <a:t>Survivors of persecution and forced migration often experience trauma and loss.</a:t>
            </a:r>
            <a:endParaRPr/>
          </a:p>
          <a:p>
            <a:pPr indent="-285750" lvl="0" marL="285750" marR="0" rtl="0" algn="l">
              <a:spcBef>
                <a:spcPts val="600"/>
              </a:spcBef>
              <a:spcAft>
                <a:spcPts val="0"/>
              </a:spcAft>
              <a:buClr>
                <a:schemeClr val="dk1"/>
              </a:buClr>
              <a:buSzPts val="1700"/>
              <a:buFont typeface="Arial"/>
              <a:buChar char="•"/>
            </a:pPr>
            <a:r>
              <a:rPr lang="en-US" sz="1700">
                <a:solidFill>
                  <a:schemeClr val="dk1"/>
                </a:solidFill>
                <a:latin typeface="Times New Roman"/>
                <a:ea typeface="Times New Roman"/>
                <a:cs typeface="Times New Roman"/>
                <a:sym typeface="Times New Roman"/>
              </a:rPr>
              <a:t>Cultural retention and sensitivity is central to their coping mechanisms and provide pathways toward healing and rebuilding their lives.</a:t>
            </a:r>
            <a:endParaRPr/>
          </a:p>
        </p:txBody>
      </p:sp>
      <p:sp>
        <p:nvSpPr>
          <p:cNvPr id="248" name="Google Shape;248;p12"/>
          <p:cNvSpPr/>
          <p:nvPr/>
        </p:nvSpPr>
        <p:spPr>
          <a:xfrm>
            <a:off x="6209060" y="3012011"/>
            <a:ext cx="5018892" cy="3038012"/>
          </a:xfrm>
          <a:prstGeom prst="rect">
            <a:avLst/>
          </a:prstGeom>
          <a:noFill/>
          <a:ln cap="flat" cmpd="sng" w="1905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9" name="Google Shape;249;p12"/>
          <p:cNvSpPr txBox="1"/>
          <p:nvPr/>
        </p:nvSpPr>
        <p:spPr>
          <a:xfrm>
            <a:off x="6322122" y="3122939"/>
            <a:ext cx="4603054" cy="17081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700">
                <a:solidFill>
                  <a:schemeClr val="dk1"/>
                </a:solidFill>
                <a:latin typeface="Times New Roman"/>
                <a:ea typeface="Times New Roman"/>
                <a:cs typeface="Times New Roman"/>
                <a:sym typeface="Times New Roman"/>
              </a:rPr>
              <a:t> Cultural Dislocation and Alienation</a:t>
            </a:r>
            <a:endParaRPr/>
          </a:p>
          <a:p>
            <a:pPr indent="-285750" lvl="0" marL="285750" marR="0" rtl="0" algn="l">
              <a:spcBef>
                <a:spcPts val="1200"/>
              </a:spcBef>
              <a:spcAft>
                <a:spcPts val="0"/>
              </a:spcAft>
              <a:buClr>
                <a:schemeClr val="dk1"/>
              </a:buClr>
              <a:buSzPts val="1700"/>
              <a:buFont typeface="Arial"/>
              <a:buChar char="•"/>
            </a:pPr>
            <a:r>
              <a:rPr lang="en-US" sz="1700">
                <a:solidFill>
                  <a:schemeClr val="dk1"/>
                </a:solidFill>
                <a:latin typeface="Times New Roman"/>
                <a:ea typeface="Times New Roman"/>
                <a:cs typeface="Times New Roman"/>
                <a:sym typeface="Times New Roman"/>
              </a:rPr>
              <a:t>Forced migration disrupts cultural connections, leading to a sense of dislocation and alienation.</a:t>
            </a:r>
            <a:endParaRPr/>
          </a:p>
          <a:p>
            <a:pPr indent="-285750" lvl="0" marL="285750" marR="0" rtl="0" algn="l">
              <a:spcBef>
                <a:spcPts val="1200"/>
              </a:spcBef>
              <a:spcAft>
                <a:spcPts val="0"/>
              </a:spcAft>
              <a:buClr>
                <a:schemeClr val="dk1"/>
              </a:buClr>
              <a:buSzPts val="1700"/>
              <a:buFont typeface="Arial"/>
              <a:buChar char="•"/>
            </a:pPr>
            <a:r>
              <a:rPr lang="en-US" sz="1700">
                <a:solidFill>
                  <a:schemeClr val="dk1"/>
                </a:solidFill>
                <a:latin typeface="Times New Roman"/>
                <a:ea typeface="Times New Roman"/>
                <a:cs typeface="Times New Roman"/>
                <a:sym typeface="Times New Roman"/>
              </a:rPr>
              <a:t>Loss of cultural support impacts survivors’ coping strategies.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13"/>
          <p:cNvSpPr txBox="1"/>
          <p:nvPr/>
        </p:nvSpPr>
        <p:spPr>
          <a:xfrm>
            <a:off x="941640" y="731777"/>
            <a:ext cx="7563168"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2800" u="none" cap="none" strike="noStrike">
                <a:solidFill>
                  <a:schemeClr val="dk1"/>
                </a:solidFill>
                <a:latin typeface="Georgia"/>
                <a:ea typeface="Georgia"/>
                <a:cs typeface="Georgia"/>
                <a:sym typeface="Georgia"/>
              </a:rPr>
              <a:t>The Role of Culture in Healing for Displaced Communities </a:t>
            </a:r>
            <a:endParaRPr/>
          </a:p>
        </p:txBody>
      </p:sp>
      <p:cxnSp>
        <p:nvCxnSpPr>
          <p:cNvPr id="255" name="Google Shape;255;p13"/>
          <p:cNvCxnSpPr/>
          <p:nvPr/>
        </p:nvCxnSpPr>
        <p:spPr>
          <a:xfrm>
            <a:off x="1077108" y="1860713"/>
            <a:ext cx="1022625" cy="0"/>
          </a:xfrm>
          <a:prstGeom prst="straightConnector1">
            <a:avLst/>
          </a:prstGeom>
          <a:noFill/>
          <a:ln cap="flat" cmpd="sng" w="57150">
            <a:solidFill>
              <a:srgbClr val="DAA531"/>
            </a:solidFill>
            <a:prstDash val="solid"/>
            <a:miter lim="800000"/>
            <a:headEnd len="sm" w="sm" type="none"/>
            <a:tailEnd len="sm" w="sm" type="none"/>
          </a:ln>
        </p:spPr>
      </p:cxnSp>
      <p:sp>
        <p:nvSpPr>
          <p:cNvPr id="256" name="Google Shape;256;p13"/>
          <p:cNvSpPr/>
          <p:nvPr/>
        </p:nvSpPr>
        <p:spPr>
          <a:xfrm>
            <a:off x="1077109" y="2178418"/>
            <a:ext cx="9924720" cy="1686678"/>
          </a:xfrm>
          <a:prstGeom prst="rect">
            <a:avLst/>
          </a:prstGeom>
          <a:noFill/>
          <a:ln cap="flat" cmpd="sng" w="1905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7" name="Google Shape;257;p13"/>
          <p:cNvSpPr txBox="1"/>
          <p:nvPr/>
        </p:nvSpPr>
        <p:spPr>
          <a:xfrm>
            <a:off x="1190171" y="2233881"/>
            <a:ext cx="9639754" cy="155427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500">
                <a:solidFill>
                  <a:schemeClr val="dk1"/>
                </a:solidFill>
                <a:latin typeface="Times New Roman"/>
                <a:ea typeface="Times New Roman"/>
                <a:cs typeface="Times New Roman"/>
                <a:sym typeface="Times New Roman"/>
              </a:rPr>
              <a:t> Arts and Culture</a:t>
            </a:r>
            <a:endParaRPr sz="1500">
              <a:solidFill>
                <a:schemeClr val="dk1"/>
              </a:solidFill>
              <a:latin typeface="Times New Roman"/>
              <a:ea typeface="Times New Roman"/>
              <a:cs typeface="Times New Roman"/>
              <a:sym typeface="Times New Roman"/>
            </a:endParaRPr>
          </a:p>
          <a:p>
            <a:pPr indent="-285750" lvl="0" marL="285750" marR="0" rtl="0" algn="l">
              <a:spcBef>
                <a:spcPts val="300"/>
              </a:spcBef>
              <a:spcAft>
                <a:spcPts val="0"/>
              </a:spcAft>
              <a:buClr>
                <a:schemeClr val="dk1"/>
              </a:buClr>
              <a:buSzPts val="1500"/>
              <a:buFont typeface="Arial"/>
              <a:buChar char="•"/>
            </a:pPr>
            <a:r>
              <a:rPr lang="en-US" sz="1500">
                <a:solidFill>
                  <a:schemeClr val="dk1"/>
                </a:solidFill>
                <a:latin typeface="Times New Roman"/>
                <a:ea typeface="Times New Roman"/>
                <a:cs typeface="Times New Roman"/>
                <a:sym typeface="Times New Roman"/>
              </a:rPr>
              <a:t>The arts and culture contribute to resilience, health, and well-being.</a:t>
            </a:r>
            <a:endParaRPr/>
          </a:p>
          <a:p>
            <a:pPr indent="-285750" lvl="0" marL="285750" marR="0" rtl="0" algn="l">
              <a:spcBef>
                <a:spcPts val="300"/>
              </a:spcBef>
              <a:spcAft>
                <a:spcPts val="0"/>
              </a:spcAft>
              <a:buClr>
                <a:schemeClr val="dk1"/>
              </a:buClr>
              <a:buSzPts val="1500"/>
              <a:buFont typeface="Arial"/>
              <a:buChar char="•"/>
            </a:pPr>
            <a:r>
              <a:rPr lang="en-US" sz="1500">
                <a:solidFill>
                  <a:schemeClr val="dk1"/>
                </a:solidFill>
                <a:latin typeface="Times New Roman"/>
                <a:ea typeface="Times New Roman"/>
                <a:cs typeface="Times New Roman"/>
                <a:sym typeface="Times New Roman"/>
              </a:rPr>
              <a:t>The people of Bangladesh enjoy a rich cultural heritage in music, art, literature, and culinary delights, and these are valuable self-care activities when people are in despair, stressed, or emotionally broken. The soul-stirring melodies of Kazi Nazrul Islam, Rabindranath Tagore, and Baul songs, or the timeless wisdom of Bangla literature and cultural expressions, provide avenues for emotional catharsis, reflection, and healing. </a:t>
            </a:r>
            <a:endParaRPr/>
          </a:p>
        </p:txBody>
      </p:sp>
      <p:sp>
        <p:nvSpPr>
          <p:cNvPr id="258" name="Google Shape;258;p13"/>
          <p:cNvSpPr/>
          <p:nvPr/>
        </p:nvSpPr>
        <p:spPr>
          <a:xfrm>
            <a:off x="1077109" y="4039925"/>
            <a:ext cx="4752191" cy="2220915"/>
          </a:xfrm>
          <a:prstGeom prst="rect">
            <a:avLst/>
          </a:prstGeom>
          <a:noFill/>
          <a:ln cap="flat" cmpd="sng" w="1905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13"/>
          <p:cNvSpPr txBox="1"/>
          <p:nvPr/>
        </p:nvSpPr>
        <p:spPr>
          <a:xfrm>
            <a:off x="1190171" y="4095389"/>
            <a:ext cx="4639200" cy="1015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500">
                <a:solidFill>
                  <a:schemeClr val="dk1"/>
                </a:solidFill>
                <a:latin typeface="Times New Roman"/>
                <a:ea typeface="Times New Roman"/>
                <a:cs typeface="Times New Roman"/>
                <a:sym typeface="Times New Roman"/>
              </a:rPr>
              <a:t>Spirituality and Coping</a:t>
            </a:r>
            <a:endParaRPr/>
          </a:p>
          <a:p>
            <a:pPr indent="0" lvl="0" marL="0" marR="0" rtl="0" algn="l">
              <a:spcBef>
                <a:spcPts val="0"/>
              </a:spcBef>
              <a:spcAft>
                <a:spcPts val="0"/>
              </a:spcAft>
              <a:buNone/>
            </a:pPr>
            <a:r>
              <a:rPr lang="en-US" sz="1500">
                <a:solidFill>
                  <a:schemeClr val="dk1"/>
                </a:solidFill>
                <a:latin typeface="Times New Roman"/>
                <a:ea typeface="Times New Roman"/>
                <a:cs typeface="Times New Roman"/>
                <a:sym typeface="Times New Roman"/>
              </a:rPr>
              <a:t>Religious beliefs and spiritual practices are also strong components of Bangladeshi identity. Intercultural understanding is essential for addressing trauma.</a:t>
            </a:r>
            <a:endParaRPr/>
          </a:p>
        </p:txBody>
      </p:sp>
      <p:sp>
        <p:nvSpPr>
          <p:cNvPr id="260" name="Google Shape;260;p13"/>
          <p:cNvSpPr txBox="1"/>
          <p:nvPr/>
        </p:nvSpPr>
        <p:spPr>
          <a:xfrm>
            <a:off x="6095999" y="4065469"/>
            <a:ext cx="4810125" cy="21698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500">
                <a:solidFill>
                  <a:schemeClr val="dk1"/>
                </a:solidFill>
                <a:latin typeface="Times New Roman"/>
                <a:ea typeface="Times New Roman"/>
                <a:cs typeface="Times New Roman"/>
                <a:sym typeface="Times New Roman"/>
              </a:rPr>
              <a:t>Community-Based Healing Spaces</a:t>
            </a:r>
            <a:endParaRPr/>
          </a:p>
          <a:p>
            <a:pPr indent="0" lvl="0" marL="0" marR="0" rtl="0" algn="l">
              <a:spcBef>
                <a:spcPts val="0"/>
              </a:spcBef>
              <a:spcAft>
                <a:spcPts val="0"/>
              </a:spcAft>
              <a:buNone/>
            </a:pPr>
            <a:r>
              <a:rPr lang="en-US" sz="1500">
                <a:solidFill>
                  <a:schemeClr val="dk1"/>
                </a:solidFill>
                <a:latin typeface="Times New Roman"/>
                <a:ea typeface="Times New Roman"/>
                <a:cs typeface="Times New Roman"/>
                <a:sym typeface="Times New Roman"/>
              </a:rPr>
              <a:t>As much as traditional practices and cultural factors contribute to wellbeing and emotional resilience, it is crucial to be open to accepting that new cultures and global influences are also changing social norms and creating new practices. Fast-evolving technological advancements, rapid urbanisation, exposure to global trends, and their amalgamation with the existing culture are leading to the emergence of new practices for wellbeing and self-care. </a:t>
            </a:r>
            <a:endParaRPr/>
          </a:p>
        </p:txBody>
      </p:sp>
      <p:sp>
        <p:nvSpPr>
          <p:cNvPr id="261" name="Google Shape;261;p13"/>
          <p:cNvSpPr/>
          <p:nvPr/>
        </p:nvSpPr>
        <p:spPr>
          <a:xfrm>
            <a:off x="5978960" y="4039925"/>
            <a:ext cx="5022869" cy="2220915"/>
          </a:xfrm>
          <a:prstGeom prst="rect">
            <a:avLst/>
          </a:prstGeom>
          <a:noFill/>
          <a:ln cap="flat" cmpd="sng" w="1905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14"/>
          <p:cNvSpPr/>
          <p:nvPr/>
        </p:nvSpPr>
        <p:spPr>
          <a:xfrm>
            <a:off x="0" y="0"/>
            <a:ext cx="12192000" cy="6858000"/>
          </a:xfrm>
          <a:prstGeom prst="rect">
            <a:avLst/>
          </a:prstGeom>
          <a:solidFill>
            <a:srgbClr val="DAA53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67" name="Google Shape;267;p1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68" name="Google Shape;268;p14">
            <a:hlinkClick r:id="rId4"/>
          </p:cNvPr>
          <p:cNvSpPr txBox="1"/>
          <p:nvPr/>
        </p:nvSpPr>
        <p:spPr>
          <a:xfrm>
            <a:off x="3141150" y="2276891"/>
            <a:ext cx="5909700" cy="2502928"/>
          </a:xfrm>
          <a:prstGeom prst="rect">
            <a:avLst/>
          </a:prstGeom>
          <a:noFill/>
          <a:ln>
            <a:noFill/>
          </a:ln>
        </p:spPr>
        <p:txBody>
          <a:bodyPr anchorCtr="0" anchor="t" bIns="91425" lIns="91425" spcFirstLastPara="1" rIns="91425" wrap="square" tIns="91425">
            <a:normAutofit fontScale="85000" lnSpcReduction="20000"/>
          </a:bodyPr>
          <a:lstStyle/>
          <a:p>
            <a:pPr indent="0" lvl="0" marL="0" marR="0" rtl="0" algn="ctr">
              <a:lnSpc>
                <a:spcPct val="115000"/>
              </a:lnSpc>
              <a:spcBef>
                <a:spcPts val="0"/>
              </a:spcBef>
              <a:spcAft>
                <a:spcPts val="0"/>
              </a:spcAft>
              <a:buClr>
                <a:srgbClr val="0D0D0D"/>
              </a:buClr>
              <a:buSzPct val="100000"/>
              <a:buFont typeface="Times New Roman"/>
              <a:buNone/>
            </a:pPr>
            <a:r>
              <a:rPr lang="en-US" sz="4700">
                <a:solidFill>
                  <a:srgbClr val="0D0D0D"/>
                </a:solidFill>
                <a:latin typeface="Times New Roman"/>
                <a:ea typeface="Times New Roman"/>
                <a:cs typeface="Times New Roman"/>
                <a:sym typeface="Times New Roman"/>
              </a:rPr>
              <a:t>Let’s</a:t>
            </a:r>
            <a:endParaRPr/>
          </a:p>
          <a:p>
            <a:pPr indent="0" lvl="0" marL="0" marR="0" rtl="0" algn="ctr">
              <a:lnSpc>
                <a:spcPct val="115000"/>
              </a:lnSpc>
              <a:spcBef>
                <a:spcPts val="0"/>
              </a:spcBef>
              <a:spcAft>
                <a:spcPts val="0"/>
              </a:spcAft>
              <a:buClr>
                <a:srgbClr val="0D0D0D"/>
              </a:buClr>
              <a:buSzPct val="100000"/>
              <a:buFont typeface="Times New Roman"/>
              <a:buNone/>
            </a:pPr>
            <a:r>
              <a:rPr lang="en-US" sz="4700">
                <a:solidFill>
                  <a:srgbClr val="0D0D0D"/>
                </a:solidFill>
                <a:latin typeface="Times New Roman"/>
                <a:ea typeface="Times New Roman"/>
                <a:cs typeface="Times New Roman"/>
                <a:sym typeface="Times New Roman"/>
              </a:rPr>
              <a:t>Watch a</a:t>
            </a:r>
            <a:endParaRPr/>
          </a:p>
          <a:p>
            <a:pPr indent="0" lvl="0" marL="0" marR="0" rtl="0" algn="ctr">
              <a:lnSpc>
                <a:spcPct val="115000"/>
              </a:lnSpc>
              <a:spcBef>
                <a:spcPts val="0"/>
              </a:spcBef>
              <a:spcAft>
                <a:spcPts val="0"/>
              </a:spcAft>
              <a:buClr>
                <a:srgbClr val="0D0D0D"/>
              </a:buClr>
              <a:buSzPct val="100000"/>
              <a:buFont typeface="Times New Roman"/>
              <a:buNone/>
            </a:pPr>
            <a:r>
              <a:rPr lang="en-US" sz="9000">
                <a:solidFill>
                  <a:srgbClr val="0D0D0D"/>
                </a:solidFill>
                <a:latin typeface="Times New Roman"/>
                <a:ea typeface="Times New Roman"/>
                <a:cs typeface="Times New Roman"/>
                <a:sym typeface="Times New Roman"/>
              </a:rPr>
              <a:t>Video</a:t>
            </a:r>
            <a:r>
              <a:rPr lang="en-US" sz="3200">
                <a:solidFill>
                  <a:srgbClr val="0D0D0D"/>
                </a:solidFill>
                <a:latin typeface="Times New Roman"/>
                <a:ea typeface="Times New Roman"/>
                <a:cs typeface="Times New Roman"/>
                <a:sym typeface="Times New Roman"/>
              </a:rPr>
              <a:t> </a:t>
            </a:r>
            <a:endParaRPr sz="3200">
              <a:solidFill>
                <a:schemeClr val="dk1"/>
              </a:solidFill>
              <a:latin typeface="Times New Roman"/>
              <a:ea typeface="Times New Roman"/>
              <a:cs typeface="Times New Roman"/>
              <a:sym typeface="Times New Roman"/>
            </a:endParaRPr>
          </a:p>
        </p:txBody>
      </p:sp>
      <p:sp>
        <p:nvSpPr>
          <p:cNvPr id="269" name="Google Shape;269;p14"/>
          <p:cNvSpPr txBox="1"/>
          <p:nvPr/>
        </p:nvSpPr>
        <p:spPr>
          <a:xfrm>
            <a:off x="3076496" y="731777"/>
            <a:ext cx="6039009"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2800" u="none" cap="none" strike="noStrike">
                <a:solidFill>
                  <a:schemeClr val="dk1"/>
                </a:solidFill>
                <a:latin typeface="Georgia"/>
                <a:ea typeface="Georgia"/>
                <a:cs typeface="Georgia"/>
                <a:sym typeface="Georgia"/>
              </a:rPr>
              <a:t>Activity 4: </a:t>
            </a:r>
            <a:r>
              <a:rPr lang="en-US" sz="2800" u="none" cap="none" strike="noStrike">
                <a:solidFill>
                  <a:schemeClr val="dk1"/>
                </a:solidFill>
                <a:latin typeface="Georgia"/>
                <a:ea typeface="Georgia"/>
                <a:cs typeface="Georgia"/>
                <a:sym typeface="Georgia"/>
              </a:rPr>
              <a:t>Importance of resilience</a:t>
            </a:r>
            <a:endParaRPr/>
          </a:p>
        </p:txBody>
      </p:sp>
      <p:sp>
        <p:nvSpPr>
          <p:cNvPr id="270" name="Google Shape;270;p14"/>
          <p:cNvSpPr/>
          <p:nvPr/>
        </p:nvSpPr>
        <p:spPr>
          <a:xfrm>
            <a:off x="1995055" y="4853441"/>
            <a:ext cx="8201891" cy="53086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1" name="Google Shape;271;p14"/>
          <p:cNvSpPr txBox="1"/>
          <p:nvPr/>
        </p:nvSpPr>
        <p:spPr>
          <a:xfrm>
            <a:off x="2545773" y="4949598"/>
            <a:ext cx="710045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u="sng">
                <a:solidFill>
                  <a:schemeClr val="dk1"/>
                </a:solidFill>
                <a:latin typeface="Georgia"/>
                <a:ea typeface="Georgia"/>
                <a:cs typeface="Georgia"/>
                <a:sym typeface="Georgia"/>
                <a:hlinkClick r:id="rId5">
                  <a:extLst>
                    <a:ext uri="{A12FA001-AC4F-418D-AE19-62706E023703}">
                      <ahyp:hlinkClr val="tx"/>
                    </a:ext>
                  </a:extLst>
                </a:hlinkClick>
              </a:rPr>
              <a:t>https://www.youtube.com/watch?v=cusbGK8tnO8&amp;list=PPSV</a:t>
            </a:r>
            <a:endParaRPr sz="1800">
              <a:solidFill>
                <a:schemeClr val="dk1"/>
              </a:solidFill>
              <a:latin typeface="Georgia"/>
              <a:ea typeface="Georgia"/>
              <a:cs typeface="Georgia"/>
              <a:sym typeface="Georgi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15"/>
          <p:cNvSpPr/>
          <p:nvPr/>
        </p:nvSpPr>
        <p:spPr>
          <a:xfrm>
            <a:off x="0" y="0"/>
            <a:ext cx="12192000" cy="6858000"/>
          </a:xfrm>
          <a:prstGeom prst="rect">
            <a:avLst/>
          </a:prstGeom>
          <a:solidFill>
            <a:srgbClr val="2A9D8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7" name="Google Shape;277;p15"/>
          <p:cNvSpPr txBox="1"/>
          <p:nvPr/>
        </p:nvSpPr>
        <p:spPr>
          <a:xfrm>
            <a:off x="3047260" y="3246553"/>
            <a:ext cx="60945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278" name="Google Shape;278;p15"/>
          <p:cNvSpPr txBox="1"/>
          <p:nvPr/>
        </p:nvSpPr>
        <p:spPr>
          <a:xfrm>
            <a:off x="2421833" y="3305867"/>
            <a:ext cx="6802582" cy="7848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500">
                <a:solidFill>
                  <a:schemeClr val="lt1"/>
                </a:solidFill>
                <a:latin typeface="Georgia"/>
                <a:ea typeface="Georgia"/>
                <a:cs typeface="Georgia"/>
                <a:sym typeface="Georgia"/>
              </a:rPr>
              <a:t>Let's reflect on</a:t>
            </a:r>
            <a:endParaRPr/>
          </a:p>
        </p:txBody>
      </p:sp>
      <p:pic>
        <p:nvPicPr>
          <p:cNvPr id="279" name="Google Shape;279;p15"/>
          <p:cNvPicPr preferRelativeResize="0"/>
          <p:nvPr/>
        </p:nvPicPr>
        <p:blipFill rotWithShape="1">
          <a:blip r:embed="rId3">
            <a:alphaModFix/>
          </a:blip>
          <a:srcRect b="0" l="0" r="0" t="0"/>
          <a:stretch/>
        </p:blipFill>
        <p:spPr>
          <a:xfrm>
            <a:off x="4828309" y="1059786"/>
            <a:ext cx="1870363" cy="2017567"/>
          </a:xfrm>
          <a:prstGeom prst="rect">
            <a:avLst/>
          </a:prstGeom>
          <a:noFill/>
          <a:ln>
            <a:noFill/>
          </a:ln>
        </p:spPr>
      </p:pic>
      <p:sp>
        <p:nvSpPr>
          <p:cNvPr id="280" name="Google Shape;280;p15"/>
          <p:cNvSpPr/>
          <p:nvPr/>
        </p:nvSpPr>
        <p:spPr>
          <a:xfrm>
            <a:off x="1995055" y="4330656"/>
            <a:ext cx="8201891" cy="53086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1" name="Google Shape;281;p15"/>
          <p:cNvSpPr/>
          <p:nvPr/>
        </p:nvSpPr>
        <p:spPr>
          <a:xfrm>
            <a:off x="1995055" y="4954111"/>
            <a:ext cx="8201891" cy="71430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2" name="Google Shape;282;p15"/>
          <p:cNvSpPr txBox="1"/>
          <p:nvPr/>
        </p:nvSpPr>
        <p:spPr>
          <a:xfrm>
            <a:off x="3400425" y="4411424"/>
            <a:ext cx="539115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Georgia"/>
                <a:ea typeface="Georgia"/>
                <a:cs typeface="Georgia"/>
                <a:sym typeface="Georgia"/>
              </a:rPr>
              <a:t>What is resilience? (One or two sentences or more)</a:t>
            </a:r>
            <a:endParaRPr/>
          </a:p>
        </p:txBody>
      </p:sp>
      <p:sp>
        <p:nvSpPr>
          <p:cNvPr id="283" name="Google Shape;283;p15"/>
          <p:cNvSpPr txBox="1"/>
          <p:nvPr/>
        </p:nvSpPr>
        <p:spPr>
          <a:xfrm>
            <a:off x="2200276" y="4974460"/>
            <a:ext cx="7858124"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Georgia"/>
                <a:ea typeface="Georgia"/>
                <a:cs typeface="Georgia"/>
                <a:sym typeface="Georgia"/>
              </a:rPr>
              <a:t>According to the video, what are the ways  a person be resilient after facing any trauma provoking incidence through community/cultural practices? </a:t>
            </a:r>
            <a:endParaRPr/>
          </a:p>
        </p:txBody>
      </p:sp>
      <p:pic>
        <p:nvPicPr>
          <p:cNvPr id="284" name="Google Shape;284;p15"/>
          <p:cNvPicPr preferRelativeResize="0"/>
          <p:nvPr/>
        </p:nvPicPr>
        <p:blipFill rotWithShape="1">
          <a:blip r:embed="rId4">
            <a:alphaModFix/>
          </a:blip>
          <a:srcRect b="0" l="0" r="0" t="0"/>
          <a:stretch/>
        </p:blipFill>
        <p:spPr>
          <a:xfrm>
            <a:off x="0" y="0"/>
            <a:ext cx="12192000" cy="6858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16"/>
          <p:cNvSpPr txBox="1"/>
          <p:nvPr/>
        </p:nvSpPr>
        <p:spPr>
          <a:xfrm>
            <a:off x="941640" y="731777"/>
            <a:ext cx="9407046"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2800" u="none" cap="none" strike="noStrike">
                <a:solidFill>
                  <a:schemeClr val="dk1"/>
                </a:solidFill>
                <a:latin typeface="Georgia"/>
                <a:ea typeface="Georgia"/>
                <a:cs typeface="Georgia"/>
                <a:sym typeface="Georgia"/>
              </a:rPr>
              <a:t>How Culture Can Build or Foster Resilience</a:t>
            </a:r>
            <a:endParaRPr/>
          </a:p>
        </p:txBody>
      </p:sp>
      <p:cxnSp>
        <p:nvCxnSpPr>
          <p:cNvPr id="290" name="Google Shape;290;p16"/>
          <p:cNvCxnSpPr/>
          <p:nvPr/>
        </p:nvCxnSpPr>
        <p:spPr>
          <a:xfrm>
            <a:off x="1077108" y="1439798"/>
            <a:ext cx="1022625" cy="0"/>
          </a:xfrm>
          <a:prstGeom prst="straightConnector1">
            <a:avLst/>
          </a:prstGeom>
          <a:noFill/>
          <a:ln cap="flat" cmpd="sng" w="57150">
            <a:solidFill>
              <a:srgbClr val="DAA531"/>
            </a:solidFill>
            <a:prstDash val="solid"/>
            <a:miter lim="800000"/>
            <a:headEnd len="sm" w="sm" type="none"/>
            <a:tailEnd len="sm" w="sm" type="none"/>
          </a:ln>
        </p:spPr>
      </p:cxnSp>
      <p:sp>
        <p:nvSpPr>
          <p:cNvPr id="291" name="Google Shape;291;p16"/>
          <p:cNvSpPr/>
          <p:nvPr/>
        </p:nvSpPr>
        <p:spPr>
          <a:xfrm>
            <a:off x="1072906" y="2039973"/>
            <a:ext cx="3096293" cy="1808497"/>
          </a:xfrm>
          <a:prstGeom prst="rect">
            <a:avLst/>
          </a:prstGeom>
          <a:solidFill>
            <a:srgbClr val="2A9D8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2" name="Google Shape;292;p16"/>
          <p:cNvSpPr txBox="1"/>
          <p:nvPr/>
        </p:nvSpPr>
        <p:spPr>
          <a:xfrm>
            <a:off x="1234105" y="2261328"/>
            <a:ext cx="2935094"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Times New Roman"/>
                <a:ea typeface="Times New Roman"/>
                <a:cs typeface="Times New Roman"/>
                <a:sym typeface="Times New Roman"/>
              </a:rPr>
              <a:t>Seeking support from family, friends, and community members who share similar cultural backgrounds.</a:t>
            </a:r>
            <a:endParaRPr/>
          </a:p>
        </p:txBody>
      </p:sp>
      <p:sp>
        <p:nvSpPr>
          <p:cNvPr id="293" name="Google Shape;293;p16"/>
          <p:cNvSpPr/>
          <p:nvPr/>
        </p:nvSpPr>
        <p:spPr>
          <a:xfrm>
            <a:off x="4330398" y="2039973"/>
            <a:ext cx="3096293" cy="1808497"/>
          </a:xfrm>
          <a:prstGeom prst="rect">
            <a:avLst/>
          </a:prstGeom>
          <a:solidFill>
            <a:srgbClr val="DAA53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4" name="Google Shape;294;p16"/>
          <p:cNvSpPr txBox="1"/>
          <p:nvPr/>
        </p:nvSpPr>
        <p:spPr>
          <a:xfrm>
            <a:off x="4491597" y="2205557"/>
            <a:ext cx="2935094"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Times New Roman"/>
                <a:ea typeface="Times New Roman"/>
                <a:cs typeface="Times New Roman"/>
                <a:sym typeface="Times New Roman"/>
              </a:rPr>
              <a:t>Participating in traditional rituals or ceremonies that provide a sense of belonging and connection to one's cultural heritage.</a:t>
            </a:r>
            <a:endParaRPr/>
          </a:p>
        </p:txBody>
      </p:sp>
      <p:sp>
        <p:nvSpPr>
          <p:cNvPr id="295" name="Google Shape;295;p16"/>
          <p:cNvSpPr/>
          <p:nvPr/>
        </p:nvSpPr>
        <p:spPr>
          <a:xfrm>
            <a:off x="7587890" y="2039973"/>
            <a:ext cx="3096293" cy="1808497"/>
          </a:xfrm>
          <a:prstGeom prst="rect">
            <a:avLst/>
          </a:prstGeom>
          <a:solidFill>
            <a:srgbClr val="D8532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6" name="Google Shape;296;p16"/>
          <p:cNvSpPr txBox="1"/>
          <p:nvPr/>
        </p:nvSpPr>
        <p:spPr>
          <a:xfrm>
            <a:off x="7749089" y="2094145"/>
            <a:ext cx="2759254"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Times New Roman"/>
                <a:ea typeface="Times New Roman"/>
                <a:cs typeface="Times New Roman"/>
                <a:sym typeface="Times New Roman"/>
              </a:rPr>
              <a:t>Drawing strength from cultural values, beliefs, and teachings that promote resilience, such as perseverance, solidarity, and spiritual faith.</a:t>
            </a:r>
            <a:endParaRPr/>
          </a:p>
        </p:txBody>
      </p:sp>
      <p:sp>
        <p:nvSpPr>
          <p:cNvPr id="297" name="Google Shape;297;p16"/>
          <p:cNvSpPr/>
          <p:nvPr/>
        </p:nvSpPr>
        <p:spPr>
          <a:xfrm>
            <a:off x="1072906" y="4014054"/>
            <a:ext cx="3096293" cy="1936803"/>
          </a:xfrm>
          <a:prstGeom prst="rect">
            <a:avLst/>
          </a:prstGeom>
          <a:solidFill>
            <a:srgbClr val="5959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8" name="Google Shape;298;p16"/>
          <p:cNvSpPr txBox="1"/>
          <p:nvPr/>
        </p:nvSpPr>
        <p:spPr>
          <a:xfrm>
            <a:off x="1234105" y="4082739"/>
            <a:ext cx="2935094"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Times New Roman"/>
                <a:ea typeface="Times New Roman"/>
                <a:cs typeface="Times New Roman"/>
                <a:sym typeface="Times New Roman"/>
              </a:rPr>
              <a:t>Engaging in cultural activities or traditions that foster a sense of identity and pride, helping individuals to maintain a positive sense of self despite adversity.</a:t>
            </a:r>
            <a:endParaRPr/>
          </a:p>
        </p:txBody>
      </p:sp>
      <p:sp>
        <p:nvSpPr>
          <p:cNvPr id="299" name="Google Shape;299;p16"/>
          <p:cNvSpPr/>
          <p:nvPr/>
        </p:nvSpPr>
        <p:spPr>
          <a:xfrm>
            <a:off x="4330398" y="4014054"/>
            <a:ext cx="3096293" cy="1936803"/>
          </a:xfrm>
          <a:prstGeom prst="rect">
            <a:avLst/>
          </a:prstGeom>
          <a:solidFill>
            <a:srgbClr val="716B8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16"/>
          <p:cNvSpPr txBox="1"/>
          <p:nvPr/>
        </p:nvSpPr>
        <p:spPr>
          <a:xfrm>
            <a:off x="4410997" y="4082739"/>
            <a:ext cx="2935094"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Times New Roman"/>
                <a:ea typeface="Times New Roman"/>
                <a:cs typeface="Times New Roman"/>
                <a:sym typeface="Times New Roman"/>
              </a:rPr>
              <a:t>Accessing culturally sensitive resources and services that cater to the unique needs and perspectives of diverse communities, facilitating healing and recovery.</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17"/>
          <p:cNvSpPr txBox="1"/>
          <p:nvPr/>
        </p:nvSpPr>
        <p:spPr>
          <a:xfrm>
            <a:off x="941640" y="731777"/>
            <a:ext cx="9407046"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2800" u="none" cap="none" strike="noStrike">
                <a:solidFill>
                  <a:schemeClr val="dk1"/>
                </a:solidFill>
                <a:latin typeface="Georgia"/>
                <a:ea typeface="Georgia"/>
                <a:cs typeface="Georgia"/>
                <a:sym typeface="Georgia"/>
              </a:rPr>
              <a:t>Cultural Factors of Resilience</a:t>
            </a:r>
            <a:endParaRPr/>
          </a:p>
        </p:txBody>
      </p:sp>
      <p:cxnSp>
        <p:nvCxnSpPr>
          <p:cNvPr id="306" name="Google Shape;306;p17"/>
          <p:cNvCxnSpPr/>
          <p:nvPr/>
        </p:nvCxnSpPr>
        <p:spPr>
          <a:xfrm>
            <a:off x="1077108" y="1439798"/>
            <a:ext cx="1022625" cy="0"/>
          </a:xfrm>
          <a:prstGeom prst="straightConnector1">
            <a:avLst/>
          </a:prstGeom>
          <a:noFill/>
          <a:ln cap="flat" cmpd="sng" w="57150">
            <a:solidFill>
              <a:srgbClr val="DAA531"/>
            </a:solidFill>
            <a:prstDash val="solid"/>
            <a:miter lim="800000"/>
            <a:headEnd len="sm" w="sm" type="none"/>
            <a:tailEnd len="sm" w="sm" type="none"/>
          </a:ln>
        </p:spPr>
      </p:cxnSp>
      <p:sp>
        <p:nvSpPr>
          <p:cNvPr id="307" name="Google Shape;307;p17"/>
          <p:cNvSpPr/>
          <p:nvPr/>
        </p:nvSpPr>
        <p:spPr>
          <a:xfrm>
            <a:off x="1277413" y="2281159"/>
            <a:ext cx="9637175" cy="2295683"/>
          </a:xfrm>
          <a:prstGeom prst="rect">
            <a:avLst/>
          </a:prstGeom>
          <a:noFill/>
          <a:ln cap="flat" cmpd="sng" w="28575">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p17"/>
          <p:cNvSpPr txBox="1"/>
          <p:nvPr/>
        </p:nvSpPr>
        <p:spPr>
          <a:xfrm>
            <a:off x="1507542" y="2432443"/>
            <a:ext cx="9407046"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Georgia"/>
                <a:ea typeface="Georgia"/>
                <a:cs typeface="Georgia"/>
                <a:sym typeface="Georgia"/>
              </a:rPr>
              <a:t>The human spirit has the amazing capacity to rebound, adapt, and thrive in difficult and harsh conditions. This resilience power is embedded in the very fabric of society, socio-cultural practices, and traditions, and all these factors play a pivotal role in shaping and nurturing the emotional resilience of the people.</a:t>
            </a:r>
            <a:endParaRPr/>
          </a:p>
          <a:p>
            <a:pPr indent="0" lvl="0" marL="0" marR="0" rtl="0" algn="l">
              <a:spcBef>
                <a:spcPts val="0"/>
              </a:spcBef>
              <a:spcAft>
                <a:spcPts val="0"/>
              </a:spcAft>
              <a:buNone/>
            </a:pPr>
            <a:r>
              <a:t/>
            </a:r>
            <a:endParaRPr sz="2000">
              <a:solidFill>
                <a:schemeClr val="dk1"/>
              </a:solidFill>
              <a:latin typeface="Georgia"/>
              <a:ea typeface="Georgia"/>
              <a:cs typeface="Georgia"/>
              <a:sym typeface="Georgia"/>
            </a:endParaRPr>
          </a:p>
          <a:p>
            <a:pPr indent="0" lvl="0" marL="0" marR="0" rtl="0" algn="l">
              <a:spcBef>
                <a:spcPts val="0"/>
              </a:spcBef>
              <a:spcAft>
                <a:spcPts val="0"/>
              </a:spcAft>
              <a:buNone/>
            </a:pPr>
            <a:r>
              <a:rPr lang="en-US" sz="2000">
                <a:solidFill>
                  <a:schemeClr val="dk1"/>
                </a:solidFill>
                <a:latin typeface="Georgia"/>
                <a:ea typeface="Georgia"/>
                <a:cs typeface="Georgia"/>
                <a:sym typeface="Georgia"/>
              </a:rPr>
              <a:t>Some cultural factors of resilience are-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18"/>
          <p:cNvSpPr txBox="1"/>
          <p:nvPr/>
        </p:nvSpPr>
        <p:spPr>
          <a:xfrm>
            <a:off x="941640" y="731777"/>
            <a:ext cx="9407046"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2800" u="none" cap="none" strike="noStrike">
                <a:solidFill>
                  <a:schemeClr val="dk1"/>
                </a:solidFill>
                <a:latin typeface="Georgia"/>
                <a:ea typeface="Georgia"/>
                <a:cs typeface="Georgia"/>
                <a:sym typeface="Georgia"/>
              </a:rPr>
              <a:t>Cultural Factors of Resilience</a:t>
            </a:r>
            <a:endParaRPr/>
          </a:p>
        </p:txBody>
      </p:sp>
      <p:cxnSp>
        <p:nvCxnSpPr>
          <p:cNvPr id="314" name="Google Shape;314;p18"/>
          <p:cNvCxnSpPr/>
          <p:nvPr/>
        </p:nvCxnSpPr>
        <p:spPr>
          <a:xfrm>
            <a:off x="1077108" y="1439798"/>
            <a:ext cx="1022625" cy="0"/>
          </a:xfrm>
          <a:prstGeom prst="straightConnector1">
            <a:avLst/>
          </a:prstGeom>
          <a:noFill/>
          <a:ln cap="flat" cmpd="sng" w="57150">
            <a:solidFill>
              <a:srgbClr val="DAA531"/>
            </a:solidFill>
            <a:prstDash val="solid"/>
            <a:miter lim="800000"/>
            <a:headEnd len="sm" w="sm" type="none"/>
            <a:tailEnd len="sm" w="sm" type="none"/>
          </a:ln>
        </p:spPr>
      </p:cxnSp>
      <p:sp>
        <p:nvSpPr>
          <p:cNvPr id="315" name="Google Shape;315;p18"/>
          <p:cNvSpPr/>
          <p:nvPr/>
        </p:nvSpPr>
        <p:spPr>
          <a:xfrm>
            <a:off x="1077108" y="2336949"/>
            <a:ext cx="2855700" cy="752878"/>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316" name="Google Shape;316;p18"/>
          <p:cNvCxnSpPr/>
          <p:nvPr/>
        </p:nvCxnSpPr>
        <p:spPr>
          <a:xfrm>
            <a:off x="1077108" y="2336949"/>
            <a:ext cx="0" cy="752878"/>
          </a:xfrm>
          <a:prstGeom prst="straightConnector1">
            <a:avLst/>
          </a:prstGeom>
          <a:noFill/>
          <a:ln cap="flat" cmpd="sng" w="28575">
            <a:solidFill>
              <a:srgbClr val="4A6E44"/>
            </a:solidFill>
            <a:prstDash val="solid"/>
            <a:miter lim="800000"/>
            <a:headEnd len="sm" w="sm" type="none"/>
            <a:tailEnd len="sm" w="sm" type="none"/>
          </a:ln>
        </p:spPr>
      </p:cxnSp>
      <p:sp>
        <p:nvSpPr>
          <p:cNvPr id="317" name="Google Shape;317;p18"/>
          <p:cNvSpPr txBox="1"/>
          <p:nvPr/>
        </p:nvSpPr>
        <p:spPr>
          <a:xfrm>
            <a:off x="1241425" y="2369054"/>
            <a:ext cx="2216149"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Affiliation with a religious organization</a:t>
            </a:r>
            <a:endParaRPr/>
          </a:p>
        </p:txBody>
      </p:sp>
      <p:sp>
        <p:nvSpPr>
          <p:cNvPr id="318" name="Google Shape;318;p18"/>
          <p:cNvSpPr/>
          <p:nvPr/>
        </p:nvSpPr>
        <p:spPr>
          <a:xfrm>
            <a:off x="4097124" y="2336949"/>
            <a:ext cx="2855700" cy="752878"/>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319" name="Google Shape;319;p18"/>
          <p:cNvCxnSpPr/>
          <p:nvPr/>
        </p:nvCxnSpPr>
        <p:spPr>
          <a:xfrm>
            <a:off x="4097124" y="2336949"/>
            <a:ext cx="0" cy="752878"/>
          </a:xfrm>
          <a:prstGeom prst="straightConnector1">
            <a:avLst/>
          </a:prstGeom>
          <a:noFill/>
          <a:ln cap="flat" cmpd="sng" w="28575">
            <a:solidFill>
              <a:srgbClr val="4A6E44"/>
            </a:solidFill>
            <a:prstDash val="solid"/>
            <a:miter lim="800000"/>
            <a:headEnd len="sm" w="sm" type="none"/>
            <a:tailEnd len="sm" w="sm" type="none"/>
          </a:ln>
        </p:spPr>
      </p:cxnSp>
      <p:sp>
        <p:nvSpPr>
          <p:cNvPr id="320" name="Google Shape;320;p18"/>
          <p:cNvSpPr txBox="1"/>
          <p:nvPr/>
        </p:nvSpPr>
        <p:spPr>
          <a:xfrm>
            <a:off x="4261441" y="2393255"/>
            <a:ext cx="247273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Tolerance for different ideologies and beliefs</a:t>
            </a:r>
            <a:endParaRPr/>
          </a:p>
        </p:txBody>
      </p:sp>
      <p:sp>
        <p:nvSpPr>
          <p:cNvPr id="321" name="Google Shape;321;p18"/>
          <p:cNvSpPr/>
          <p:nvPr/>
        </p:nvSpPr>
        <p:spPr>
          <a:xfrm>
            <a:off x="7117139" y="2336949"/>
            <a:ext cx="4129493" cy="752878"/>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322" name="Google Shape;322;p18"/>
          <p:cNvCxnSpPr/>
          <p:nvPr/>
        </p:nvCxnSpPr>
        <p:spPr>
          <a:xfrm>
            <a:off x="7117140" y="2336949"/>
            <a:ext cx="0" cy="752878"/>
          </a:xfrm>
          <a:prstGeom prst="straightConnector1">
            <a:avLst/>
          </a:prstGeom>
          <a:noFill/>
          <a:ln cap="flat" cmpd="sng" w="28575">
            <a:solidFill>
              <a:srgbClr val="4A6E44"/>
            </a:solidFill>
            <a:prstDash val="solid"/>
            <a:miter lim="800000"/>
            <a:headEnd len="sm" w="sm" type="none"/>
            <a:tailEnd len="sm" w="sm" type="none"/>
          </a:ln>
        </p:spPr>
      </p:cxnSp>
      <p:sp>
        <p:nvSpPr>
          <p:cNvPr id="323" name="Google Shape;323;p18"/>
          <p:cNvSpPr txBox="1"/>
          <p:nvPr/>
        </p:nvSpPr>
        <p:spPr>
          <a:xfrm>
            <a:off x="7186206" y="2384780"/>
            <a:ext cx="412949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Adequate management of cultural dislocation and a change or shift in values</a:t>
            </a:r>
            <a:endParaRPr/>
          </a:p>
        </p:txBody>
      </p:sp>
      <p:sp>
        <p:nvSpPr>
          <p:cNvPr id="324" name="Google Shape;324;p18"/>
          <p:cNvSpPr/>
          <p:nvPr/>
        </p:nvSpPr>
        <p:spPr>
          <a:xfrm>
            <a:off x="1077108" y="3252487"/>
            <a:ext cx="2855700" cy="752878"/>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325" name="Google Shape;325;p18"/>
          <p:cNvCxnSpPr/>
          <p:nvPr/>
        </p:nvCxnSpPr>
        <p:spPr>
          <a:xfrm>
            <a:off x="1077108" y="3252487"/>
            <a:ext cx="0" cy="752878"/>
          </a:xfrm>
          <a:prstGeom prst="straightConnector1">
            <a:avLst/>
          </a:prstGeom>
          <a:noFill/>
          <a:ln cap="flat" cmpd="sng" w="28575">
            <a:solidFill>
              <a:srgbClr val="4A6E44"/>
            </a:solidFill>
            <a:prstDash val="solid"/>
            <a:miter lim="800000"/>
            <a:headEnd len="sm" w="sm" type="none"/>
            <a:tailEnd len="sm" w="sm" type="none"/>
          </a:ln>
        </p:spPr>
      </p:cxnSp>
      <p:sp>
        <p:nvSpPr>
          <p:cNvPr id="326" name="Google Shape;326;p18"/>
          <p:cNvSpPr txBox="1"/>
          <p:nvPr/>
        </p:nvSpPr>
        <p:spPr>
          <a:xfrm>
            <a:off x="1241425" y="3444260"/>
            <a:ext cx="221614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Self-betterment</a:t>
            </a:r>
            <a:endParaRPr/>
          </a:p>
        </p:txBody>
      </p:sp>
      <p:sp>
        <p:nvSpPr>
          <p:cNvPr id="327" name="Google Shape;327;p18"/>
          <p:cNvSpPr/>
          <p:nvPr/>
        </p:nvSpPr>
        <p:spPr>
          <a:xfrm>
            <a:off x="4097124" y="3252487"/>
            <a:ext cx="2855700" cy="752878"/>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328" name="Google Shape;328;p18"/>
          <p:cNvCxnSpPr/>
          <p:nvPr/>
        </p:nvCxnSpPr>
        <p:spPr>
          <a:xfrm>
            <a:off x="4097124" y="3252487"/>
            <a:ext cx="0" cy="752878"/>
          </a:xfrm>
          <a:prstGeom prst="straightConnector1">
            <a:avLst/>
          </a:prstGeom>
          <a:noFill/>
          <a:ln cap="flat" cmpd="sng" w="28575">
            <a:solidFill>
              <a:srgbClr val="4A6E44"/>
            </a:solidFill>
            <a:prstDash val="solid"/>
            <a:miter lim="800000"/>
            <a:headEnd len="sm" w="sm" type="none"/>
            <a:tailEnd len="sm" w="sm" type="none"/>
          </a:ln>
        </p:spPr>
      </p:cxnSp>
      <p:sp>
        <p:nvSpPr>
          <p:cNvPr id="329" name="Google Shape;329;p18"/>
          <p:cNvSpPr txBox="1"/>
          <p:nvPr/>
        </p:nvSpPr>
        <p:spPr>
          <a:xfrm>
            <a:off x="4261441" y="3401076"/>
            <a:ext cx="247273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Having a life philosophy</a:t>
            </a:r>
            <a:endParaRPr/>
          </a:p>
        </p:txBody>
      </p:sp>
      <p:sp>
        <p:nvSpPr>
          <p:cNvPr id="330" name="Google Shape;330;p18"/>
          <p:cNvSpPr/>
          <p:nvPr/>
        </p:nvSpPr>
        <p:spPr>
          <a:xfrm>
            <a:off x="7117139" y="3252487"/>
            <a:ext cx="4129493" cy="752878"/>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331" name="Google Shape;331;p18"/>
          <p:cNvCxnSpPr/>
          <p:nvPr/>
        </p:nvCxnSpPr>
        <p:spPr>
          <a:xfrm>
            <a:off x="7117140" y="3252487"/>
            <a:ext cx="0" cy="752878"/>
          </a:xfrm>
          <a:prstGeom prst="straightConnector1">
            <a:avLst/>
          </a:prstGeom>
          <a:noFill/>
          <a:ln cap="flat" cmpd="sng" w="28575">
            <a:solidFill>
              <a:srgbClr val="4A6E44"/>
            </a:solidFill>
            <a:prstDash val="solid"/>
            <a:miter lim="800000"/>
            <a:headEnd len="sm" w="sm" type="none"/>
            <a:tailEnd len="sm" w="sm" type="none"/>
          </a:ln>
        </p:spPr>
      </p:cxnSp>
      <p:sp>
        <p:nvSpPr>
          <p:cNvPr id="332" name="Google Shape;332;p18"/>
          <p:cNvSpPr txBox="1"/>
          <p:nvPr/>
        </p:nvSpPr>
        <p:spPr>
          <a:xfrm>
            <a:off x="7281456" y="3401076"/>
            <a:ext cx="383343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Cultural and/or spiritual identification</a:t>
            </a:r>
            <a:endParaRPr/>
          </a:p>
        </p:txBody>
      </p:sp>
      <p:sp>
        <p:nvSpPr>
          <p:cNvPr id="333" name="Google Shape;333;p18"/>
          <p:cNvSpPr/>
          <p:nvPr/>
        </p:nvSpPr>
        <p:spPr>
          <a:xfrm>
            <a:off x="1077107" y="4197138"/>
            <a:ext cx="10169521" cy="752878"/>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334" name="Google Shape;334;p18"/>
          <p:cNvCxnSpPr/>
          <p:nvPr/>
        </p:nvCxnSpPr>
        <p:spPr>
          <a:xfrm>
            <a:off x="1077108" y="4197138"/>
            <a:ext cx="0" cy="752878"/>
          </a:xfrm>
          <a:prstGeom prst="straightConnector1">
            <a:avLst/>
          </a:prstGeom>
          <a:noFill/>
          <a:ln cap="flat" cmpd="sng" w="28575">
            <a:solidFill>
              <a:srgbClr val="4A6E44"/>
            </a:solidFill>
            <a:prstDash val="solid"/>
            <a:miter lim="800000"/>
            <a:headEnd len="sm" w="sm" type="none"/>
            <a:tailEnd len="sm" w="sm" type="none"/>
          </a:ln>
        </p:spPr>
      </p:cxnSp>
      <p:sp>
        <p:nvSpPr>
          <p:cNvPr id="335" name="Google Shape;335;p18"/>
          <p:cNvSpPr txBox="1"/>
          <p:nvPr/>
        </p:nvSpPr>
        <p:spPr>
          <a:xfrm>
            <a:off x="1241425" y="4263700"/>
            <a:ext cx="9778998"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Being culturally grounded by knowing where you come from and being part of a cultural tradition that is expressed through daily activities</a:t>
            </a:r>
            <a:endParaRPr sz="1800">
              <a:solidFill>
                <a:schemeClr val="dk1"/>
              </a:solidFill>
              <a:latin typeface="Times New Roman"/>
              <a:ea typeface="Times New Roman"/>
              <a:cs typeface="Times New Roman"/>
              <a:sym typeface="Times New Roman"/>
            </a:endParaRPr>
          </a:p>
        </p:txBody>
      </p:sp>
      <p:sp>
        <p:nvSpPr>
          <p:cNvPr id="336" name="Google Shape;336;p18"/>
          <p:cNvSpPr txBox="1"/>
          <p:nvPr/>
        </p:nvSpPr>
        <p:spPr>
          <a:xfrm>
            <a:off x="1021139" y="5016578"/>
            <a:ext cx="609600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Times New Roman"/>
                <a:ea typeface="Times New Roman"/>
                <a:cs typeface="Times New Roman"/>
                <a:sym typeface="Times New Roman"/>
              </a:rPr>
              <a:t>(Reference: </a:t>
            </a:r>
            <a:r>
              <a:rPr lang="en-US" sz="1400" u="sng">
                <a:solidFill>
                  <a:schemeClr val="dk1"/>
                </a:solidFill>
                <a:latin typeface="Times New Roman"/>
                <a:ea typeface="Times New Roman"/>
                <a:cs typeface="Times New Roman"/>
                <a:sym typeface="Times New Roman"/>
                <a:hlinkClick r:id="rId3">
                  <a:extLst>
                    <a:ext uri="{A12FA001-AC4F-418D-AE19-62706E023703}">
                      <ahyp:hlinkClr val="tx"/>
                    </a:ext>
                  </a:extLst>
                </a:hlinkClick>
              </a:rPr>
              <a:t>https://trauma-informed.ca/recovery/what-is-resiliency</a:t>
            </a:r>
            <a:r>
              <a:rPr lang="en-US" sz="1400">
                <a:solidFill>
                  <a:schemeClr val="dk1"/>
                </a:solidFill>
                <a:latin typeface="Times New Roman"/>
                <a:ea typeface="Times New Roman"/>
                <a:cs typeface="Times New Roman"/>
                <a:sym typeface="Times New Roman"/>
              </a:rPr>
              <a: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19"/>
          <p:cNvSpPr/>
          <p:nvPr/>
        </p:nvSpPr>
        <p:spPr>
          <a:xfrm>
            <a:off x="1077108" y="4983495"/>
            <a:ext cx="4647413" cy="827914"/>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2" name="Google Shape;342;p19"/>
          <p:cNvSpPr txBox="1"/>
          <p:nvPr/>
        </p:nvSpPr>
        <p:spPr>
          <a:xfrm>
            <a:off x="1077105" y="5019476"/>
            <a:ext cx="4790291" cy="7848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500">
                <a:solidFill>
                  <a:schemeClr val="dk1"/>
                </a:solidFill>
                <a:latin typeface="Times New Roman"/>
                <a:ea typeface="Times New Roman"/>
                <a:cs typeface="Times New Roman"/>
                <a:sym typeface="Times New Roman"/>
              </a:rPr>
              <a:t>Through co-creation and bottom-up approaches, identities become active processes that are aﬃrmed, supported and enhanced through communities and relations. </a:t>
            </a:r>
            <a:endParaRPr/>
          </a:p>
        </p:txBody>
      </p:sp>
      <p:sp>
        <p:nvSpPr>
          <p:cNvPr id="343" name="Google Shape;343;p19"/>
          <p:cNvSpPr/>
          <p:nvPr/>
        </p:nvSpPr>
        <p:spPr>
          <a:xfrm>
            <a:off x="4819091" y="3215686"/>
            <a:ext cx="6220371" cy="827913"/>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4" name="Google Shape;344;p19"/>
          <p:cNvSpPr txBox="1"/>
          <p:nvPr/>
        </p:nvSpPr>
        <p:spPr>
          <a:xfrm>
            <a:off x="4819090" y="3269423"/>
            <a:ext cx="6220379" cy="7848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500">
                <a:solidFill>
                  <a:schemeClr val="dk1"/>
                </a:solidFill>
                <a:latin typeface="Times New Roman"/>
                <a:ea typeface="Times New Roman"/>
                <a:cs typeface="Times New Roman"/>
                <a:sym typeface="Times New Roman"/>
              </a:rPr>
              <a:t>It requires constant collaboration between stakeholders at different levels, from donors to local authorities to community members, during the planning, space design, creation of curriculum activities, and all other decision-making process</a:t>
            </a:r>
            <a:endParaRPr/>
          </a:p>
        </p:txBody>
      </p:sp>
      <p:sp>
        <p:nvSpPr>
          <p:cNvPr id="345" name="Google Shape;345;p19"/>
          <p:cNvSpPr/>
          <p:nvPr/>
        </p:nvSpPr>
        <p:spPr>
          <a:xfrm>
            <a:off x="1077108" y="3215686"/>
            <a:ext cx="3466313" cy="827914"/>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19"/>
          <p:cNvSpPr txBox="1"/>
          <p:nvPr/>
        </p:nvSpPr>
        <p:spPr>
          <a:xfrm>
            <a:off x="1077106" y="3251667"/>
            <a:ext cx="3466319" cy="7848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500">
                <a:solidFill>
                  <a:schemeClr val="dk1"/>
                </a:solidFill>
                <a:latin typeface="Times New Roman"/>
                <a:ea typeface="Times New Roman"/>
                <a:cs typeface="Times New Roman"/>
                <a:sym typeface="Times New Roman"/>
              </a:rPr>
              <a:t>Co-creation</a:t>
            </a:r>
            <a:r>
              <a:rPr lang="en-US" sz="1500">
                <a:solidFill>
                  <a:schemeClr val="dk1"/>
                </a:solidFill>
                <a:latin typeface="Times New Roman"/>
                <a:ea typeface="Times New Roman"/>
                <a:cs typeface="Times New Roman"/>
                <a:sym typeface="Times New Roman"/>
              </a:rPr>
              <a:t> is a collaborative process that ensures inclusive and creative change, with communities as equal partners</a:t>
            </a:r>
            <a:endParaRPr/>
          </a:p>
        </p:txBody>
      </p:sp>
      <p:sp>
        <p:nvSpPr>
          <p:cNvPr id="347" name="Google Shape;347;p19"/>
          <p:cNvSpPr txBox="1"/>
          <p:nvPr/>
        </p:nvSpPr>
        <p:spPr>
          <a:xfrm>
            <a:off x="941640" y="731777"/>
            <a:ext cx="9407046" cy="13849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2800" u="none" cap="none" strike="noStrike">
                <a:solidFill>
                  <a:schemeClr val="dk1"/>
                </a:solidFill>
                <a:latin typeface="Georgia"/>
                <a:ea typeface="Georgia"/>
                <a:cs typeface="Georgia"/>
                <a:sym typeface="Georgia"/>
              </a:rPr>
              <a:t>Co-Creating with Communities: Utilizing the Bottom-Up Approach to Foster Cultural Identity, Healing &amp; Resilience</a:t>
            </a:r>
            <a:endParaRPr/>
          </a:p>
        </p:txBody>
      </p:sp>
      <p:cxnSp>
        <p:nvCxnSpPr>
          <p:cNvPr id="348" name="Google Shape;348;p19"/>
          <p:cNvCxnSpPr/>
          <p:nvPr/>
        </p:nvCxnSpPr>
        <p:spPr>
          <a:xfrm>
            <a:off x="1077108" y="2268473"/>
            <a:ext cx="1022625" cy="0"/>
          </a:xfrm>
          <a:prstGeom prst="straightConnector1">
            <a:avLst/>
          </a:prstGeom>
          <a:noFill/>
          <a:ln cap="flat" cmpd="sng" w="57150">
            <a:solidFill>
              <a:srgbClr val="DAA531"/>
            </a:solidFill>
            <a:prstDash val="solid"/>
            <a:miter lim="800000"/>
            <a:headEnd len="sm" w="sm" type="none"/>
            <a:tailEnd len="sm" w="sm" type="none"/>
          </a:ln>
        </p:spPr>
      </p:cxnSp>
      <p:sp>
        <p:nvSpPr>
          <p:cNvPr id="349" name="Google Shape;349;p19"/>
          <p:cNvSpPr/>
          <p:nvPr/>
        </p:nvSpPr>
        <p:spPr>
          <a:xfrm>
            <a:off x="1077107" y="2777536"/>
            <a:ext cx="9962352" cy="323848"/>
          </a:xfrm>
          <a:prstGeom prst="rect">
            <a:avLst/>
          </a:prstGeom>
          <a:solidFill>
            <a:srgbClr val="2A9D8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19"/>
          <p:cNvSpPr txBox="1"/>
          <p:nvPr/>
        </p:nvSpPr>
        <p:spPr>
          <a:xfrm>
            <a:off x="1077109" y="2758486"/>
            <a:ext cx="324724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Georgia"/>
                <a:ea typeface="Georgia"/>
                <a:cs typeface="Georgia"/>
                <a:sym typeface="Georgia"/>
              </a:rPr>
              <a:t>What is Co-Creation?  </a:t>
            </a:r>
            <a:endParaRPr/>
          </a:p>
        </p:txBody>
      </p:sp>
      <p:cxnSp>
        <p:nvCxnSpPr>
          <p:cNvPr id="351" name="Google Shape;351;p19"/>
          <p:cNvCxnSpPr/>
          <p:nvPr/>
        </p:nvCxnSpPr>
        <p:spPr>
          <a:xfrm>
            <a:off x="1077108" y="3215686"/>
            <a:ext cx="0" cy="827913"/>
          </a:xfrm>
          <a:prstGeom prst="straightConnector1">
            <a:avLst/>
          </a:prstGeom>
          <a:noFill/>
          <a:ln cap="flat" cmpd="sng" w="19050">
            <a:solidFill>
              <a:srgbClr val="4A6E44"/>
            </a:solidFill>
            <a:prstDash val="solid"/>
            <a:miter lim="800000"/>
            <a:headEnd len="sm" w="sm" type="none"/>
            <a:tailEnd len="sm" w="sm" type="none"/>
          </a:ln>
        </p:spPr>
      </p:cxnSp>
      <p:cxnSp>
        <p:nvCxnSpPr>
          <p:cNvPr id="352" name="Google Shape;352;p19"/>
          <p:cNvCxnSpPr/>
          <p:nvPr/>
        </p:nvCxnSpPr>
        <p:spPr>
          <a:xfrm>
            <a:off x="4819092" y="3215686"/>
            <a:ext cx="0" cy="827913"/>
          </a:xfrm>
          <a:prstGeom prst="straightConnector1">
            <a:avLst/>
          </a:prstGeom>
          <a:noFill/>
          <a:ln cap="flat" cmpd="sng" w="19050">
            <a:solidFill>
              <a:srgbClr val="4A6E44"/>
            </a:solidFill>
            <a:prstDash val="solid"/>
            <a:miter lim="800000"/>
            <a:headEnd len="sm" w="sm" type="none"/>
            <a:tailEnd len="sm" w="sm" type="none"/>
          </a:ln>
        </p:spPr>
      </p:cxnSp>
      <p:sp>
        <p:nvSpPr>
          <p:cNvPr id="353" name="Google Shape;353;p19"/>
          <p:cNvSpPr/>
          <p:nvPr/>
        </p:nvSpPr>
        <p:spPr>
          <a:xfrm>
            <a:off x="1077107" y="4266901"/>
            <a:ext cx="9962349" cy="559201"/>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354" name="Google Shape;354;p19"/>
          <p:cNvCxnSpPr/>
          <p:nvPr/>
        </p:nvCxnSpPr>
        <p:spPr>
          <a:xfrm>
            <a:off x="1077108" y="4266901"/>
            <a:ext cx="0" cy="559201"/>
          </a:xfrm>
          <a:prstGeom prst="straightConnector1">
            <a:avLst/>
          </a:prstGeom>
          <a:noFill/>
          <a:ln cap="flat" cmpd="sng" w="19050">
            <a:solidFill>
              <a:srgbClr val="4A6E44"/>
            </a:solidFill>
            <a:prstDash val="solid"/>
            <a:miter lim="800000"/>
            <a:headEnd len="sm" w="sm" type="none"/>
            <a:tailEnd len="sm" w="sm" type="none"/>
          </a:ln>
        </p:spPr>
      </p:cxnSp>
      <p:sp>
        <p:nvSpPr>
          <p:cNvPr id="355" name="Google Shape;355;p19"/>
          <p:cNvSpPr txBox="1"/>
          <p:nvPr/>
        </p:nvSpPr>
        <p:spPr>
          <a:xfrm>
            <a:off x="1077106" y="4280022"/>
            <a:ext cx="9962341"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500">
                <a:solidFill>
                  <a:schemeClr val="dk1"/>
                </a:solidFill>
                <a:latin typeface="Times New Roman"/>
                <a:ea typeface="Times New Roman"/>
                <a:cs typeface="Times New Roman"/>
                <a:sym typeface="Times New Roman"/>
              </a:rPr>
              <a:t>Utilizing the </a:t>
            </a:r>
            <a:r>
              <a:rPr b="1" lang="en-US" sz="1500">
                <a:solidFill>
                  <a:schemeClr val="dk1"/>
                </a:solidFill>
                <a:latin typeface="Times New Roman"/>
                <a:ea typeface="Times New Roman"/>
                <a:cs typeface="Times New Roman"/>
                <a:sym typeface="Times New Roman"/>
              </a:rPr>
              <a:t>bottom-up approach</a:t>
            </a:r>
            <a:r>
              <a:rPr lang="en-US" sz="1500">
                <a:solidFill>
                  <a:schemeClr val="dk1"/>
                </a:solidFill>
                <a:latin typeface="Times New Roman"/>
                <a:ea typeface="Times New Roman"/>
                <a:cs typeface="Times New Roman"/>
                <a:sym typeface="Times New Roman"/>
              </a:rPr>
              <a:t> (collecting information from communities and incorporating them into the programs) ensures that the voices, needs and opinions of afflicted people are heard and taken into account in all decision-making processes</a:t>
            </a:r>
            <a:endParaRPr/>
          </a:p>
        </p:txBody>
      </p:sp>
      <p:cxnSp>
        <p:nvCxnSpPr>
          <p:cNvPr id="356" name="Google Shape;356;p19"/>
          <p:cNvCxnSpPr/>
          <p:nvPr/>
        </p:nvCxnSpPr>
        <p:spPr>
          <a:xfrm>
            <a:off x="1077108" y="4983495"/>
            <a:ext cx="0" cy="827913"/>
          </a:xfrm>
          <a:prstGeom prst="straightConnector1">
            <a:avLst/>
          </a:prstGeom>
          <a:noFill/>
          <a:ln cap="flat" cmpd="sng" w="19050">
            <a:solidFill>
              <a:srgbClr val="4A6E44"/>
            </a:solidFill>
            <a:prstDash val="solid"/>
            <a:miter lim="800000"/>
            <a:headEnd len="sm" w="sm" type="none"/>
            <a:tailEnd len="sm" w="sm" type="none"/>
          </a:ln>
        </p:spPr>
      </p:cxnSp>
      <p:sp>
        <p:nvSpPr>
          <p:cNvPr id="357" name="Google Shape;357;p19"/>
          <p:cNvSpPr/>
          <p:nvPr/>
        </p:nvSpPr>
        <p:spPr>
          <a:xfrm>
            <a:off x="5946463" y="5002968"/>
            <a:ext cx="5092977" cy="827914"/>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358" name="Google Shape;358;p19"/>
          <p:cNvCxnSpPr/>
          <p:nvPr/>
        </p:nvCxnSpPr>
        <p:spPr>
          <a:xfrm>
            <a:off x="5946464" y="5002968"/>
            <a:ext cx="0" cy="827913"/>
          </a:xfrm>
          <a:prstGeom prst="straightConnector1">
            <a:avLst/>
          </a:prstGeom>
          <a:noFill/>
          <a:ln cap="flat" cmpd="sng" w="19050">
            <a:solidFill>
              <a:srgbClr val="4A6E44"/>
            </a:solidFill>
            <a:prstDash val="solid"/>
            <a:miter lim="800000"/>
            <a:headEnd len="sm" w="sm" type="none"/>
            <a:tailEnd len="sm" w="sm" type="none"/>
          </a:ln>
        </p:spPr>
      </p:cxnSp>
      <p:sp>
        <p:nvSpPr>
          <p:cNvPr id="359" name="Google Shape;359;p19"/>
          <p:cNvSpPr txBox="1"/>
          <p:nvPr/>
        </p:nvSpPr>
        <p:spPr>
          <a:xfrm>
            <a:off x="5946462" y="5146671"/>
            <a:ext cx="4892960"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500">
                <a:solidFill>
                  <a:schemeClr val="dk1"/>
                </a:solidFill>
                <a:latin typeface="Times New Roman"/>
                <a:ea typeface="Times New Roman"/>
                <a:cs typeface="Times New Roman"/>
                <a:sym typeface="Times New Roman"/>
              </a:rPr>
              <a:t>These connections from the individual to the community also help people who are on a healing journey towards recovery.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2"/>
          <p:cNvSpPr/>
          <p:nvPr/>
        </p:nvSpPr>
        <p:spPr>
          <a:xfrm>
            <a:off x="1077108" y="2335119"/>
            <a:ext cx="3291692" cy="1510671"/>
          </a:xfrm>
          <a:prstGeom prst="rect">
            <a:avLst/>
          </a:prstGeom>
          <a:solidFill>
            <a:srgbClr val="2A9D8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 name="Google Shape;89;p2"/>
          <p:cNvSpPr txBox="1"/>
          <p:nvPr/>
        </p:nvSpPr>
        <p:spPr>
          <a:xfrm>
            <a:off x="941641" y="750827"/>
            <a:ext cx="6096000" cy="63094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3500" u="none" cap="none" strike="noStrike">
                <a:solidFill>
                  <a:schemeClr val="dk1"/>
                </a:solidFill>
                <a:latin typeface="Georgia"/>
                <a:ea typeface="Georgia"/>
                <a:cs typeface="Georgia"/>
                <a:sym typeface="Georgia"/>
              </a:rPr>
              <a:t>Learning Outcomes </a:t>
            </a:r>
            <a:endParaRPr/>
          </a:p>
        </p:txBody>
      </p:sp>
      <p:cxnSp>
        <p:nvCxnSpPr>
          <p:cNvPr id="90" name="Google Shape;90;p2"/>
          <p:cNvCxnSpPr/>
          <p:nvPr/>
        </p:nvCxnSpPr>
        <p:spPr>
          <a:xfrm>
            <a:off x="1077108" y="1693333"/>
            <a:ext cx="1022625" cy="0"/>
          </a:xfrm>
          <a:prstGeom prst="straightConnector1">
            <a:avLst/>
          </a:prstGeom>
          <a:noFill/>
          <a:ln cap="flat" cmpd="sng" w="57150">
            <a:solidFill>
              <a:srgbClr val="D85327"/>
            </a:solidFill>
            <a:prstDash val="solid"/>
            <a:miter lim="800000"/>
            <a:headEnd len="sm" w="sm" type="none"/>
            <a:tailEnd len="sm" w="sm" type="none"/>
          </a:ln>
        </p:spPr>
      </p:cxnSp>
      <p:sp>
        <p:nvSpPr>
          <p:cNvPr id="91" name="Google Shape;91;p2"/>
          <p:cNvSpPr txBox="1"/>
          <p:nvPr/>
        </p:nvSpPr>
        <p:spPr>
          <a:xfrm>
            <a:off x="1266219" y="2439489"/>
            <a:ext cx="3077100" cy="1323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lt1"/>
                </a:solidFill>
                <a:latin typeface="Georgia"/>
                <a:ea typeface="Georgia"/>
                <a:cs typeface="Georgia"/>
                <a:sym typeface="Georgia"/>
              </a:rPr>
              <a:t>Understand</a:t>
            </a:r>
            <a:r>
              <a:rPr lang="en-US" sz="2000">
                <a:solidFill>
                  <a:schemeClr val="lt1"/>
                </a:solidFill>
                <a:latin typeface="Georgia"/>
                <a:ea typeface="Georgia"/>
                <a:cs typeface="Georgia"/>
                <a:sym typeface="Georgia"/>
              </a:rPr>
              <a:t> cultural identity and its importance on the dividual and community</a:t>
            </a:r>
            <a:endParaRPr/>
          </a:p>
        </p:txBody>
      </p:sp>
      <p:sp>
        <p:nvSpPr>
          <p:cNvPr id="92" name="Google Shape;92;p2"/>
          <p:cNvSpPr/>
          <p:nvPr/>
        </p:nvSpPr>
        <p:spPr>
          <a:xfrm>
            <a:off x="4670296" y="2335119"/>
            <a:ext cx="3291692" cy="1510671"/>
          </a:xfrm>
          <a:prstGeom prst="rect">
            <a:avLst/>
          </a:prstGeom>
          <a:solidFill>
            <a:srgbClr val="DAA53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 name="Google Shape;93;p2"/>
          <p:cNvSpPr txBox="1"/>
          <p:nvPr/>
        </p:nvSpPr>
        <p:spPr>
          <a:xfrm>
            <a:off x="4859407" y="2541264"/>
            <a:ext cx="3077181"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lt1"/>
                </a:solidFill>
                <a:latin typeface="Georgia"/>
                <a:ea typeface="Georgia"/>
                <a:cs typeface="Georgia"/>
                <a:sym typeface="Georgia"/>
              </a:rPr>
              <a:t>Analyze the role of culture in healing for displaced communities </a:t>
            </a:r>
            <a:endParaRPr/>
          </a:p>
        </p:txBody>
      </p:sp>
      <p:sp>
        <p:nvSpPr>
          <p:cNvPr id="94" name="Google Shape;94;p2"/>
          <p:cNvSpPr/>
          <p:nvPr/>
        </p:nvSpPr>
        <p:spPr>
          <a:xfrm>
            <a:off x="1077108" y="4152166"/>
            <a:ext cx="3291692" cy="1510671"/>
          </a:xfrm>
          <a:prstGeom prst="rect">
            <a:avLst/>
          </a:prstGeom>
          <a:solidFill>
            <a:srgbClr val="D8532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 name="Google Shape;95;p2"/>
          <p:cNvSpPr txBox="1"/>
          <p:nvPr/>
        </p:nvSpPr>
        <p:spPr>
          <a:xfrm>
            <a:off x="1266219" y="4256536"/>
            <a:ext cx="3077181"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lt1"/>
                </a:solidFill>
                <a:latin typeface="Georgia"/>
                <a:ea typeface="Georgia"/>
                <a:cs typeface="Georgia"/>
                <a:sym typeface="Georgia"/>
              </a:rPr>
              <a:t>Identify bottom-up approaches to identifying community-based practices </a:t>
            </a:r>
            <a:endParaRPr/>
          </a:p>
        </p:txBody>
      </p:sp>
      <p:sp>
        <p:nvSpPr>
          <p:cNvPr id="96" name="Google Shape;96;p2"/>
          <p:cNvSpPr/>
          <p:nvPr/>
        </p:nvSpPr>
        <p:spPr>
          <a:xfrm>
            <a:off x="4670296" y="4152166"/>
            <a:ext cx="3291692" cy="1510671"/>
          </a:xfrm>
          <a:prstGeom prst="rect">
            <a:avLst/>
          </a:prstGeom>
          <a:solidFill>
            <a:srgbClr val="5959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 name="Google Shape;97;p2"/>
          <p:cNvSpPr txBox="1"/>
          <p:nvPr/>
        </p:nvSpPr>
        <p:spPr>
          <a:xfrm>
            <a:off x="4859407" y="4256536"/>
            <a:ext cx="3077181"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lt1"/>
                </a:solidFill>
                <a:latin typeface="Georgia"/>
                <a:ea typeface="Georgia"/>
                <a:cs typeface="Georgia"/>
                <a:sym typeface="Georgia"/>
              </a:rPr>
              <a:t>Define the importance of community-based practices for the process of healing</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20"/>
          <p:cNvSpPr/>
          <p:nvPr/>
        </p:nvSpPr>
        <p:spPr>
          <a:xfrm>
            <a:off x="1077109" y="2583543"/>
            <a:ext cx="4017406" cy="2485978"/>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5" name="Google Shape;365;p20"/>
          <p:cNvSpPr txBox="1"/>
          <p:nvPr/>
        </p:nvSpPr>
        <p:spPr>
          <a:xfrm>
            <a:off x="941640" y="731777"/>
            <a:ext cx="10729660" cy="1056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2800" u="none" cap="none" strike="noStrike">
                <a:solidFill>
                  <a:schemeClr val="dk1"/>
                </a:solidFill>
                <a:latin typeface="Georgia"/>
                <a:ea typeface="Georgia"/>
                <a:cs typeface="Georgia"/>
                <a:sym typeface="Georgia"/>
              </a:rPr>
              <a:t>Importance of Co-Creation and Bottom-Up</a:t>
            </a:r>
            <a:endParaRPr/>
          </a:p>
          <a:p>
            <a:pPr indent="0" lvl="0" marL="0" marR="0" rtl="0" algn="l">
              <a:lnSpc>
                <a:spcPct val="100000"/>
              </a:lnSpc>
              <a:spcBef>
                <a:spcPts val="800"/>
              </a:spcBef>
              <a:spcAft>
                <a:spcPts val="0"/>
              </a:spcAft>
              <a:buClr>
                <a:schemeClr val="dk2"/>
              </a:buClr>
              <a:buSzPts val="1400"/>
              <a:buFont typeface="Georgia"/>
              <a:buNone/>
            </a:pPr>
            <a:r>
              <a:rPr b="1" lang="en-US" sz="2800" u="none" cap="none" strike="noStrike">
                <a:solidFill>
                  <a:schemeClr val="dk1"/>
                </a:solidFill>
                <a:latin typeface="Georgia"/>
                <a:ea typeface="Georgia"/>
                <a:cs typeface="Georgia"/>
                <a:sym typeface="Georgia"/>
              </a:rPr>
              <a:t>Approaches when Working with Displaced Communities</a:t>
            </a:r>
            <a:endParaRPr/>
          </a:p>
        </p:txBody>
      </p:sp>
      <p:cxnSp>
        <p:nvCxnSpPr>
          <p:cNvPr id="366" name="Google Shape;366;p20"/>
          <p:cNvCxnSpPr/>
          <p:nvPr/>
        </p:nvCxnSpPr>
        <p:spPr>
          <a:xfrm>
            <a:off x="1077108" y="1963673"/>
            <a:ext cx="1022625" cy="0"/>
          </a:xfrm>
          <a:prstGeom prst="straightConnector1">
            <a:avLst/>
          </a:prstGeom>
          <a:noFill/>
          <a:ln cap="flat" cmpd="sng" w="57150">
            <a:solidFill>
              <a:srgbClr val="DAA531"/>
            </a:solidFill>
            <a:prstDash val="solid"/>
            <a:miter lim="800000"/>
            <a:headEnd len="sm" w="sm" type="none"/>
            <a:tailEnd len="sm" w="sm" type="none"/>
          </a:ln>
        </p:spPr>
      </p:cxnSp>
      <p:sp>
        <p:nvSpPr>
          <p:cNvPr id="367" name="Google Shape;367;p20"/>
          <p:cNvSpPr txBox="1"/>
          <p:nvPr/>
        </p:nvSpPr>
        <p:spPr>
          <a:xfrm>
            <a:off x="1211943" y="2708386"/>
            <a:ext cx="3882571" cy="224676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Times New Roman"/>
                <a:ea typeface="Times New Roman"/>
                <a:cs typeface="Times New Roman"/>
                <a:sym typeface="Times New Roman"/>
              </a:rPr>
              <a:t>Social work around the world has been, uncritically, defined from a mostly white western perspective influenced predominantly by Europe and North America. Western values and epistemologies have been taken as a given. </a:t>
            </a:r>
            <a:endParaRPr/>
          </a:p>
        </p:txBody>
      </p:sp>
      <p:sp>
        <p:nvSpPr>
          <p:cNvPr id="368" name="Google Shape;368;p20"/>
          <p:cNvSpPr txBox="1"/>
          <p:nvPr/>
        </p:nvSpPr>
        <p:spPr>
          <a:xfrm>
            <a:off x="5675087" y="2857036"/>
            <a:ext cx="3556000"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Times New Roman"/>
                <a:ea typeface="Times New Roman"/>
                <a:cs typeface="Times New Roman"/>
                <a:sym typeface="Times New Roman"/>
              </a:rPr>
              <a:t>Co-creation and bottom-up approaches draw on alternative knowledge systems that match the lived experiences of the people and communities with whom social workers work. </a:t>
            </a:r>
            <a:endParaRPr/>
          </a:p>
        </p:txBody>
      </p:sp>
      <p:sp>
        <p:nvSpPr>
          <p:cNvPr id="369" name="Google Shape;369;p20"/>
          <p:cNvSpPr/>
          <p:nvPr/>
        </p:nvSpPr>
        <p:spPr>
          <a:xfrm>
            <a:off x="5460423" y="2583543"/>
            <a:ext cx="4017406" cy="2485978"/>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21"/>
          <p:cNvSpPr txBox="1"/>
          <p:nvPr/>
        </p:nvSpPr>
        <p:spPr>
          <a:xfrm>
            <a:off x="941640" y="731777"/>
            <a:ext cx="10196260"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2800" u="none" cap="none" strike="noStrike">
                <a:solidFill>
                  <a:schemeClr val="dk1"/>
                </a:solidFill>
                <a:latin typeface="Georgia"/>
                <a:ea typeface="Georgia"/>
                <a:cs typeface="Georgia"/>
                <a:sym typeface="Georgia"/>
              </a:rPr>
              <a:t>Importance of Co-Creation and Bottom-Up Approaches to Working with Displaced Communities</a:t>
            </a:r>
            <a:endParaRPr/>
          </a:p>
        </p:txBody>
      </p:sp>
      <p:cxnSp>
        <p:nvCxnSpPr>
          <p:cNvPr id="375" name="Google Shape;375;p21"/>
          <p:cNvCxnSpPr/>
          <p:nvPr/>
        </p:nvCxnSpPr>
        <p:spPr>
          <a:xfrm>
            <a:off x="1077108" y="1925573"/>
            <a:ext cx="1022625" cy="0"/>
          </a:xfrm>
          <a:prstGeom prst="straightConnector1">
            <a:avLst/>
          </a:prstGeom>
          <a:noFill/>
          <a:ln cap="flat" cmpd="sng" w="57150">
            <a:solidFill>
              <a:srgbClr val="DAA531"/>
            </a:solidFill>
            <a:prstDash val="solid"/>
            <a:miter lim="800000"/>
            <a:headEnd len="sm" w="sm" type="none"/>
            <a:tailEnd len="sm" w="sm" type="none"/>
          </a:ln>
        </p:spPr>
      </p:cxnSp>
      <p:sp>
        <p:nvSpPr>
          <p:cNvPr id="376" name="Google Shape;376;p21"/>
          <p:cNvSpPr txBox="1"/>
          <p:nvPr/>
        </p:nvSpPr>
        <p:spPr>
          <a:xfrm>
            <a:off x="1236766" y="2767280"/>
            <a:ext cx="4368800" cy="286232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Times New Roman"/>
                <a:ea typeface="Times New Roman"/>
                <a:cs typeface="Times New Roman"/>
                <a:sym typeface="Times New Roman"/>
              </a:rPr>
              <a:t>With the increasing influence of social constructionism and post-colonialism, there is growing acceptance that knowledge of communities are cultural constructions and that the western perspectives do not reflect values and knowledge systems in other contexts such as those of families and children living in Rohingya camps</a:t>
            </a:r>
            <a:endParaRPr/>
          </a:p>
        </p:txBody>
      </p:sp>
      <p:sp>
        <p:nvSpPr>
          <p:cNvPr id="377" name="Google Shape;377;p21"/>
          <p:cNvSpPr txBox="1"/>
          <p:nvPr/>
        </p:nvSpPr>
        <p:spPr>
          <a:xfrm>
            <a:off x="5895851" y="2767280"/>
            <a:ext cx="4017405" cy="25545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Times New Roman"/>
                <a:ea typeface="Times New Roman"/>
                <a:cs typeface="Times New Roman"/>
                <a:sym typeface="Times New Roman"/>
              </a:rPr>
              <a:t>Calls for decolonization approaches reflect a growing need to embrace diversity in knowledge, explore alternative ways of thinking about and constructing social work,  and creating approaches that are relevant, culturally appropriate, and respectful, to the people we work with</a:t>
            </a:r>
            <a:endParaRPr/>
          </a:p>
        </p:txBody>
      </p:sp>
      <p:sp>
        <p:nvSpPr>
          <p:cNvPr id="378" name="Google Shape;378;p21"/>
          <p:cNvSpPr/>
          <p:nvPr/>
        </p:nvSpPr>
        <p:spPr>
          <a:xfrm>
            <a:off x="1077109" y="2583542"/>
            <a:ext cx="4383314" cy="3152707"/>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9" name="Google Shape;379;p21"/>
          <p:cNvSpPr/>
          <p:nvPr/>
        </p:nvSpPr>
        <p:spPr>
          <a:xfrm>
            <a:off x="5750709" y="2583543"/>
            <a:ext cx="4264148" cy="3152706"/>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22"/>
          <p:cNvSpPr/>
          <p:nvPr/>
        </p:nvSpPr>
        <p:spPr>
          <a:xfrm>
            <a:off x="0" y="0"/>
            <a:ext cx="12192000" cy="6858000"/>
          </a:xfrm>
          <a:prstGeom prst="rect">
            <a:avLst/>
          </a:prstGeom>
          <a:solidFill>
            <a:srgbClr val="2A9D8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85" name="Google Shape;385;p2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86" name="Google Shape;386;p22">
            <a:hlinkClick r:id="rId4"/>
          </p:cNvPr>
          <p:cNvSpPr txBox="1"/>
          <p:nvPr/>
        </p:nvSpPr>
        <p:spPr>
          <a:xfrm>
            <a:off x="3141150" y="1933991"/>
            <a:ext cx="5909700" cy="2502928"/>
          </a:xfrm>
          <a:prstGeom prst="rect">
            <a:avLst/>
          </a:prstGeom>
          <a:noFill/>
          <a:ln>
            <a:noFill/>
          </a:ln>
        </p:spPr>
        <p:txBody>
          <a:bodyPr anchorCtr="0" anchor="t" bIns="91425" lIns="91425" spcFirstLastPara="1" rIns="91425" wrap="square" tIns="91425">
            <a:normAutofit fontScale="85000" lnSpcReduction="20000"/>
          </a:bodyPr>
          <a:lstStyle/>
          <a:p>
            <a:pPr indent="0" lvl="0" marL="0" marR="0" rtl="0" algn="ctr">
              <a:lnSpc>
                <a:spcPct val="115000"/>
              </a:lnSpc>
              <a:spcBef>
                <a:spcPts val="0"/>
              </a:spcBef>
              <a:spcAft>
                <a:spcPts val="0"/>
              </a:spcAft>
              <a:buClr>
                <a:schemeClr val="lt1"/>
              </a:buClr>
              <a:buSzPct val="100000"/>
              <a:buFont typeface="Times New Roman"/>
              <a:buNone/>
            </a:pPr>
            <a:r>
              <a:rPr lang="en-US" sz="4700">
                <a:solidFill>
                  <a:schemeClr val="lt1"/>
                </a:solidFill>
                <a:latin typeface="Times New Roman"/>
                <a:ea typeface="Times New Roman"/>
                <a:cs typeface="Times New Roman"/>
                <a:sym typeface="Times New Roman"/>
              </a:rPr>
              <a:t>Let’s</a:t>
            </a:r>
            <a:endParaRPr/>
          </a:p>
          <a:p>
            <a:pPr indent="0" lvl="0" marL="0" marR="0" rtl="0" algn="ctr">
              <a:lnSpc>
                <a:spcPct val="115000"/>
              </a:lnSpc>
              <a:spcBef>
                <a:spcPts val="0"/>
              </a:spcBef>
              <a:spcAft>
                <a:spcPts val="0"/>
              </a:spcAft>
              <a:buClr>
                <a:schemeClr val="lt1"/>
              </a:buClr>
              <a:buSzPct val="100000"/>
              <a:buFont typeface="Times New Roman"/>
              <a:buNone/>
            </a:pPr>
            <a:r>
              <a:rPr lang="en-US" sz="4700">
                <a:solidFill>
                  <a:schemeClr val="lt1"/>
                </a:solidFill>
                <a:latin typeface="Times New Roman"/>
                <a:ea typeface="Times New Roman"/>
                <a:cs typeface="Times New Roman"/>
                <a:sym typeface="Times New Roman"/>
              </a:rPr>
              <a:t>Watch two</a:t>
            </a:r>
            <a:endParaRPr/>
          </a:p>
          <a:p>
            <a:pPr indent="0" lvl="0" marL="0" marR="0" rtl="0" algn="ctr">
              <a:lnSpc>
                <a:spcPct val="115000"/>
              </a:lnSpc>
              <a:spcBef>
                <a:spcPts val="0"/>
              </a:spcBef>
              <a:spcAft>
                <a:spcPts val="0"/>
              </a:spcAft>
              <a:buClr>
                <a:schemeClr val="lt1"/>
              </a:buClr>
              <a:buSzPct val="100000"/>
              <a:buFont typeface="Times New Roman"/>
              <a:buNone/>
            </a:pPr>
            <a:r>
              <a:rPr lang="en-US" sz="9000">
                <a:solidFill>
                  <a:schemeClr val="lt1"/>
                </a:solidFill>
                <a:latin typeface="Times New Roman"/>
                <a:ea typeface="Times New Roman"/>
                <a:cs typeface="Times New Roman"/>
                <a:sym typeface="Times New Roman"/>
              </a:rPr>
              <a:t>Video</a:t>
            </a:r>
            <a:r>
              <a:rPr lang="en-US" sz="3200">
                <a:solidFill>
                  <a:schemeClr val="lt1"/>
                </a:solidFill>
                <a:latin typeface="Times New Roman"/>
                <a:ea typeface="Times New Roman"/>
                <a:cs typeface="Times New Roman"/>
                <a:sym typeface="Times New Roman"/>
              </a:rPr>
              <a:t> </a:t>
            </a:r>
            <a:endParaRPr/>
          </a:p>
        </p:txBody>
      </p:sp>
      <p:sp>
        <p:nvSpPr>
          <p:cNvPr id="387" name="Google Shape;387;p22"/>
          <p:cNvSpPr/>
          <p:nvPr/>
        </p:nvSpPr>
        <p:spPr>
          <a:xfrm>
            <a:off x="1995055" y="4472444"/>
            <a:ext cx="8201891" cy="53086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8" name="Google Shape;388;p22"/>
          <p:cNvSpPr txBox="1"/>
          <p:nvPr/>
        </p:nvSpPr>
        <p:spPr>
          <a:xfrm>
            <a:off x="3048000" y="4553212"/>
            <a:ext cx="60960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u="sng">
                <a:solidFill>
                  <a:schemeClr val="dk1"/>
                </a:solidFill>
                <a:latin typeface="Georgia"/>
                <a:ea typeface="Georgia"/>
                <a:cs typeface="Georgia"/>
                <a:sym typeface="Georgia"/>
                <a:hlinkClick r:id="rId5">
                  <a:extLst>
                    <a:ext uri="{A12FA001-AC4F-418D-AE19-62706E023703}">
                      <ahyp:hlinkClr val="tx"/>
                    </a:ext>
                  </a:extLst>
                </a:hlinkClick>
              </a:rPr>
              <a:t>Video 1</a:t>
            </a:r>
            <a:endParaRPr b="1" sz="2000">
              <a:solidFill>
                <a:schemeClr val="dk1"/>
              </a:solidFill>
              <a:latin typeface="Georgia"/>
              <a:ea typeface="Georgia"/>
              <a:cs typeface="Georgia"/>
              <a:sym typeface="Georgia"/>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23"/>
          <p:cNvSpPr/>
          <p:nvPr/>
        </p:nvSpPr>
        <p:spPr>
          <a:xfrm>
            <a:off x="0" y="0"/>
            <a:ext cx="12192000" cy="6858000"/>
          </a:xfrm>
          <a:prstGeom prst="rect">
            <a:avLst/>
          </a:prstGeom>
          <a:solidFill>
            <a:srgbClr val="1F38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94" name="Google Shape;394;p2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95" name="Google Shape;395;p23">
            <a:hlinkClick r:id="rId4"/>
          </p:cNvPr>
          <p:cNvSpPr txBox="1"/>
          <p:nvPr/>
        </p:nvSpPr>
        <p:spPr>
          <a:xfrm>
            <a:off x="3141150" y="1933991"/>
            <a:ext cx="5909700" cy="2502928"/>
          </a:xfrm>
          <a:prstGeom prst="rect">
            <a:avLst/>
          </a:prstGeom>
          <a:noFill/>
          <a:ln>
            <a:noFill/>
          </a:ln>
        </p:spPr>
        <p:txBody>
          <a:bodyPr anchorCtr="0" anchor="t" bIns="91425" lIns="91425" spcFirstLastPara="1" rIns="91425" wrap="square" tIns="91425">
            <a:normAutofit fontScale="85000" lnSpcReduction="20000"/>
          </a:bodyPr>
          <a:lstStyle/>
          <a:p>
            <a:pPr indent="0" lvl="0" marL="0" marR="0" rtl="0" algn="ctr">
              <a:lnSpc>
                <a:spcPct val="115000"/>
              </a:lnSpc>
              <a:spcBef>
                <a:spcPts val="0"/>
              </a:spcBef>
              <a:spcAft>
                <a:spcPts val="0"/>
              </a:spcAft>
              <a:buClr>
                <a:schemeClr val="lt1"/>
              </a:buClr>
              <a:buSzPct val="100000"/>
              <a:buFont typeface="Times New Roman"/>
              <a:buNone/>
            </a:pPr>
            <a:r>
              <a:rPr lang="en-US" sz="4700">
                <a:solidFill>
                  <a:schemeClr val="lt1"/>
                </a:solidFill>
                <a:latin typeface="Times New Roman"/>
                <a:ea typeface="Times New Roman"/>
                <a:cs typeface="Times New Roman"/>
                <a:sym typeface="Times New Roman"/>
              </a:rPr>
              <a:t>Let’s</a:t>
            </a:r>
            <a:endParaRPr/>
          </a:p>
          <a:p>
            <a:pPr indent="0" lvl="0" marL="0" marR="0" rtl="0" algn="ctr">
              <a:lnSpc>
                <a:spcPct val="115000"/>
              </a:lnSpc>
              <a:spcBef>
                <a:spcPts val="0"/>
              </a:spcBef>
              <a:spcAft>
                <a:spcPts val="0"/>
              </a:spcAft>
              <a:buClr>
                <a:schemeClr val="lt1"/>
              </a:buClr>
              <a:buSzPct val="100000"/>
              <a:buFont typeface="Times New Roman"/>
              <a:buNone/>
            </a:pPr>
            <a:r>
              <a:rPr lang="en-US" sz="4700">
                <a:solidFill>
                  <a:schemeClr val="lt1"/>
                </a:solidFill>
                <a:latin typeface="Times New Roman"/>
                <a:ea typeface="Times New Roman"/>
                <a:cs typeface="Times New Roman"/>
                <a:sym typeface="Times New Roman"/>
              </a:rPr>
              <a:t>Watch two</a:t>
            </a:r>
            <a:endParaRPr/>
          </a:p>
          <a:p>
            <a:pPr indent="0" lvl="0" marL="0" marR="0" rtl="0" algn="ctr">
              <a:lnSpc>
                <a:spcPct val="115000"/>
              </a:lnSpc>
              <a:spcBef>
                <a:spcPts val="0"/>
              </a:spcBef>
              <a:spcAft>
                <a:spcPts val="0"/>
              </a:spcAft>
              <a:buClr>
                <a:schemeClr val="lt1"/>
              </a:buClr>
              <a:buSzPct val="100000"/>
              <a:buFont typeface="Times New Roman"/>
              <a:buNone/>
            </a:pPr>
            <a:r>
              <a:rPr lang="en-US" sz="9000">
                <a:solidFill>
                  <a:schemeClr val="lt1"/>
                </a:solidFill>
                <a:latin typeface="Times New Roman"/>
                <a:ea typeface="Times New Roman"/>
                <a:cs typeface="Times New Roman"/>
                <a:sym typeface="Times New Roman"/>
              </a:rPr>
              <a:t>Video</a:t>
            </a:r>
            <a:r>
              <a:rPr lang="en-US" sz="3200">
                <a:solidFill>
                  <a:schemeClr val="lt1"/>
                </a:solidFill>
                <a:latin typeface="Times New Roman"/>
                <a:ea typeface="Times New Roman"/>
                <a:cs typeface="Times New Roman"/>
                <a:sym typeface="Times New Roman"/>
              </a:rPr>
              <a:t> </a:t>
            </a:r>
            <a:endParaRPr/>
          </a:p>
        </p:txBody>
      </p:sp>
      <p:sp>
        <p:nvSpPr>
          <p:cNvPr id="396" name="Google Shape;396;p23"/>
          <p:cNvSpPr/>
          <p:nvPr/>
        </p:nvSpPr>
        <p:spPr>
          <a:xfrm>
            <a:off x="1995055" y="4472444"/>
            <a:ext cx="8201891" cy="53086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p23"/>
          <p:cNvSpPr txBox="1"/>
          <p:nvPr/>
        </p:nvSpPr>
        <p:spPr>
          <a:xfrm>
            <a:off x="3048000" y="4553212"/>
            <a:ext cx="60960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u="sng">
                <a:solidFill>
                  <a:schemeClr val="dk1"/>
                </a:solidFill>
                <a:latin typeface="Georgia"/>
                <a:ea typeface="Georgia"/>
                <a:cs typeface="Georgia"/>
                <a:sym typeface="Georgia"/>
                <a:hlinkClick r:id="rId5">
                  <a:extLst>
                    <a:ext uri="{A12FA001-AC4F-418D-AE19-62706E023703}">
                      <ahyp:hlinkClr val="tx"/>
                    </a:ext>
                  </a:extLst>
                </a:hlinkClick>
              </a:rPr>
              <a:t>Video 2</a:t>
            </a:r>
            <a:endParaRPr b="1" sz="2000">
              <a:solidFill>
                <a:schemeClr val="dk1"/>
              </a:solidFill>
              <a:latin typeface="Georgia"/>
              <a:ea typeface="Georgia"/>
              <a:cs typeface="Georgia"/>
              <a:sym typeface="Georgia"/>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24"/>
          <p:cNvSpPr/>
          <p:nvPr/>
        </p:nvSpPr>
        <p:spPr>
          <a:xfrm>
            <a:off x="1077100" y="1892300"/>
            <a:ext cx="10243200" cy="42756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3" name="Google Shape;403;p24"/>
          <p:cNvSpPr txBox="1"/>
          <p:nvPr/>
        </p:nvSpPr>
        <p:spPr>
          <a:xfrm>
            <a:off x="941640" y="731777"/>
            <a:ext cx="9407046"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2800" u="none" cap="none" strike="noStrike">
                <a:solidFill>
                  <a:schemeClr val="dk1"/>
                </a:solidFill>
                <a:latin typeface="Georgia"/>
                <a:ea typeface="Georgia"/>
                <a:cs typeface="Georgia"/>
                <a:sym typeface="Georgia"/>
              </a:rPr>
              <a:t>Cultural Factors of Resilience</a:t>
            </a:r>
            <a:endParaRPr/>
          </a:p>
        </p:txBody>
      </p:sp>
      <p:cxnSp>
        <p:nvCxnSpPr>
          <p:cNvPr id="404" name="Google Shape;404;p24"/>
          <p:cNvCxnSpPr/>
          <p:nvPr/>
        </p:nvCxnSpPr>
        <p:spPr>
          <a:xfrm>
            <a:off x="1077108" y="1439798"/>
            <a:ext cx="1022625" cy="0"/>
          </a:xfrm>
          <a:prstGeom prst="straightConnector1">
            <a:avLst/>
          </a:prstGeom>
          <a:noFill/>
          <a:ln cap="flat" cmpd="sng" w="57150">
            <a:solidFill>
              <a:srgbClr val="DAA531"/>
            </a:solidFill>
            <a:prstDash val="solid"/>
            <a:miter lim="800000"/>
            <a:headEnd len="sm" w="sm" type="none"/>
            <a:tailEnd len="sm" w="sm" type="none"/>
          </a:ln>
        </p:spPr>
      </p:cxnSp>
      <p:sp>
        <p:nvSpPr>
          <p:cNvPr id="405" name="Google Shape;405;p24"/>
          <p:cNvSpPr txBox="1"/>
          <p:nvPr/>
        </p:nvSpPr>
        <p:spPr>
          <a:xfrm>
            <a:off x="1339250" y="2156525"/>
            <a:ext cx="9906900" cy="3863400"/>
          </a:xfrm>
          <a:prstGeom prst="rect">
            <a:avLst/>
          </a:prstGeom>
          <a:noFill/>
          <a:ln>
            <a:noFill/>
          </a:ln>
        </p:spPr>
        <p:txBody>
          <a:bodyPr anchorCtr="0" anchor="t" bIns="45700" lIns="91425" spcFirstLastPara="1" rIns="91425" wrap="square" tIns="45700">
            <a:spAutoFit/>
          </a:bodyPr>
          <a:lstStyle/>
          <a:p>
            <a:pPr indent="0" lvl="0" marL="0" marR="0" rtl="0" algn="l">
              <a:spcBef>
                <a:spcPts val="1000"/>
              </a:spcBef>
              <a:spcAft>
                <a:spcPts val="0"/>
              </a:spcAft>
              <a:buNone/>
            </a:pPr>
            <a:r>
              <a:rPr lang="en-US" sz="2000">
                <a:solidFill>
                  <a:schemeClr val="dk1"/>
                </a:solidFill>
                <a:latin typeface="Georgia"/>
                <a:ea typeface="Georgia"/>
                <a:cs typeface="Georgia"/>
                <a:sym typeface="Georgia"/>
              </a:rPr>
              <a:t>The videos show how organisations can work with communities deeply, through deep conversations, observations and empathetic understanding, to understand the deep-rooted healing components within their culture</a:t>
            </a:r>
            <a:endParaRPr sz="2000">
              <a:solidFill>
                <a:schemeClr val="dk1"/>
              </a:solidFill>
              <a:latin typeface="Georgia"/>
              <a:ea typeface="Georgia"/>
              <a:cs typeface="Georgia"/>
              <a:sym typeface="Georgia"/>
            </a:endParaRPr>
          </a:p>
          <a:p>
            <a:pPr indent="0" lvl="0" marL="0" marR="0" rtl="0" algn="l">
              <a:spcBef>
                <a:spcPts val="1000"/>
              </a:spcBef>
              <a:spcAft>
                <a:spcPts val="0"/>
              </a:spcAft>
              <a:buNone/>
            </a:pPr>
            <a:r>
              <a:rPr lang="en-US" sz="2000">
                <a:solidFill>
                  <a:schemeClr val="dk1"/>
                </a:solidFill>
                <a:latin typeface="Georgia"/>
                <a:ea typeface="Georgia"/>
                <a:cs typeface="Georgia"/>
                <a:sym typeface="Georgia"/>
              </a:rPr>
              <a:t>This allows organisations to identify the root-level needs of community members as well as navigate scopes for learning, healing and resilience from the community itself, through traditional and common community practices</a:t>
            </a:r>
            <a:endParaRPr sz="2000">
              <a:solidFill>
                <a:schemeClr val="dk1"/>
              </a:solidFill>
              <a:latin typeface="Georgia"/>
              <a:ea typeface="Georgia"/>
              <a:cs typeface="Georgia"/>
              <a:sym typeface="Georgia"/>
            </a:endParaRPr>
          </a:p>
          <a:p>
            <a:pPr indent="0" lvl="0" marL="0" marR="0" rtl="0" algn="l">
              <a:spcBef>
                <a:spcPts val="1000"/>
              </a:spcBef>
              <a:spcAft>
                <a:spcPts val="0"/>
              </a:spcAft>
              <a:buNone/>
            </a:pPr>
            <a:r>
              <a:rPr lang="en-US" sz="2000">
                <a:solidFill>
                  <a:schemeClr val="dk1"/>
                </a:solidFill>
                <a:latin typeface="Georgia"/>
                <a:ea typeface="Georgia"/>
                <a:cs typeface="Georgia"/>
                <a:sym typeface="Georgia"/>
              </a:rPr>
              <a:t>Understanding and identifying the needs of the community and working together fosters a more culturally appropriate, community-centred approach to designing humanitarian models, which is ultimately more effective </a:t>
            </a:r>
            <a:endParaRPr sz="2000">
              <a:solidFill>
                <a:schemeClr val="dk1"/>
              </a:solidFill>
              <a:latin typeface="Georgia"/>
              <a:ea typeface="Georgia"/>
              <a:cs typeface="Georgia"/>
              <a:sym typeface="Georgia"/>
            </a:endParaRPr>
          </a:p>
          <a:p>
            <a:pPr indent="0" lvl="0" marL="0" marR="0" rtl="0" algn="l">
              <a:spcBef>
                <a:spcPts val="1000"/>
              </a:spcBef>
              <a:spcAft>
                <a:spcPts val="0"/>
              </a:spcAft>
              <a:buNone/>
            </a:pPr>
            <a:r>
              <a:rPr lang="en-US" sz="2000">
                <a:solidFill>
                  <a:schemeClr val="dk1"/>
                </a:solidFill>
                <a:latin typeface="Georgia"/>
                <a:ea typeface="Georgia"/>
                <a:cs typeface="Georgia"/>
                <a:sym typeface="Georgia"/>
              </a:rPr>
              <a:t>Based on the video and the points above, let us reflect on </a:t>
            </a:r>
            <a:r>
              <a:rPr lang="en-US" sz="2000">
                <a:solidFill>
                  <a:schemeClr val="dk1"/>
                </a:solidFill>
                <a:latin typeface="Georgia"/>
                <a:ea typeface="Georgia"/>
                <a:cs typeface="Georgia"/>
                <a:sym typeface="Georgia"/>
              </a:rPr>
              <a:t>ways in which  the community-based approach to resilience differ from individual approaches</a:t>
            </a:r>
            <a:endParaRPr sz="2900">
              <a:solidFill>
                <a:schemeClr val="dk1"/>
              </a:solidFill>
              <a:latin typeface="Georgia"/>
              <a:ea typeface="Georgia"/>
              <a:cs typeface="Georgia"/>
              <a:sym typeface="Georgia"/>
            </a:endParaRPr>
          </a:p>
        </p:txBody>
      </p:sp>
      <p:cxnSp>
        <p:nvCxnSpPr>
          <p:cNvPr id="406" name="Google Shape;406;p24"/>
          <p:cNvCxnSpPr/>
          <p:nvPr/>
        </p:nvCxnSpPr>
        <p:spPr>
          <a:xfrm>
            <a:off x="1077108" y="1892300"/>
            <a:ext cx="0" cy="4251000"/>
          </a:xfrm>
          <a:prstGeom prst="straightConnector1">
            <a:avLst/>
          </a:prstGeom>
          <a:noFill/>
          <a:ln cap="flat" cmpd="sng" w="28575">
            <a:solidFill>
              <a:srgbClr val="4A6E44"/>
            </a:solidFill>
            <a:prstDash val="solid"/>
            <a:miter lim="800000"/>
            <a:headEnd len="sm" w="sm" type="none"/>
            <a:tailEnd len="sm" w="sm" type="none"/>
          </a:ln>
        </p:spPr>
      </p:cxn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25"/>
          <p:cNvSpPr/>
          <p:nvPr/>
        </p:nvSpPr>
        <p:spPr>
          <a:xfrm>
            <a:off x="1077108" y="2180799"/>
            <a:ext cx="4278659" cy="2622606"/>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2" name="Google Shape;412;p25"/>
          <p:cNvSpPr txBox="1"/>
          <p:nvPr/>
        </p:nvSpPr>
        <p:spPr>
          <a:xfrm>
            <a:off x="941640" y="731777"/>
            <a:ext cx="9407046"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2800" u="none" cap="none" strike="noStrike">
                <a:solidFill>
                  <a:schemeClr val="dk1"/>
                </a:solidFill>
                <a:latin typeface="Georgia"/>
                <a:ea typeface="Georgia"/>
                <a:cs typeface="Georgia"/>
                <a:sym typeface="Georgia"/>
              </a:rPr>
              <a:t>Case Study</a:t>
            </a:r>
            <a:endParaRPr/>
          </a:p>
        </p:txBody>
      </p:sp>
      <p:cxnSp>
        <p:nvCxnSpPr>
          <p:cNvPr id="413" name="Google Shape;413;p25"/>
          <p:cNvCxnSpPr/>
          <p:nvPr/>
        </p:nvCxnSpPr>
        <p:spPr>
          <a:xfrm>
            <a:off x="1077108" y="1439798"/>
            <a:ext cx="1022625" cy="0"/>
          </a:xfrm>
          <a:prstGeom prst="straightConnector1">
            <a:avLst/>
          </a:prstGeom>
          <a:noFill/>
          <a:ln cap="flat" cmpd="sng" w="57150">
            <a:solidFill>
              <a:srgbClr val="DAA531"/>
            </a:solidFill>
            <a:prstDash val="solid"/>
            <a:miter lim="800000"/>
            <a:headEnd len="sm" w="sm" type="none"/>
            <a:tailEnd len="sm" w="sm" type="none"/>
          </a:ln>
        </p:spPr>
      </p:cxnSp>
      <p:sp>
        <p:nvSpPr>
          <p:cNvPr id="414" name="Google Shape;414;p25"/>
          <p:cNvSpPr txBox="1"/>
          <p:nvPr/>
        </p:nvSpPr>
        <p:spPr>
          <a:xfrm>
            <a:off x="1302670" y="2392878"/>
            <a:ext cx="8799273"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Georgia"/>
                <a:ea typeface="Georgia"/>
                <a:cs typeface="Georgia"/>
                <a:sym typeface="Georgia"/>
              </a:rPr>
              <a:t>Activity 5</a:t>
            </a:r>
            <a:endParaRPr/>
          </a:p>
        </p:txBody>
      </p:sp>
      <p:cxnSp>
        <p:nvCxnSpPr>
          <p:cNvPr id="415" name="Google Shape;415;p25"/>
          <p:cNvCxnSpPr/>
          <p:nvPr/>
        </p:nvCxnSpPr>
        <p:spPr>
          <a:xfrm>
            <a:off x="1077108" y="2180798"/>
            <a:ext cx="0" cy="2622606"/>
          </a:xfrm>
          <a:prstGeom prst="straightConnector1">
            <a:avLst/>
          </a:prstGeom>
          <a:noFill/>
          <a:ln cap="flat" cmpd="sng" w="28575">
            <a:solidFill>
              <a:srgbClr val="4A6E44"/>
            </a:solidFill>
            <a:prstDash val="solid"/>
            <a:miter lim="800000"/>
            <a:headEnd len="sm" w="sm" type="none"/>
            <a:tailEnd len="sm" w="sm" type="none"/>
          </a:ln>
        </p:spPr>
      </p:cxnSp>
      <p:sp>
        <p:nvSpPr>
          <p:cNvPr id="416" name="Google Shape;416;p25"/>
          <p:cNvSpPr txBox="1"/>
          <p:nvPr/>
        </p:nvSpPr>
        <p:spPr>
          <a:xfrm>
            <a:off x="1302671" y="2932028"/>
            <a:ext cx="4053000" cy="1754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Georgia"/>
                <a:ea typeface="Georgia"/>
                <a:cs typeface="Georgia"/>
                <a:sym typeface="Georgia"/>
              </a:rPr>
              <a:t>Participants will read and reflect on the case study shared.. There will be a series of questions which the participants will answer following the reading session. This will be for 25 minutes. </a:t>
            </a:r>
            <a:endParaRPr/>
          </a:p>
        </p:txBody>
      </p:sp>
      <p:sp>
        <p:nvSpPr>
          <p:cNvPr id="417" name="Google Shape;417;p25"/>
          <p:cNvSpPr/>
          <p:nvPr/>
        </p:nvSpPr>
        <p:spPr>
          <a:xfrm>
            <a:off x="5581328" y="2180799"/>
            <a:ext cx="4278659" cy="2622606"/>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418" name="Google Shape;418;p25"/>
          <p:cNvCxnSpPr/>
          <p:nvPr/>
        </p:nvCxnSpPr>
        <p:spPr>
          <a:xfrm>
            <a:off x="5581328" y="2792988"/>
            <a:ext cx="4278659" cy="0"/>
          </a:xfrm>
          <a:prstGeom prst="straightConnector1">
            <a:avLst/>
          </a:prstGeom>
          <a:noFill/>
          <a:ln cap="flat" cmpd="sng" w="28575">
            <a:solidFill>
              <a:schemeClr val="lt1"/>
            </a:solidFill>
            <a:prstDash val="solid"/>
            <a:miter lim="800000"/>
            <a:headEnd len="sm" w="sm" type="none"/>
            <a:tailEnd len="sm" w="sm" type="none"/>
          </a:ln>
        </p:spPr>
      </p:cxnSp>
      <p:sp>
        <p:nvSpPr>
          <p:cNvPr id="419" name="Google Shape;419;p25"/>
          <p:cNvSpPr/>
          <p:nvPr/>
        </p:nvSpPr>
        <p:spPr>
          <a:xfrm>
            <a:off x="7118831" y="2672792"/>
            <a:ext cx="977900" cy="240392"/>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0" name="Google Shape;420;p25"/>
          <p:cNvSpPr txBox="1"/>
          <p:nvPr/>
        </p:nvSpPr>
        <p:spPr>
          <a:xfrm>
            <a:off x="7225680" y="2570183"/>
            <a:ext cx="764392"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Georgia"/>
                <a:ea typeface="Georgia"/>
                <a:cs typeface="Georgia"/>
                <a:sym typeface="Georgia"/>
              </a:rPr>
              <a:t>“ ”</a:t>
            </a:r>
            <a:endParaRPr/>
          </a:p>
        </p:txBody>
      </p:sp>
      <p:sp>
        <p:nvSpPr>
          <p:cNvPr id="421" name="Google Shape;421;p25"/>
          <p:cNvSpPr txBox="1"/>
          <p:nvPr/>
        </p:nvSpPr>
        <p:spPr>
          <a:xfrm>
            <a:off x="5686638" y="3072902"/>
            <a:ext cx="4068039" cy="144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Georgia"/>
                <a:ea typeface="Georgia"/>
                <a:cs typeface="Georgia"/>
                <a:sym typeface="Georgia"/>
              </a:rPr>
              <a:t>“Connections and Processes: Indigenous Community and Identity’s Place in the Healing Journey” </a:t>
            </a:r>
            <a:endParaRPr/>
          </a:p>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a:p>
            <a:pPr indent="0" lvl="0" marL="0" marR="0" rtl="0" algn="r">
              <a:spcBef>
                <a:spcPts val="0"/>
              </a:spcBef>
              <a:spcAft>
                <a:spcPts val="0"/>
              </a:spcAft>
              <a:buNone/>
            </a:pPr>
            <a:r>
              <a:rPr lang="en-US" sz="1600">
                <a:solidFill>
                  <a:schemeClr val="dk1"/>
                </a:solidFill>
                <a:latin typeface="Georgia"/>
                <a:ea typeface="Georgia"/>
                <a:cs typeface="Georgia"/>
                <a:sym typeface="Georgia"/>
              </a:rPr>
              <a:t>(Page 21 (‘Colonization &amp; Trauma’) to 26) </a:t>
            </a:r>
            <a:endParaRPr/>
          </a:p>
        </p:txBody>
      </p:sp>
      <p:sp>
        <p:nvSpPr>
          <p:cNvPr id="422" name="Google Shape;422;p25"/>
          <p:cNvSpPr txBox="1"/>
          <p:nvPr/>
        </p:nvSpPr>
        <p:spPr>
          <a:xfrm>
            <a:off x="1077109" y="4894982"/>
            <a:ext cx="860843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u="sng">
                <a:solidFill>
                  <a:schemeClr val="dk1"/>
                </a:solidFill>
                <a:latin typeface="Times New Roman"/>
                <a:ea typeface="Times New Roman"/>
                <a:cs typeface="Times New Roman"/>
                <a:sym typeface="Times New Roman"/>
                <a:hlinkClick r:id="rId3">
                  <a:extLst>
                    <a:ext uri="{A12FA001-AC4F-418D-AE19-62706E023703}">
                      <ahyp:hlinkClr val="tx"/>
                    </a:ext>
                  </a:extLst>
                </a:hlinkClick>
              </a:rPr>
              <a:t>(https://www.researchgate.net/publication/359272115_Connections_and_Processes_Indigenous_Community_and_Identity's_place_in_the_Healing_Journey) </a:t>
            </a:r>
            <a:endParaRPr sz="1400">
              <a:solidFill>
                <a:schemeClr val="dk1"/>
              </a:solidFill>
              <a:latin typeface="Times New Roman"/>
              <a:ea typeface="Times New Roman"/>
              <a:cs typeface="Times New Roman"/>
              <a:sym typeface="Times New Roman"/>
            </a:endParaRPr>
          </a:p>
        </p:txBody>
      </p:sp>
      <p:cxnSp>
        <p:nvCxnSpPr>
          <p:cNvPr id="423" name="Google Shape;423;p25"/>
          <p:cNvCxnSpPr/>
          <p:nvPr/>
        </p:nvCxnSpPr>
        <p:spPr>
          <a:xfrm>
            <a:off x="9859987" y="2180798"/>
            <a:ext cx="0" cy="2622606"/>
          </a:xfrm>
          <a:prstGeom prst="straightConnector1">
            <a:avLst/>
          </a:prstGeom>
          <a:noFill/>
          <a:ln cap="flat" cmpd="sng" w="28575">
            <a:solidFill>
              <a:srgbClr val="4A6E44"/>
            </a:solidFill>
            <a:prstDash val="solid"/>
            <a:miter lim="800000"/>
            <a:headEnd len="sm" w="sm" type="none"/>
            <a:tailEnd len="sm" w="sm" type="none"/>
          </a:ln>
        </p:spPr>
      </p:cxn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26"/>
          <p:cNvSpPr txBox="1"/>
          <p:nvPr/>
        </p:nvSpPr>
        <p:spPr>
          <a:xfrm>
            <a:off x="941640" y="731777"/>
            <a:ext cx="9407046"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2800" u="none" cap="none" strike="noStrike">
                <a:solidFill>
                  <a:schemeClr val="dk1"/>
                </a:solidFill>
                <a:latin typeface="Georgia"/>
                <a:ea typeface="Georgia"/>
                <a:cs typeface="Georgia"/>
                <a:sym typeface="Georgia"/>
              </a:rPr>
              <a:t>Questions</a:t>
            </a:r>
            <a:endParaRPr/>
          </a:p>
        </p:txBody>
      </p:sp>
      <p:cxnSp>
        <p:nvCxnSpPr>
          <p:cNvPr id="429" name="Google Shape;429;p26"/>
          <p:cNvCxnSpPr/>
          <p:nvPr/>
        </p:nvCxnSpPr>
        <p:spPr>
          <a:xfrm>
            <a:off x="1077108" y="1439798"/>
            <a:ext cx="1022625" cy="0"/>
          </a:xfrm>
          <a:prstGeom prst="straightConnector1">
            <a:avLst/>
          </a:prstGeom>
          <a:noFill/>
          <a:ln cap="flat" cmpd="sng" w="57150">
            <a:solidFill>
              <a:srgbClr val="DAA531"/>
            </a:solidFill>
            <a:prstDash val="solid"/>
            <a:miter lim="800000"/>
            <a:headEnd len="sm" w="sm" type="none"/>
            <a:tailEnd len="sm" w="sm" type="none"/>
          </a:ln>
        </p:spPr>
      </p:cxnSp>
      <p:sp>
        <p:nvSpPr>
          <p:cNvPr id="430" name="Google Shape;430;p26"/>
          <p:cNvSpPr/>
          <p:nvPr/>
        </p:nvSpPr>
        <p:spPr>
          <a:xfrm>
            <a:off x="1085985" y="2729513"/>
            <a:ext cx="3277721" cy="1143241"/>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431" name="Google Shape;431;p26"/>
          <p:cNvCxnSpPr/>
          <p:nvPr/>
        </p:nvCxnSpPr>
        <p:spPr>
          <a:xfrm>
            <a:off x="1085986" y="2729513"/>
            <a:ext cx="0" cy="1143241"/>
          </a:xfrm>
          <a:prstGeom prst="straightConnector1">
            <a:avLst/>
          </a:prstGeom>
          <a:noFill/>
          <a:ln cap="flat" cmpd="sng" w="28575">
            <a:solidFill>
              <a:srgbClr val="4A6E44"/>
            </a:solidFill>
            <a:prstDash val="solid"/>
            <a:miter lim="800000"/>
            <a:headEnd len="sm" w="sm" type="none"/>
            <a:tailEnd len="sm" w="sm" type="none"/>
          </a:ln>
        </p:spPr>
      </p:cxnSp>
      <p:sp>
        <p:nvSpPr>
          <p:cNvPr id="432" name="Google Shape;432;p26"/>
          <p:cNvSpPr txBox="1"/>
          <p:nvPr/>
        </p:nvSpPr>
        <p:spPr>
          <a:xfrm>
            <a:off x="1172833" y="3176185"/>
            <a:ext cx="3190871" cy="61555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700">
                <a:solidFill>
                  <a:schemeClr val="dk1"/>
                </a:solidFill>
                <a:latin typeface="Times New Roman"/>
                <a:ea typeface="Times New Roman"/>
                <a:cs typeface="Times New Roman"/>
                <a:sym typeface="Times New Roman"/>
              </a:rPr>
              <a:t>How can communities help in building and retaining identities? </a:t>
            </a:r>
            <a:endParaRPr/>
          </a:p>
        </p:txBody>
      </p:sp>
      <p:sp>
        <p:nvSpPr>
          <p:cNvPr id="433" name="Google Shape;433;p26"/>
          <p:cNvSpPr txBox="1"/>
          <p:nvPr/>
        </p:nvSpPr>
        <p:spPr>
          <a:xfrm>
            <a:off x="1172833" y="2729513"/>
            <a:ext cx="605219"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2400" u="none" cap="none" strike="noStrike">
                <a:solidFill>
                  <a:schemeClr val="dk1"/>
                </a:solidFill>
                <a:latin typeface="Raleway"/>
                <a:ea typeface="Raleway"/>
                <a:cs typeface="Raleway"/>
                <a:sym typeface="Raleway"/>
              </a:rPr>
              <a:t>01</a:t>
            </a:r>
            <a:endParaRPr/>
          </a:p>
        </p:txBody>
      </p:sp>
      <p:sp>
        <p:nvSpPr>
          <p:cNvPr id="434" name="Google Shape;434;p26"/>
          <p:cNvSpPr/>
          <p:nvPr/>
        </p:nvSpPr>
        <p:spPr>
          <a:xfrm>
            <a:off x="4568332" y="2729513"/>
            <a:ext cx="4433619" cy="1143241"/>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435" name="Google Shape;435;p26"/>
          <p:cNvCxnSpPr/>
          <p:nvPr/>
        </p:nvCxnSpPr>
        <p:spPr>
          <a:xfrm>
            <a:off x="4568334" y="2729513"/>
            <a:ext cx="0" cy="1143241"/>
          </a:xfrm>
          <a:prstGeom prst="straightConnector1">
            <a:avLst/>
          </a:prstGeom>
          <a:noFill/>
          <a:ln cap="flat" cmpd="sng" w="28575">
            <a:solidFill>
              <a:srgbClr val="4A6E44"/>
            </a:solidFill>
            <a:prstDash val="solid"/>
            <a:miter lim="800000"/>
            <a:headEnd len="sm" w="sm" type="none"/>
            <a:tailEnd len="sm" w="sm" type="none"/>
          </a:ln>
        </p:spPr>
      </p:cxnSp>
      <p:sp>
        <p:nvSpPr>
          <p:cNvPr id="436" name="Google Shape;436;p26"/>
          <p:cNvSpPr txBox="1"/>
          <p:nvPr/>
        </p:nvSpPr>
        <p:spPr>
          <a:xfrm>
            <a:off x="4655181" y="3176185"/>
            <a:ext cx="4346776" cy="61555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700">
                <a:solidFill>
                  <a:schemeClr val="dk1"/>
                </a:solidFill>
                <a:latin typeface="Times New Roman"/>
                <a:ea typeface="Times New Roman"/>
                <a:cs typeface="Times New Roman"/>
                <a:sym typeface="Times New Roman"/>
              </a:rPr>
              <a:t>In what way do community or indigenous identity foster healing and why is it important?</a:t>
            </a:r>
            <a:endParaRPr/>
          </a:p>
        </p:txBody>
      </p:sp>
      <p:sp>
        <p:nvSpPr>
          <p:cNvPr id="437" name="Google Shape;437;p26"/>
          <p:cNvSpPr txBox="1"/>
          <p:nvPr/>
        </p:nvSpPr>
        <p:spPr>
          <a:xfrm>
            <a:off x="4655181" y="2729513"/>
            <a:ext cx="605219"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2400" u="none" cap="none" strike="noStrike">
                <a:solidFill>
                  <a:schemeClr val="dk1"/>
                </a:solidFill>
                <a:latin typeface="Raleway"/>
                <a:ea typeface="Raleway"/>
                <a:cs typeface="Raleway"/>
                <a:sym typeface="Raleway"/>
              </a:rPr>
              <a:t>02</a:t>
            </a:r>
            <a:endParaRPr/>
          </a:p>
        </p:txBody>
      </p:sp>
      <p:sp>
        <p:nvSpPr>
          <p:cNvPr id="438" name="Google Shape;438;p26"/>
          <p:cNvSpPr/>
          <p:nvPr/>
        </p:nvSpPr>
        <p:spPr>
          <a:xfrm>
            <a:off x="1085985" y="4050220"/>
            <a:ext cx="3277721" cy="1585445"/>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439" name="Google Shape;439;p26"/>
          <p:cNvCxnSpPr/>
          <p:nvPr/>
        </p:nvCxnSpPr>
        <p:spPr>
          <a:xfrm>
            <a:off x="1085986" y="4050220"/>
            <a:ext cx="0" cy="1585445"/>
          </a:xfrm>
          <a:prstGeom prst="straightConnector1">
            <a:avLst/>
          </a:prstGeom>
          <a:noFill/>
          <a:ln cap="flat" cmpd="sng" w="28575">
            <a:solidFill>
              <a:srgbClr val="4A6E44"/>
            </a:solidFill>
            <a:prstDash val="solid"/>
            <a:miter lim="800000"/>
            <a:headEnd len="sm" w="sm" type="none"/>
            <a:tailEnd len="sm" w="sm" type="none"/>
          </a:ln>
        </p:spPr>
      </p:cxnSp>
      <p:sp>
        <p:nvSpPr>
          <p:cNvPr id="440" name="Google Shape;440;p26"/>
          <p:cNvSpPr txBox="1"/>
          <p:nvPr/>
        </p:nvSpPr>
        <p:spPr>
          <a:xfrm>
            <a:off x="1172833" y="4496892"/>
            <a:ext cx="3190871" cy="11387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700">
                <a:solidFill>
                  <a:schemeClr val="dk1"/>
                </a:solidFill>
                <a:latin typeface="Times New Roman"/>
                <a:ea typeface="Times New Roman"/>
                <a:cs typeface="Times New Roman"/>
                <a:sym typeface="Times New Roman"/>
              </a:rPr>
              <a:t>In your opinion, how can a loss of cultural identity hinder the healing process of marginalised communities? </a:t>
            </a:r>
            <a:endParaRPr/>
          </a:p>
        </p:txBody>
      </p:sp>
      <p:sp>
        <p:nvSpPr>
          <p:cNvPr id="441" name="Google Shape;441;p26"/>
          <p:cNvSpPr txBox="1"/>
          <p:nvPr/>
        </p:nvSpPr>
        <p:spPr>
          <a:xfrm>
            <a:off x="1172833" y="4050220"/>
            <a:ext cx="605219"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2400" u="none" cap="none" strike="noStrike">
                <a:solidFill>
                  <a:schemeClr val="dk1"/>
                </a:solidFill>
                <a:latin typeface="Raleway"/>
                <a:ea typeface="Raleway"/>
                <a:cs typeface="Raleway"/>
                <a:sym typeface="Raleway"/>
              </a:rPr>
              <a:t>03</a:t>
            </a:r>
            <a:endParaRPr/>
          </a:p>
        </p:txBody>
      </p:sp>
      <p:sp>
        <p:nvSpPr>
          <p:cNvPr id="442" name="Google Shape;442;p26"/>
          <p:cNvSpPr/>
          <p:nvPr/>
        </p:nvSpPr>
        <p:spPr>
          <a:xfrm>
            <a:off x="4568332" y="4050220"/>
            <a:ext cx="4433619" cy="1585445"/>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443" name="Google Shape;443;p26"/>
          <p:cNvCxnSpPr/>
          <p:nvPr/>
        </p:nvCxnSpPr>
        <p:spPr>
          <a:xfrm>
            <a:off x="4568334" y="4050220"/>
            <a:ext cx="0" cy="1585445"/>
          </a:xfrm>
          <a:prstGeom prst="straightConnector1">
            <a:avLst/>
          </a:prstGeom>
          <a:noFill/>
          <a:ln cap="flat" cmpd="sng" w="28575">
            <a:solidFill>
              <a:srgbClr val="4A6E44"/>
            </a:solidFill>
            <a:prstDash val="solid"/>
            <a:miter lim="800000"/>
            <a:headEnd len="sm" w="sm" type="none"/>
            <a:tailEnd len="sm" w="sm" type="none"/>
          </a:ln>
        </p:spPr>
      </p:cxnSp>
      <p:sp>
        <p:nvSpPr>
          <p:cNvPr id="444" name="Google Shape;444;p26"/>
          <p:cNvSpPr txBox="1"/>
          <p:nvPr/>
        </p:nvSpPr>
        <p:spPr>
          <a:xfrm>
            <a:off x="4655181" y="4496892"/>
            <a:ext cx="4266876" cy="11387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700">
                <a:solidFill>
                  <a:schemeClr val="dk1"/>
                </a:solidFill>
                <a:latin typeface="Times New Roman"/>
                <a:ea typeface="Times New Roman"/>
                <a:cs typeface="Times New Roman"/>
                <a:sym typeface="Times New Roman"/>
              </a:rPr>
              <a:t>From the article, what elements of traditional practices were identified as potential healing elements for communities such as the people of Turtle Island?</a:t>
            </a:r>
            <a:endParaRPr/>
          </a:p>
        </p:txBody>
      </p:sp>
      <p:sp>
        <p:nvSpPr>
          <p:cNvPr id="445" name="Google Shape;445;p26"/>
          <p:cNvSpPr txBox="1"/>
          <p:nvPr/>
        </p:nvSpPr>
        <p:spPr>
          <a:xfrm>
            <a:off x="4655181" y="4050220"/>
            <a:ext cx="605219"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2400" u="none" cap="none" strike="noStrike">
                <a:solidFill>
                  <a:schemeClr val="dk1"/>
                </a:solidFill>
                <a:latin typeface="Raleway"/>
                <a:ea typeface="Raleway"/>
                <a:cs typeface="Raleway"/>
                <a:sym typeface="Raleway"/>
              </a:rPr>
              <a:t>04</a:t>
            </a:r>
            <a:endParaRPr/>
          </a:p>
        </p:txBody>
      </p:sp>
      <p:sp>
        <p:nvSpPr>
          <p:cNvPr id="446" name="Google Shape;446;p26"/>
          <p:cNvSpPr txBox="1"/>
          <p:nvPr/>
        </p:nvSpPr>
        <p:spPr>
          <a:xfrm>
            <a:off x="1012662" y="2074213"/>
            <a:ext cx="744775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Georgia"/>
                <a:ea typeface="Georgia"/>
                <a:cs typeface="Georgia"/>
                <a:sym typeface="Georgia"/>
              </a:rPr>
              <a:t>Participants will share there answers via Padlet</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27"/>
          <p:cNvSpPr/>
          <p:nvPr/>
        </p:nvSpPr>
        <p:spPr>
          <a:xfrm>
            <a:off x="0" y="0"/>
            <a:ext cx="12192000" cy="6858000"/>
          </a:xfrm>
          <a:prstGeom prst="rect">
            <a:avLst/>
          </a:prstGeom>
          <a:solidFill>
            <a:srgbClr val="2A9D8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2" name="Google Shape;452;p27"/>
          <p:cNvSpPr/>
          <p:nvPr/>
        </p:nvSpPr>
        <p:spPr>
          <a:xfrm>
            <a:off x="1059543" y="1567543"/>
            <a:ext cx="3178628" cy="317862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3" name="Google Shape;453;p27"/>
          <p:cNvSpPr txBox="1"/>
          <p:nvPr/>
        </p:nvSpPr>
        <p:spPr>
          <a:xfrm>
            <a:off x="1611085" y="2844225"/>
            <a:ext cx="2075543"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Times New Roman"/>
                <a:ea typeface="Times New Roman"/>
                <a:cs typeface="Times New Roman"/>
                <a:sym typeface="Times New Roman"/>
              </a:rPr>
              <a:t>References </a:t>
            </a:r>
            <a:endParaRPr/>
          </a:p>
        </p:txBody>
      </p:sp>
      <p:cxnSp>
        <p:nvCxnSpPr>
          <p:cNvPr id="454" name="Google Shape;454;p27"/>
          <p:cNvCxnSpPr/>
          <p:nvPr/>
        </p:nvCxnSpPr>
        <p:spPr>
          <a:xfrm>
            <a:off x="4775200" y="609600"/>
            <a:ext cx="0" cy="957943"/>
          </a:xfrm>
          <a:prstGeom prst="straightConnector1">
            <a:avLst/>
          </a:prstGeom>
          <a:noFill/>
          <a:ln cap="flat" cmpd="sng" w="19050">
            <a:solidFill>
              <a:schemeClr val="lt1"/>
            </a:solidFill>
            <a:prstDash val="solid"/>
            <a:miter lim="800000"/>
            <a:headEnd len="sm" w="sm" type="none"/>
            <a:tailEnd len="sm" w="sm" type="none"/>
          </a:ln>
        </p:spPr>
      </p:cxnSp>
      <p:sp>
        <p:nvSpPr>
          <p:cNvPr id="455" name="Google Shape;455;p27"/>
          <p:cNvSpPr txBox="1"/>
          <p:nvPr/>
        </p:nvSpPr>
        <p:spPr>
          <a:xfrm>
            <a:off x="4898570" y="473278"/>
            <a:ext cx="609600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Calibri"/>
                <a:ea typeface="Calibri"/>
                <a:cs typeface="Calibri"/>
                <a:sym typeface="Calibri"/>
              </a:rPr>
              <a:t>Tusasiirwe, S. (2023). Disrupting colonization in the social work classroom: using the Obuntu/Ubuntu framework to decolonize the curriculum. Social Work Education, 115. https://doi.org/10.1080/02615479.2023.2246499</a:t>
            </a:r>
            <a:endParaRPr/>
          </a:p>
        </p:txBody>
      </p:sp>
      <p:cxnSp>
        <p:nvCxnSpPr>
          <p:cNvPr id="456" name="Google Shape;456;p27"/>
          <p:cNvCxnSpPr/>
          <p:nvPr/>
        </p:nvCxnSpPr>
        <p:spPr>
          <a:xfrm>
            <a:off x="4775200" y="1959428"/>
            <a:ext cx="0" cy="787008"/>
          </a:xfrm>
          <a:prstGeom prst="straightConnector1">
            <a:avLst/>
          </a:prstGeom>
          <a:noFill/>
          <a:ln cap="flat" cmpd="sng" w="19050">
            <a:solidFill>
              <a:schemeClr val="lt1"/>
            </a:solidFill>
            <a:prstDash val="solid"/>
            <a:miter lim="800000"/>
            <a:headEnd len="sm" w="sm" type="none"/>
            <a:tailEnd len="sm" w="sm" type="none"/>
          </a:ln>
        </p:spPr>
      </p:cxnSp>
      <p:sp>
        <p:nvSpPr>
          <p:cNvPr id="457" name="Google Shape;457;p27"/>
          <p:cNvSpPr txBox="1"/>
          <p:nvPr/>
        </p:nvSpPr>
        <p:spPr>
          <a:xfrm>
            <a:off x="4898570" y="1823106"/>
            <a:ext cx="6096000"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Times New Roman"/>
              <a:buNone/>
            </a:pPr>
            <a:r>
              <a:rPr b="0" i="0" lang="en-US" sz="1800" u="none" cap="none" strike="noStrike">
                <a:solidFill>
                  <a:schemeClr val="lt1"/>
                </a:solidFill>
                <a:latin typeface="Times New Roman"/>
                <a:ea typeface="Times New Roman"/>
                <a:cs typeface="Times New Roman"/>
                <a:sym typeface="Times New Roman"/>
              </a:rPr>
              <a:t>Urrieta, L. (2019). Indigenous reflections on identity, trauma, and healing: navigating belonging and power. Genealogy, 3(2),26. </a:t>
            </a:r>
            <a:r>
              <a:rPr b="0" i="0" lang="en-US" sz="1800" u="sng" cap="none" strike="noStrike">
                <a:solidFill>
                  <a:schemeClr val="lt1"/>
                </a:solidFill>
                <a:latin typeface="Times New Roman"/>
                <a:ea typeface="Times New Roman"/>
                <a:cs typeface="Times New Roman"/>
                <a:sym typeface="Times New Roman"/>
                <a:hlinkClick r:id="rId3">
                  <a:extLst>
                    <a:ext uri="{A12FA001-AC4F-418D-AE19-62706E023703}">
                      <ahyp:hlinkClr val="tx"/>
                    </a:ext>
                  </a:extLst>
                </a:hlinkClick>
              </a:rPr>
              <a:t>https://doi.org/10.3390/genealogy3020026</a:t>
            </a:r>
            <a:endParaRPr b="0" i="0" sz="1800" u="none" cap="none" strike="noStrike">
              <a:solidFill>
                <a:schemeClr val="lt1"/>
              </a:solidFill>
              <a:latin typeface="Times New Roman"/>
              <a:ea typeface="Times New Roman"/>
              <a:cs typeface="Times New Roman"/>
              <a:sym typeface="Times New Roman"/>
            </a:endParaRPr>
          </a:p>
        </p:txBody>
      </p:sp>
      <p:cxnSp>
        <p:nvCxnSpPr>
          <p:cNvPr id="458" name="Google Shape;458;p27"/>
          <p:cNvCxnSpPr/>
          <p:nvPr/>
        </p:nvCxnSpPr>
        <p:spPr>
          <a:xfrm>
            <a:off x="4775200" y="3149600"/>
            <a:ext cx="0" cy="787008"/>
          </a:xfrm>
          <a:prstGeom prst="straightConnector1">
            <a:avLst/>
          </a:prstGeom>
          <a:noFill/>
          <a:ln cap="flat" cmpd="sng" w="19050">
            <a:solidFill>
              <a:schemeClr val="lt1"/>
            </a:solidFill>
            <a:prstDash val="solid"/>
            <a:miter lim="800000"/>
            <a:headEnd len="sm" w="sm" type="none"/>
            <a:tailEnd len="sm" w="sm" type="none"/>
          </a:ln>
        </p:spPr>
      </p:cxnSp>
      <p:sp>
        <p:nvSpPr>
          <p:cNvPr id="459" name="Google Shape;459;p27"/>
          <p:cNvSpPr txBox="1"/>
          <p:nvPr/>
        </p:nvSpPr>
        <p:spPr>
          <a:xfrm>
            <a:off x="4898570" y="3013278"/>
            <a:ext cx="6096000"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Times New Roman"/>
              <a:buNone/>
            </a:pPr>
            <a:r>
              <a:rPr b="0" i="0" lang="en-US" sz="1800" u="none" cap="none" strike="noStrike">
                <a:solidFill>
                  <a:schemeClr val="lt1"/>
                </a:solidFill>
                <a:latin typeface="Times New Roman"/>
                <a:ea typeface="Times New Roman"/>
                <a:cs typeface="Times New Roman"/>
                <a:sym typeface="Times New Roman"/>
              </a:rPr>
              <a:t>Maracle, G. (2021). Connections and processes. </a:t>
            </a:r>
            <a:r>
              <a:rPr b="0" i="1" lang="en-US" sz="1800" u="none" cap="none" strike="noStrike">
                <a:solidFill>
                  <a:schemeClr val="lt1"/>
                </a:solidFill>
                <a:latin typeface="Times New Roman"/>
                <a:ea typeface="Times New Roman"/>
                <a:cs typeface="Times New Roman"/>
                <a:sym typeface="Times New Roman"/>
              </a:rPr>
              <a:t>Turtle Island Journal of Indigenous Health</a:t>
            </a:r>
            <a:r>
              <a:rPr b="0" i="0" lang="en-US" sz="1800" u="none" cap="none" strike="noStrike">
                <a:solidFill>
                  <a:schemeClr val="lt1"/>
                </a:solidFill>
                <a:latin typeface="Times New Roman"/>
                <a:ea typeface="Times New Roman"/>
                <a:cs typeface="Times New Roman"/>
                <a:sym typeface="Times New Roman"/>
              </a:rPr>
              <a:t>, 1(2). </a:t>
            </a:r>
            <a:r>
              <a:rPr b="0" i="0" lang="en-US" sz="1800" u="sng" cap="none" strike="noStrike">
                <a:solidFill>
                  <a:schemeClr val="lt1"/>
                </a:solidFill>
                <a:latin typeface="Times New Roman"/>
                <a:ea typeface="Times New Roman"/>
                <a:cs typeface="Times New Roman"/>
                <a:sym typeface="Times New Roman"/>
                <a:hlinkClick r:id="rId4">
                  <a:extLst>
                    <a:ext uri="{A12FA001-AC4F-418D-AE19-62706E023703}">
                      <ahyp:hlinkClr val="tx"/>
                    </a:ext>
                  </a:extLst>
                </a:hlinkClick>
              </a:rPr>
              <a:t>https://doi.org/10.33137/tijih.v1i2.36052</a:t>
            </a:r>
            <a:r>
              <a:rPr b="0" i="0" lang="en-US" sz="1800" u="none" cap="none" strike="noStrike">
                <a:solidFill>
                  <a:schemeClr val="lt1"/>
                </a:solidFill>
                <a:latin typeface="Times New Roman"/>
                <a:ea typeface="Times New Roman"/>
                <a:cs typeface="Times New Roman"/>
                <a:sym typeface="Times New Roman"/>
              </a:rPr>
              <a:t> </a:t>
            </a:r>
            <a:endParaRPr/>
          </a:p>
        </p:txBody>
      </p:sp>
      <p:cxnSp>
        <p:nvCxnSpPr>
          <p:cNvPr id="460" name="Google Shape;460;p27"/>
          <p:cNvCxnSpPr/>
          <p:nvPr/>
        </p:nvCxnSpPr>
        <p:spPr>
          <a:xfrm>
            <a:off x="4775200" y="4339772"/>
            <a:ext cx="0" cy="787008"/>
          </a:xfrm>
          <a:prstGeom prst="straightConnector1">
            <a:avLst/>
          </a:prstGeom>
          <a:noFill/>
          <a:ln cap="flat" cmpd="sng" w="19050">
            <a:solidFill>
              <a:schemeClr val="lt1"/>
            </a:solidFill>
            <a:prstDash val="solid"/>
            <a:miter lim="800000"/>
            <a:headEnd len="sm" w="sm" type="none"/>
            <a:tailEnd len="sm" w="sm" type="none"/>
          </a:ln>
        </p:spPr>
      </p:cxnSp>
      <p:sp>
        <p:nvSpPr>
          <p:cNvPr id="461" name="Google Shape;461;p27"/>
          <p:cNvSpPr txBox="1"/>
          <p:nvPr/>
        </p:nvSpPr>
        <p:spPr>
          <a:xfrm>
            <a:off x="4898570" y="4203450"/>
            <a:ext cx="6096000"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Times New Roman"/>
              <a:buNone/>
            </a:pPr>
            <a:r>
              <a:rPr b="0" i="0" lang="en-US" sz="1800" u="none" cap="none" strike="noStrike">
                <a:solidFill>
                  <a:schemeClr val="lt1"/>
                </a:solidFill>
                <a:latin typeface="Times New Roman"/>
                <a:ea typeface="Times New Roman"/>
                <a:cs typeface="Times New Roman"/>
                <a:sym typeface="Times New Roman"/>
              </a:rPr>
              <a:t>Joseph, J.E. (2012). Cultural identity. </a:t>
            </a:r>
            <a:r>
              <a:rPr b="0" i="1" lang="en-US" sz="1800" u="none" cap="none" strike="noStrike">
                <a:solidFill>
                  <a:schemeClr val="lt1"/>
                </a:solidFill>
                <a:latin typeface="Times New Roman"/>
                <a:ea typeface="Times New Roman"/>
                <a:cs typeface="Times New Roman"/>
                <a:sym typeface="Times New Roman"/>
              </a:rPr>
              <a:t>The Encyclopedia of Applied Linguistics. </a:t>
            </a:r>
            <a:r>
              <a:rPr b="0" i="0" lang="en-US" sz="1800" u="none" cap="none" strike="noStrike">
                <a:solidFill>
                  <a:schemeClr val="lt1"/>
                </a:solidFill>
                <a:latin typeface="Times New Roman"/>
                <a:ea typeface="Times New Roman"/>
                <a:cs typeface="Times New Roman"/>
                <a:sym typeface="Times New Roman"/>
              </a:rPr>
              <a:t> </a:t>
            </a:r>
            <a:r>
              <a:rPr b="0" i="0" lang="en-US" sz="1800" u="sng" cap="none" strike="noStrike">
                <a:solidFill>
                  <a:schemeClr val="lt1"/>
                </a:solidFill>
                <a:latin typeface="Times New Roman"/>
                <a:ea typeface="Times New Roman"/>
                <a:cs typeface="Times New Roman"/>
                <a:sym typeface="Times New Roman"/>
                <a:hlinkClick r:id="rId5">
                  <a:extLst>
                    <a:ext uri="{A12FA001-AC4F-418D-AE19-62706E023703}">
                      <ahyp:hlinkClr val="tx"/>
                    </a:ext>
                  </a:extLst>
                </a:hlinkClick>
              </a:rPr>
              <a:t>https://doi.org/10.1002/9781405198431.wbeal0298</a:t>
            </a:r>
            <a:endParaRPr b="0" i="0" sz="1800" u="none" cap="none" strike="noStrike">
              <a:solidFill>
                <a:schemeClr val="lt1"/>
              </a:solidFill>
              <a:latin typeface="Times New Roman"/>
              <a:ea typeface="Times New Roman"/>
              <a:cs typeface="Times New Roman"/>
              <a:sym typeface="Times New Roman"/>
            </a:endParaRPr>
          </a:p>
        </p:txBody>
      </p:sp>
      <p:cxnSp>
        <p:nvCxnSpPr>
          <p:cNvPr id="462" name="Google Shape;462;p27"/>
          <p:cNvCxnSpPr/>
          <p:nvPr/>
        </p:nvCxnSpPr>
        <p:spPr>
          <a:xfrm>
            <a:off x="4775200" y="5352311"/>
            <a:ext cx="0" cy="1033974"/>
          </a:xfrm>
          <a:prstGeom prst="straightConnector1">
            <a:avLst/>
          </a:prstGeom>
          <a:noFill/>
          <a:ln cap="flat" cmpd="sng" w="19050">
            <a:solidFill>
              <a:schemeClr val="lt1"/>
            </a:solidFill>
            <a:prstDash val="solid"/>
            <a:miter lim="800000"/>
            <a:headEnd len="sm" w="sm" type="none"/>
            <a:tailEnd len="sm" w="sm" type="none"/>
          </a:ln>
        </p:spPr>
      </p:cxnSp>
      <p:sp>
        <p:nvSpPr>
          <p:cNvPr id="463" name="Google Shape;463;p27"/>
          <p:cNvSpPr txBox="1"/>
          <p:nvPr/>
        </p:nvSpPr>
        <p:spPr>
          <a:xfrm>
            <a:off x="4898570" y="5323283"/>
            <a:ext cx="6096000"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Times New Roman"/>
              <a:buNone/>
            </a:pPr>
            <a:r>
              <a:rPr b="0" i="0" lang="en-US" sz="1800" u="none" cap="none" strike="noStrike">
                <a:solidFill>
                  <a:schemeClr val="lt1"/>
                </a:solidFill>
                <a:latin typeface="Times New Roman"/>
                <a:ea typeface="Times New Roman"/>
                <a:cs typeface="Times New Roman"/>
                <a:sym typeface="Times New Roman"/>
              </a:rPr>
              <a:t>Groundwork. (2023b, July 26): Co-creation: the key to building inclusive, socially cohesive communities. </a:t>
            </a:r>
            <a:r>
              <a:rPr b="0" i="0" lang="en-US" sz="1800" u="sng" cap="none" strike="noStrike">
                <a:solidFill>
                  <a:schemeClr val="lt1"/>
                </a:solidFill>
                <a:latin typeface="Times New Roman"/>
                <a:ea typeface="Times New Roman"/>
                <a:cs typeface="Times New Roman"/>
                <a:sym typeface="Times New Roman"/>
                <a:hlinkClick r:id="rId6">
                  <a:extLst>
                    <a:ext uri="{A12FA001-AC4F-418D-AE19-62706E023703}">
                      <ahyp:hlinkClr val="tx"/>
                    </a:ext>
                  </a:extLst>
                </a:hlinkClick>
              </a:rPr>
              <a:t>https://www.groundwork.org.uk/co-creation-the-key-to-building-inclusive-socially-cohesive-communities/</a:t>
            </a:r>
            <a:endParaRPr b="0" i="0" sz="1800" u="none" cap="none" strike="noStrike">
              <a:solidFill>
                <a:schemeClr val="lt1"/>
              </a:solidFill>
              <a:latin typeface="Times New Roman"/>
              <a:ea typeface="Times New Roman"/>
              <a:cs typeface="Times New Roman"/>
              <a:sym typeface="Times New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28"/>
          <p:cNvSpPr/>
          <p:nvPr/>
        </p:nvSpPr>
        <p:spPr>
          <a:xfrm>
            <a:off x="0" y="0"/>
            <a:ext cx="12192000" cy="5353396"/>
          </a:xfrm>
          <a:prstGeom prst="rect">
            <a:avLst/>
          </a:prstGeom>
          <a:solidFill>
            <a:srgbClr val="2A9D8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69" name="Google Shape;469;p28"/>
          <p:cNvPicPr preferRelativeResize="0"/>
          <p:nvPr/>
        </p:nvPicPr>
        <p:blipFill rotWithShape="1">
          <a:blip r:embed="rId3">
            <a:alphaModFix/>
          </a:blip>
          <a:srcRect b="0" l="0" r="0" t="0"/>
          <a:stretch/>
        </p:blipFill>
        <p:spPr>
          <a:xfrm>
            <a:off x="719533" y="5899820"/>
            <a:ext cx="6496050" cy="628650"/>
          </a:xfrm>
          <a:prstGeom prst="rect">
            <a:avLst/>
          </a:prstGeom>
          <a:noFill/>
          <a:ln>
            <a:noFill/>
          </a:ln>
        </p:spPr>
      </p:pic>
      <p:pic>
        <p:nvPicPr>
          <p:cNvPr id="470" name="Google Shape;470;p28"/>
          <p:cNvPicPr preferRelativeResize="0"/>
          <p:nvPr/>
        </p:nvPicPr>
        <p:blipFill rotWithShape="1">
          <a:blip r:embed="rId4">
            <a:alphaModFix/>
          </a:blip>
          <a:srcRect b="0" l="0" r="0" t="21238"/>
          <a:stretch/>
        </p:blipFill>
        <p:spPr>
          <a:xfrm>
            <a:off x="0" y="0"/>
            <a:ext cx="12192000" cy="540152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3"/>
          <p:cNvSpPr/>
          <p:nvPr/>
        </p:nvSpPr>
        <p:spPr>
          <a:xfrm>
            <a:off x="1077108" y="1939100"/>
            <a:ext cx="4307686" cy="2025632"/>
          </a:xfrm>
          <a:prstGeom prst="rect">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 name="Google Shape;103;p3"/>
          <p:cNvSpPr/>
          <p:nvPr/>
        </p:nvSpPr>
        <p:spPr>
          <a:xfrm>
            <a:off x="1198286" y="1782654"/>
            <a:ext cx="780267" cy="34491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 name="Google Shape;104;p3"/>
          <p:cNvSpPr txBox="1"/>
          <p:nvPr/>
        </p:nvSpPr>
        <p:spPr>
          <a:xfrm>
            <a:off x="941652" y="750825"/>
            <a:ext cx="97263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2800" u="none" cap="none" strike="noStrike">
                <a:solidFill>
                  <a:schemeClr val="dk1"/>
                </a:solidFill>
                <a:latin typeface="Georgia"/>
                <a:ea typeface="Georgia"/>
                <a:cs typeface="Georgia"/>
                <a:sym typeface="Georgia"/>
              </a:rPr>
              <a:t>Activity 1: </a:t>
            </a:r>
            <a:r>
              <a:rPr lang="en-US" sz="2800" u="none" cap="none" strike="noStrike">
                <a:solidFill>
                  <a:schemeClr val="dk1"/>
                </a:solidFill>
                <a:latin typeface="Georgia"/>
                <a:ea typeface="Georgia"/>
                <a:cs typeface="Georgia"/>
                <a:sym typeface="Georgia"/>
              </a:rPr>
              <a:t>Identifying One’s Cultural Identity (2-3 minutes) </a:t>
            </a:r>
            <a:endParaRPr/>
          </a:p>
        </p:txBody>
      </p:sp>
      <p:cxnSp>
        <p:nvCxnSpPr>
          <p:cNvPr id="105" name="Google Shape;105;p3"/>
          <p:cNvCxnSpPr/>
          <p:nvPr/>
        </p:nvCxnSpPr>
        <p:spPr>
          <a:xfrm>
            <a:off x="1077108" y="1462513"/>
            <a:ext cx="1022625" cy="0"/>
          </a:xfrm>
          <a:prstGeom prst="straightConnector1">
            <a:avLst/>
          </a:prstGeom>
          <a:noFill/>
          <a:ln cap="flat" cmpd="sng" w="57150">
            <a:solidFill>
              <a:srgbClr val="DAA531"/>
            </a:solidFill>
            <a:prstDash val="solid"/>
            <a:miter lim="800000"/>
            <a:headEnd len="sm" w="sm" type="none"/>
            <a:tailEnd len="sm" w="sm" type="none"/>
          </a:ln>
        </p:spPr>
      </p:cxnSp>
      <p:sp>
        <p:nvSpPr>
          <p:cNvPr id="106" name="Google Shape;106;p3"/>
          <p:cNvSpPr txBox="1"/>
          <p:nvPr/>
        </p:nvSpPr>
        <p:spPr>
          <a:xfrm>
            <a:off x="1334017" y="1653686"/>
            <a:ext cx="682974"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2800" u="none" cap="none" strike="noStrike">
                <a:solidFill>
                  <a:schemeClr val="dk1"/>
                </a:solidFill>
                <a:latin typeface="Raleway"/>
                <a:ea typeface="Raleway"/>
                <a:cs typeface="Raleway"/>
                <a:sym typeface="Raleway"/>
              </a:rPr>
              <a:t>01</a:t>
            </a:r>
            <a:endParaRPr sz="2800" u="none" cap="none" strike="noStrike">
              <a:solidFill>
                <a:schemeClr val="dk1"/>
              </a:solidFill>
              <a:latin typeface="Raleway"/>
              <a:ea typeface="Raleway"/>
              <a:cs typeface="Raleway"/>
              <a:sym typeface="Raleway"/>
            </a:endParaRPr>
          </a:p>
        </p:txBody>
      </p:sp>
      <p:sp>
        <p:nvSpPr>
          <p:cNvPr id="107" name="Google Shape;107;p3"/>
          <p:cNvSpPr txBox="1"/>
          <p:nvPr/>
        </p:nvSpPr>
        <p:spPr>
          <a:xfrm>
            <a:off x="11102739" y="3181826"/>
            <a:ext cx="682974"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2800" u="none" cap="none" strike="noStrike">
                <a:solidFill>
                  <a:schemeClr val="lt1"/>
                </a:solidFill>
                <a:latin typeface="Raleway"/>
                <a:ea typeface="Raleway"/>
                <a:cs typeface="Raleway"/>
                <a:sym typeface="Raleway"/>
              </a:rPr>
              <a:t>02</a:t>
            </a:r>
            <a:endParaRPr sz="2800" u="none" cap="none" strike="noStrike">
              <a:solidFill>
                <a:schemeClr val="lt1"/>
              </a:solidFill>
              <a:latin typeface="Raleway"/>
              <a:ea typeface="Raleway"/>
              <a:cs typeface="Raleway"/>
              <a:sym typeface="Raleway"/>
            </a:endParaRPr>
          </a:p>
        </p:txBody>
      </p:sp>
      <p:sp>
        <p:nvSpPr>
          <p:cNvPr id="108" name="Google Shape;108;p3"/>
          <p:cNvSpPr txBox="1"/>
          <p:nvPr/>
        </p:nvSpPr>
        <p:spPr>
          <a:xfrm>
            <a:off x="11072611" y="4443745"/>
            <a:ext cx="682974"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2800">
                <a:solidFill>
                  <a:schemeClr val="lt1"/>
                </a:solidFill>
                <a:latin typeface="Raleway"/>
                <a:ea typeface="Raleway"/>
                <a:cs typeface="Raleway"/>
                <a:sym typeface="Raleway"/>
              </a:rPr>
              <a:t>03</a:t>
            </a:r>
            <a:endParaRPr sz="2800" u="none" cap="none" strike="noStrike">
              <a:solidFill>
                <a:schemeClr val="lt1"/>
              </a:solidFill>
              <a:latin typeface="Raleway"/>
              <a:ea typeface="Raleway"/>
              <a:cs typeface="Raleway"/>
              <a:sym typeface="Raleway"/>
            </a:endParaRPr>
          </a:p>
        </p:txBody>
      </p:sp>
      <p:sp>
        <p:nvSpPr>
          <p:cNvPr id="109" name="Google Shape;109;p3"/>
          <p:cNvSpPr txBox="1"/>
          <p:nvPr/>
        </p:nvSpPr>
        <p:spPr>
          <a:xfrm>
            <a:off x="1142132" y="2298353"/>
            <a:ext cx="3995925" cy="15081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What is your country’s or state’s unique cultural aspects?</a:t>
            </a:r>
            <a:endParaRPr/>
          </a:p>
          <a:p>
            <a:pPr indent="0" lvl="0" marL="0" marR="0" rtl="0" algn="l">
              <a:spcBef>
                <a:spcPts val="600"/>
              </a:spcBef>
              <a:spcAft>
                <a:spcPts val="0"/>
              </a:spcAft>
              <a:buNone/>
            </a:pPr>
            <a:r>
              <a:rPr lang="en-US" sz="1700">
                <a:solidFill>
                  <a:schemeClr val="dk1"/>
                </a:solidFill>
                <a:latin typeface="Times New Roman"/>
                <a:ea typeface="Times New Roman"/>
                <a:cs typeface="Times New Roman"/>
                <a:sym typeface="Times New Roman"/>
              </a:rPr>
              <a:t>Write two or three words or a few sentences which describe your idea of what your </a:t>
            </a:r>
            <a:r>
              <a:rPr b="1" lang="en-US" sz="1700">
                <a:solidFill>
                  <a:schemeClr val="dk1"/>
                </a:solidFill>
                <a:latin typeface="Times New Roman"/>
                <a:ea typeface="Times New Roman"/>
                <a:cs typeface="Times New Roman"/>
                <a:sym typeface="Times New Roman"/>
              </a:rPr>
              <a:t>national culture </a:t>
            </a:r>
            <a:r>
              <a:rPr lang="en-US" sz="1700">
                <a:solidFill>
                  <a:schemeClr val="dk1"/>
                </a:solidFill>
                <a:latin typeface="Times New Roman"/>
                <a:ea typeface="Times New Roman"/>
                <a:cs typeface="Times New Roman"/>
                <a:sym typeface="Times New Roman"/>
              </a:rPr>
              <a:t>entails</a:t>
            </a:r>
            <a:endParaRPr/>
          </a:p>
        </p:txBody>
      </p:sp>
      <p:sp>
        <p:nvSpPr>
          <p:cNvPr id="110" name="Google Shape;110;p3"/>
          <p:cNvSpPr/>
          <p:nvPr/>
        </p:nvSpPr>
        <p:spPr>
          <a:xfrm>
            <a:off x="5768248" y="1939100"/>
            <a:ext cx="4753969" cy="2025632"/>
          </a:xfrm>
          <a:prstGeom prst="rect">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 name="Google Shape;111;p3"/>
          <p:cNvSpPr/>
          <p:nvPr/>
        </p:nvSpPr>
        <p:spPr>
          <a:xfrm>
            <a:off x="5889427" y="1782654"/>
            <a:ext cx="780267" cy="34491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 name="Google Shape;112;p3"/>
          <p:cNvSpPr txBox="1"/>
          <p:nvPr/>
        </p:nvSpPr>
        <p:spPr>
          <a:xfrm>
            <a:off x="6025158" y="1653686"/>
            <a:ext cx="682974"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2800" u="none" cap="none" strike="noStrike">
                <a:solidFill>
                  <a:schemeClr val="dk1"/>
                </a:solidFill>
                <a:latin typeface="Raleway"/>
                <a:ea typeface="Raleway"/>
                <a:cs typeface="Raleway"/>
                <a:sym typeface="Raleway"/>
              </a:rPr>
              <a:t>02</a:t>
            </a:r>
            <a:endParaRPr sz="2800" u="none" cap="none" strike="noStrike">
              <a:solidFill>
                <a:schemeClr val="dk1"/>
              </a:solidFill>
              <a:latin typeface="Raleway"/>
              <a:ea typeface="Raleway"/>
              <a:cs typeface="Raleway"/>
              <a:sym typeface="Raleway"/>
            </a:endParaRPr>
          </a:p>
        </p:txBody>
      </p:sp>
      <p:sp>
        <p:nvSpPr>
          <p:cNvPr id="113" name="Google Shape;113;p3"/>
          <p:cNvSpPr txBox="1"/>
          <p:nvPr/>
        </p:nvSpPr>
        <p:spPr>
          <a:xfrm>
            <a:off x="5833273" y="2298353"/>
            <a:ext cx="4753970" cy="15081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Define your community/family’s unique cultural aspects</a:t>
            </a:r>
            <a:endParaRPr/>
          </a:p>
          <a:p>
            <a:pPr indent="0" lvl="0" marL="0" marR="0" rtl="0" algn="l">
              <a:spcBef>
                <a:spcPts val="600"/>
              </a:spcBef>
              <a:spcAft>
                <a:spcPts val="0"/>
              </a:spcAft>
              <a:buNone/>
            </a:pPr>
            <a:r>
              <a:rPr lang="en-US" sz="1700">
                <a:solidFill>
                  <a:schemeClr val="dk1"/>
                </a:solidFill>
                <a:latin typeface="Times New Roman"/>
                <a:ea typeface="Times New Roman"/>
                <a:cs typeface="Times New Roman"/>
                <a:sym typeface="Times New Roman"/>
              </a:rPr>
              <a:t>Write two or three words  that describe your idea of what your community’s or family’s culture entails. Write them down for reflection in the padlet</a:t>
            </a:r>
            <a:endParaRPr sz="1700">
              <a:solidFill>
                <a:schemeClr val="dk1"/>
              </a:solidFill>
              <a:latin typeface="Times New Roman"/>
              <a:ea typeface="Times New Roman"/>
              <a:cs typeface="Times New Roman"/>
              <a:sym typeface="Times New Roman"/>
            </a:endParaRPr>
          </a:p>
        </p:txBody>
      </p:sp>
      <p:sp>
        <p:nvSpPr>
          <p:cNvPr id="114" name="Google Shape;114;p3"/>
          <p:cNvSpPr/>
          <p:nvPr/>
        </p:nvSpPr>
        <p:spPr>
          <a:xfrm>
            <a:off x="1077108" y="4393938"/>
            <a:ext cx="4307686" cy="1618846"/>
          </a:xfrm>
          <a:prstGeom prst="rect">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3"/>
          <p:cNvSpPr/>
          <p:nvPr/>
        </p:nvSpPr>
        <p:spPr>
          <a:xfrm>
            <a:off x="1198286" y="4237492"/>
            <a:ext cx="780267" cy="34491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3"/>
          <p:cNvSpPr txBox="1"/>
          <p:nvPr/>
        </p:nvSpPr>
        <p:spPr>
          <a:xfrm>
            <a:off x="1334017" y="4108524"/>
            <a:ext cx="682974"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2800" u="none" cap="none" strike="noStrike">
                <a:solidFill>
                  <a:schemeClr val="dk1"/>
                </a:solidFill>
                <a:latin typeface="Raleway"/>
                <a:ea typeface="Raleway"/>
                <a:cs typeface="Raleway"/>
                <a:sym typeface="Raleway"/>
              </a:rPr>
              <a:t>03</a:t>
            </a:r>
            <a:endParaRPr sz="2800" u="none" cap="none" strike="noStrike">
              <a:solidFill>
                <a:schemeClr val="dk1"/>
              </a:solidFill>
              <a:latin typeface="Raleway"/>
              <a:ea typeface="Raleway"/>
              <a:cs typeface="Raleway"/>
              <a:sym typeface="Raleway"/>
            </a:endParaRPr>
          </a:p>
        </p:txBody>
      </p:sp>
      <p:sp>
        <p:nvSpPr>
          <p:cNvPr id="117" name="Google Shape;117;p3"/>
          <p:cNvSpPr txBox="1"/>
          <p:nvPr/>
        </p:nvSpPr>
        <p:spPr>
          <a:xfrm>
            <a:off x="1142132" y="4753191"/>
            <a:ext cx="3995925" cy="12464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Why did you choose these cultural aspects? </a:t>
            </a:r>
            <a:endParaRPr/>
          </a:p>
          <a:p>
            <a:pPr indent="0" lvl="0" marL="0" marR="0" rtl="0" algn="l">
              <a:spcBef>
                <a:spcPts val="600"/>
              </a:spcBef>
              <a:spcAft>
                <a:spcPts val="0"/>
              </a:spcAft>
              <a:buNone/>
            </a:pPr>
            <a:r>
              <a:rPr lang="en-US" sz="1700">
                <a:solidFill>
                  <a:schemeClr val="dk1"/>
                </a:solidFill>
                <a:latin typeface="Times New Roman"/>
                <a:ea typeface="Times New Roman"/>
                <a:cs typeface="Times New Roman"/>
                <a:sym typeface="Times New Roman"/>
              </a:rPr>
              <a:t>Write down your reflections in the padlet 4 or 5 lines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4"/>
          <p:cNvSpPr/>
          <p:nvPr/>
        </p:nvSpPr>
        <p:spPr>
          <a:xfrm>
            <a:off x="1125960" y="1988598"/>
            <a:ext cx="9940080" cy="3551068"/>
          </a:xfrm>
          <a:prstGeom prst="rect">
            <a:avLst/>
          </a:prstGeom>
          <a:noFill/>
          <a:ln cap="flat" cmpd="sng" w="1905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 name="Google Shape;123;p4"/>
          <p:cNvSpPr txBox="1"/>
          <p:nvPr/>
        </p:nvSpPr>
        <p:spPr>
          <a:xfrm>
            <a:off x="941640" y="750827"/>
            <a:ext cx="8255625"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2800" u="none" cap="none" strike="noStrike">
                <a:solidFill>
                  <a:schemeClr val="dk1"/>
                </a:solidFill>
                <a:latin typeface="Georgia"/>
                <a:ea typeface="Georgia"/>
                <a:cs typeface="Georgia"/>
                <a:sym typeface="Georgia"/>
              </a:rPr>
              <a:t>What is Cultural Identity?</a:t>
            </a:r>
            <a:endParaRPr/>
          </a:p>
        </p:txBody>
      </p:sp>
      <p:cxnSp>
        <p:nvCxnSpPr>
          <p:cNvPr id="124" name="Google Shape;124;p4"/>
          <p:cNvCxnSpPr/>
          <p:nvPr/>
        </p:nvCxnSpPr>
        <p:spPr>
          <a:xfrm>
            <a:off x="1077108" y="1462513"/>
            <a:ext cx="1022625" cy="0"/>
          </a:xfrm>
          <a:prstGeom prst="straightConnector1">
            <a:avLst/>
          </a:prstGeom>
          <a:noFill/>
          <a:ln cap="flat" cmpd="sng" w="57150">
            <a:solidFill>
              <a:srgbClr val="DAA531"/>
            </a:solidFill>
            <a:prstDash val="solid"/>
            <a:miter lim="800000"/>
            <a:headEnd len="sm" w="sm" type="none"/>
            <a:tailEnd len="sm" w="sm" type="none"/>
          </a:ln>
        </p:spPr>
      </p:cxnSp>
      <p:sp>
        <p:nvSpPr>
          <p:cNvPr id="125" name="Google Shape;125;p4"/>
          <p:cNvSpPr txBox="1"/>
          <p:nvPr/>
        </p:nvSpPr>
        <p:spPr>
          <a:xfrm>
            <a:off x="1275426" y="2071500"/>
            <a:ext cx="9641149" cy="3323987"/>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000"/>
              <a:buFont typeface="Arial"/>
              <a:buChar char="•"/>
            </a:pPr>
            <a:r>
              <a:rPr b="1" lang="en-US" sz="2000">
                <a:solidFill>
                  <a:schemeClr val="dk1"/>
                </a:solidFill>
                <a:latin typeface="Times New Roman"/>
                <a:ea typeface="Times New Roman"/>
                <a:cs typeface="Times New Roman"/>
                <a:sym typeface="Times New Roman"/>
              </a:rPr>
              <a:t>Cultural identity </a:t>
            </a:r>
            <a:r>
              <a:rPr lang="en-US" sz="2000">
                <a:solidFill>
                  <a:schemeClr val="dk1"/>
                </a:solidFill>
                <a:latin typeface="Times New Roman"/>
                <a:ea typeface="Times New Roman"/>
                <a:cs typeface="Times New Roman"/>
                <a:sym typeface="Times New Roman"/>
              </a:rPr>
              <a:t>represents an individual's identity as a member of a group with shared characteristics, which often (but not always) include racial, ethnic, or geographical origins</a:t>
            </a:r>
            <a:endParaRPr/>
          </a:p>
          <a:p>
            <a:pPr indent="-285750" lvl="0" marL="285750" marR="0" rtl="0" algn="l">
              <a:spcBef>
                <a:spcPts val="1200"/>
              </a:spcBef>
              <a:spcAft>
                <a:spcPts val="0"/>
              </a:spcAft>
              <a:buClr>
                <a:schemeClr val="dk1"/>
              </a:buClr>
              <a:buSzPts val="2000"/>
              <a:buFont typeface="Arial"/>
              <a:buChar char="•"/>
            </a:pPr>
            <a:r>
              <a:rPr lang="en-US" sz="2000">
                <a:solidFill>
                  <a:schemeClr val="dk1"/>
                </a:solidFill>
                <a:latin typeface="Times New Roman"/>
                <a:ea typeface="Times New Roman"/>
                <a:cs typeface="Times New Roman"/>
                <a:sym typeface="Times New Roman"/>
              </a:rPr>
              <a:t>It influences multiple life domains, including the habits, clothing &amp; food practices, beliefs and ways in which people make decisions about performing behaviors </a:t>
            </a:r>
            <a:endParaRPr/>
          </a:p>
          <a:p>
            <a:pPr indent="-285750" lvl="0" marL="285750" marR="0" rtl="0" algn="l">
              <a:spcBef>
                <a:spcPts val="1200"/>
              </a:spcBef>
              <a:spcAft>
                <a:spcPts val="0"/>
              </a:spcAft>
              <a:buClr>
                <a:schemeClr val="dk1"/>
              </a:buClr>
              <a:buSzPts val="2000"/>
              <a:buFont typeface="Arial"/>
              <a:buChar char="•"/>
            </a:pPr>
            <a:r>
              <a:rPr lang="en-US" sz="2000">
                <a:solidFill>
                  <a:schemeClr val="dk1"/>
                </a:solidFill>
                <a:latin typeface="Times New Roman"/>
                <a:ea typeface="Times New Roman"/>
                <a:cs typeface="Times New Roman"/>
                <a:sym typeface="Times New Roman"/>
              </a:rPr>
              <a:t>Each person comes from a different cultural landscape, determined by one’s country, community and family. These elements construct one’s individual and collective identity</a:t>
            </a:r>
            <a:endParaRPr/>
          </a:p>
          <a:p>
            <a:pPr indent="-285750" lvl="0" marL="285750" marR="0" rtl="0" algn="l">
              <a:spcBef>
                <a:spcPts val="1200"/>
              </a:spcBef>
              <a:spcAft>
                <a:spcPts val="0"/>
              </a:spcAft>
              <a:buClr>
                <a:schemeClr val="dk1"/>
              </a:buClr>
              <a:buSzPts val="2000"/>
              <a:buFont typeface="Arial"/>
              <a:buChar char="•"/>
            </a:pPr>
            <a:r>
              <a:rPr lang="en-US" sz="2000">
                <a:solidFill>
                  <a:schemeClr val="dk1"/>
                </a:solidFill>
                <a:latin typeface="Times New Roman"/>
                <a:ea typeface="Times New Roman"/>
                <a:cs typeface="Times New Roman"/>
                <a:sym typeface="Times New Roman"/>
              </a:rPr>
              <a:t>While it may seem that one’s cultural background is similar to others, if we look closer, we can see nuance and uniqueness as well, which makes up one’s cultural identity. This is the same for communities as different communities have their unique cultural identity.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5"/>
          <p:cNvSpPr txBox="1"/>
          <p:nvPr/>
        </p:nvSpPr>
        <p:spPr>
          <a:xfrm>
            <a:off x="941640" y="750827"/>
            <a:ext cx="8255625"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2800" u="none" cap="none" strike="noStrike">
                <a:solidFill>
                  <a:schemeClr val="dk1"/>
                </a:solidFill>
                <a:latin typeface="Georgia"/>
                <a:ea typeface="Georgia"/>
                <a:cs typeface="Georgia"/>
                <a:sym typeface="Georgia"/>
              </a:rPr>
              <a:t>A Few Examples of Cultural Identity </a:t>
            </a:r>
            <a:endParaRPr/>
          </a:p>
        </p:txBody>
      </p:sp>
      <p:cxnSp>
        <p:nvCxnSpPr>
          <p:cNvPr id="131" name="Google Shape;131;p5"/>
          <p:cNvCxnSpPr/>
          <p:nvPr/>
        </p:nvCxnSpPr>
        <p:spPr>
          <a:xfrm>
            <a:off x="1077108" y="1462513"/>
            <a:ext cx="1022625" cy="0"/>
          </a:xfrm>
          <a:prstGeom prst="straightConnector1">
            <a:avLst/>
          </a:prstGeom>
          <a:noFill/>
          <a:ln cap="flat" cmpd="sng" w="57150">
            <a:solidFill>
              <a:srgbClr val="DAA531"/>
            </a:solidFill>
            <a:prstDash val="solid"/>
            <a:miter lim="800000"/>
            <a:headEnd len="sm" w="sm" type="none"/>
            <a:tailEnd len="sm" w="sm" type="none"/>
          </a:ln>
        </p:spPr>
      </p:cxnSp>
      <p:sp>
        <p:nvSpPr>
          <p:cNvPr id="132" name="Google Shape;132;p5"/>
          <p:cNvSpPr/>
          <p:nvPr/>
        </p:nvSpPr>
        <p:spPr>
          <a:xfrm>
            <a:off x="1077108" y="2416159"/>
            <a:ext cx="2913868" cy="1374189"/>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33" name="Google Shape;133;p5"/>
          <p:cNvCxnSpPr/>
          <p:nvPr/>
        </p:nvCxnSpPr>
        <p:spPr>
          <a:xfrm>
            <a:off x="1077108" y="2416159"/>
            <a:ext cx="0" cy="1374189"/>
          </a:xfrm>
          <a:prstGeom prst="straightConnector1">
            <a:avLst/>
          </a:prstGeom>
          <a:noFill/>
          <a:ln cap="flat" cmpd="sng" w="28575">
            <a:solidFill>
              <a:srgbClr val="4A6E44"/>
            </a:solidFill>
            <a:prstDash val="solid"/>
            <a:miter lim="800000"/>
            <a:headEnd len="sm" w="sm" type="none"/>
            <a:tailEnd len="sm" w="sm" type="none"/>
          </a:ln>
        </p:spPr>
      </p:cxnSp>
      <p:sp>
        <p:nvSpPr>
          <p:cNvPr id="134" name="Google Shape;134;p5"/>
          <p:cNvSpPr txBox="1"/>
          <p:nvPr/>
        </p:nvSpPr>
        <p:spPr>
          <a:xfrm>
            <a:off x="1163955" y="2862831"/>
            <a:ext cx="2827021" cy="8771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700">
                <a:solidFill>
                  <a:schemeClr val="dk1"/>
                </a:solidFill>
                <a:latin typeface="Times New Roman"/>
                <a:ea typeface="Times New Roman"/>
                <a:cs typeface="Times New Roman"/>
                <a:sym typeface="Times New Roman"/>
              </a:rPr>
              <a:t>Different types of folktales, folk songs and stories passed from generation to generation</a:t>
            </a:r>
            <a:endParaRPr/>
          </a:p>
        </p:txBody>
      </p:sp>
      <p:sp>
        <p:nvSpPr>
          <p:cNvPr id="135" name="Google Shape;135;p5"/>
          <p:cNvSpPr txBox="1"/>
          <p:nvPr/>
        </p:nvSpPr>
        <p:spPr>
          <a:xfrm>
            <a:off x="1163955" y="2416159"/>
            <a:ext cx="605219"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2400" u="none" cap="none" strike="noStrike">
                <a:solidFill>
                  <a:schemeClr val="dk1"/>
                </a:solidFill>
                <a:latin typeface="Raleway"/>
                <a:ea typeface="Raleway"/>
                <a:cs typeface="Raleway"/>
                <a:sym typeface="Raleway"/>
              </a:rPr>
              <a:t>01</a:t>
            </a:r>
            <a:endParaRPr/>
          </a:p>
        </p:txBody>
      </p:sp>
      <p:sp>
        <p:nvSpPr>
          <p:cNvPr id="136" name="Google Shape;136;p5"/>
          <p:cNvSpPr/>
          <p:nvPr/>
        </p:nvSpPr>
        <p:spPr>
          <a:xfrm>
            <a:off x="4267982" y="2416159"/>
            <a:ext cx="6104743" cy="1374189"/>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37" name="Google Shape;137;p5"/>
          <p:cNvCxnSpPr/>
          <p:nvPr/>
        </p:nvCxnSpPr>
        <p:spPr>
          <a:xfrm>
            <a:off x="4267983" y="2416159"/>
            <a:ext cx="0" cy="1374189"/>
          </a:xfrm>
          <a:prstGeom prst="straightConnector1">
            <a:avLst/>
          </a:prstGeom>
          <a:noFill/>
          <a:ln cap="flat" cmpd="sng" w="28575">
            <a:solidFill>
              <a:srgbClr val="4A6E44"/>
            </a:solidFill>
            <a:prstDash val="solid"/>
            <a:miter lim="800000"/>
            <a:headEnd len="sm" w="sm" type="none"/>
            <a:tailEnd len="sm" w="sm" type="none"/>
          </a:ln>
        </p:spPr>
      </p:cxnSp>
      <p:sp>
        <p:nvSpPr>
          <p:cNvPr id="138" name="Google Shape;138;p5"/>
          <p:cNvSpPr txBox="1"/>
          <p:nvPr/>
        </p:nvSpPr>
        <p:spPr>
          <a:xfrm>
            <a:off x="4354829" y="2862831"/>
            <a:ext cx="6017893" cy="8771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700">
                <a:solidFill>
                  <a:schemeClr val="dk1"/>
                </a:solidFill>
                <a:latin typeface="Times New Roman"/>
                <a:ea typeface="Times New Roman"/>
                <a:cs typeface="Times New Roman"/>
                <a:sym typeface="Times New Roman"/>
              </a:rPr>
              <a:t>Unique clothing patterns and designs of different regions and communities, according to religious or community beliefs, climate necessity, etc. </a:t>
            </a:r>
            <a:endParaRPr/>
          </a:p>
        </p:txBody>
      </p:sp>
      <p:sp>
        <p:nvSpPr>
          <p:cNvPr id="139" name="Google Shape;139;p5"/>
          <p:cNvSpPr txBox="1"/>
          <p:nvPr/>
        </p:nvSpPr>
        <p:spPr>
          <a:xfrm>
            <a:off x="4354830" y="2416159"/>
            <a:ext cx="605219"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2400" u="none" cap="none" strike="noStrike">
                <a:solidFill>
                  <a:schemeClr val="dk1"/>
                </a:solidFill>
                <a:latin typeface="Raleway"/>
                <a:ea typeface="Raleway"/>
                <a:cs typeface="Raleway"/>
                <a:sym typeface="Raleway"/>
              </a:rPr>
              <a:t>02</a:t>
            </a:r>
            <a:endParaRPr/>
          </a:p>
        </p:txBody>
      </p:sp>
      <p:sp>
        <p:nvSpPr>
          <p:cNvPr id="140" name="Google Shape;140;p5"/>
          <p:cNvSpPr/>
          <p:nvPr/>
        </p:nvSpPr>
        <p:spPr>
          <a:xfrm>
            <a:off x="1077108" y="4021298"/>
            <a:ext cx="2913868" cy="1374189"/>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41" name="Google Shape;141;p5"/>
          <p:cNvCxnSpPr/>
          <p:nvPr/>
        </p:nvCxnSpPr>
        <p:spPr>
          <a:xfrm>
            <a:off x="1077108" y="4021298"/>
            <a:ext cx="0" cy="1374189"/>
          </a:xfrm>
          <a:prstGeom prst="straightConnector1">
            <a:avLst/>
          </a:prstGeom>
          <a:noFill/>
          <a:ln cap="flat" cmpd="sng" w="28575">
            <a:solidFill>
              <a:srgbClr val="4A6E44"/>
            </a:solidFill>
            <a:prstDash val="solid"/>
            <a:miter lim="800000"/>
            <a:headEnd len="sm" w="sm" type="none"/>
            <a:tailEnd len="sm" w="sm" type="none"/>
          </a:ln>
        </p:spPr>
      </p:cxnSp>
      <p:sp>
        <p:nvSpPr>
          <p:cNvPr id="142" name="Google Shape;142;p5"/>
          <p:cNvSpPr txBox="1"/>
          <p:nvPr/>
        </p:nvSpPr>
        <p:spPr>
          <a:xfrm>
            <a:off x="1163956" y="4467970"/>
            <a:ext cx="2582544" cy="61555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700">
                <a:solidFill>
                  <a:schemeClr val="dk1"/>
                </a:solidFill>
                <a:latin typeface="Times New Roman"/>
                <a:ea typeface="Times New Roman"/>
                <a:cs typeface="Times New Roman"/>
                <a:sym typeface="Times New Roman"/>
              </a:rPr>
              <a:t>Religious and societal laws of different communities </a:t>
            </a:r>
            <a:endParaRPr/>
          </a:p>
        </p:txBody>
      </p:sp>
      <p:sp>
        <p:nvSpPr>
          <p:cNvPr id="143" name="Google Shape;143;p5"/>
          <p:cNvSpPr txBox="1"/>
          <p:nvPr/>
        </p:nvSpPr>
        <p:spPr>
          <a:xfrm>
            <a:off x="1163955" y="4021298"/>
            <a:ext cx="605219"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2400" u="none" cap="none" strike="noStrike">
                <a:solidFill>
                  <a:schemeClr val="dk1"/>
                </a:solidFill>
                <a:latin typeface="Raleway"/>
                <a:ea typeface="Raleway"/>
                <a:cs typeface="Raleway"/>
                <a:sym typeface="Raleway"/>
              </a:rPr>
              <a:t>03</a:t>
            </a:r>
            <a:endParaRPr/>
          </a:p>
        </p:txBody>
      </p:sp>
      <p:sp>
        <p:nvSpPr>
          <p:cNvPr id="144" name="Google Shape;144;p5"/>
          <p:cNvSpPr/>
          <p:nvPr/>
        </p:nvSpPr>
        <p:spPr>
          <a:xfrm>
            <a:off x="4267983" y="4021298"/>
            <a:ext cx="2913868" cy="1374189"/>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45" name="Google Shape;145;p5"/>
          <p:cNvCxnSpPr/>
          <p:nvPr/>
        </p:nvCxnSpPr>
        <p:spPr>
          <a:xfrm>
            <a:off x="4267983" y="4021298"/>
            <a:ext cx="0" cy="1374189"/>
          </a:xfrm>
          <a:prstGeom prst="straightConnector1">
            <a:avLst/>
          </a:prstGeom>
          <a:noFill/>
          <a:ln cap="flat" cmpd="sng" w="28575">
            <a:solidFill>
              <a:srgbClr val="4A6E44"/>
            </a:solidFill>
            <a:prstDash val="solid"/>
            <a:miter lim="800000"/>
            <a:headEnd len="sm" w="sm" type="none"/>
            <a:tailEnd len="sm" w="sm" type="none"/>
          </a:ln>
        </p:spPr>
      </p:cxnSp>
      <p:sp>
        <p:nvSpPr>
          <p:cNvPr id="146" name="Google Shape;146;p5"/>
          <p:cNvSpPr txBox="1"/>
          <p:nvPr/>
        </p:nvSpPr>
        <p:spPr>
          <a:xfrm>
            <a:off x="4354830" y="4467970"/>
            <a:ext cx="2827021" cy="8771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700">
                <a:solidFill>
                  <a:schemeClr val="dk1"/>
                </a:solidFill>
                <a:latin typeface="Times New Roman"/>
                <a:ea typeface="Times New Roman"/>
                <a:cs typeface="Times New Roman"/>
                <a:sym typeface="Times New Roman"/>
              </a:rPr>
              <a:t>Unique art and use of colours and patterns by community members</a:t>
            </a:r>
            <a:endParaRPr/>
          </a:p>
        </p:txBody>
      </p:sp>
      <p:sp>
        <p:nvSpPr>
          <p:cNvPr id="147" name="Google Shape;147;p5"/>
          <p:cNvSpPr txBox="1"/>
          <p:nvPr/>
        </p:nvSpPr>
        <p:spPr>
          <a:xfrm>
            <a:off x="4354830" y="4021298"/>
            <a:ext cx="605219"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2400" u="none" cap="none" strike="noStrike">
                <a:solidFill>
                  <a:schemeClr val="dk1"/>
                </a:solidFill>
                <a:latin typeface="Raleway"/>
                <a:ea typeface="Raleway"/>
                <a:cs typeface="Raleway"/>
                <a:sym typeface="Raleway"/>
              </a:rPr>
              <a:t>04</a:t>
            </a:r>
            <a:endParaRPr/>
          </a:p>
        </p:txBody>
      </p:sp>
      <p:sp>
        <p:nvSpPr>
          <p:cNvPr id="148" name="Google Shape;148;p5"/>
          <p:cNvSpPr/>
          <p:nvPr/>
        </p:nvSpPr>
        <p:spPr>
          <a:xfrm>
            <a:off x="7458858" y="4021298"/>
            <a:ext cx="2913868" cy="1374189"/>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49" name="Google Shape;149;p5"/>
          <p:cNvCxnSpPr/>
          <p:nvPr/>
        </p:nvCxnSpPr>
        <p:spPr>
          <a:xfrm>
            <a:off x="7458858" y="4021298"/>
            <a:ext cx="0" cy="1374189"/>
          </a:xfrm>
          <a:prstGeom prst="straightConnector1">
            <a:avLst/>
          </a:prstGeom>
          <a:noFill/>
          <a:ln cap="flat" cmpd="sng" w="28575">
            <a:solidFill>
              <a:srgbClr val="4A6E44"/>
            </a:solidFill>
            <a:prstDash val="solid"/>
            <a:miter lim="800000"/>
            <a:headEnd len="sm" w="sm" type="none"/>
            <a:tailEnd len="sm" w="sm" type="none"/>
          </a:ln>
        </p:spPr>
      </p:cxnSp>
      <p:sp>
        <p:nvSpPr>
          <p:cNvPr id="150" name="Google Shape;150;p5"/>
          <p:cNvSpPr txBox="1"/>
          <p:nvPr/>
        </p:nvSpPr>
        <p:spPr>
          <a:xfrm>
            <a:off x="7545706" y="4467970"/>
            <a:ext cx="2417444" cy="8771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700">
                <a:solidFill>
                  <a:schemeClr val="dk1"/>
                </a:solidFill>
                <a:latin typeface="Times New Roman"/>
                <a:ea typeface="Times New Roman"/>
                <a:cs typeface="Times New Roman"/>
                <a:sym typeface="Times New Roman"/>
              </a:rPr>
              <a:t>Regional, community and national variations in food dishes </a:t>
            </a:r>
            <a:endParaRPr/>
          </a:p>
        </p:txBody>
      </p:sp>
      <p:sp>
        <p:nvSpPr>
          <p:cNvPr id="151" name="Google Shape;151;p5"/>
          <p:cNvSpPr txBox="1"/>
          <p:nvPr/>
        </p:nvSpPr>
        <p:spPr>
          <a:xfrm>
            <a:off x="7545705" y="4021298"/>
            <a:ext cx="605219"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2400" u="none" cap="none" strike="noStrike">
                <a:solidFill>
                  <a:schemeClr val="dk1"/>
                </a:solidFill>
                <a:latin typeface="Raleway"/>
                <a:ea typeface="Raleway"/>
                <a:cs typeface="Raleway"/>
                <a:sym typeface="Raleway"/>
              </a:rPr>
              <a:t>05</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6"/>
          <p:cNvSpPr/>
          <p:nvPr/>
        </p:nvSpPr>
        <p:spPr>
          <a:xfrm>
            <a:off x="8201025" y="2574993"/>
            <a:ext cx="2824462" cy="1374189"/>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7" name="Google Shape;157;p6"/>
          <p:cNvSpPr/>
          <p:nvPr/>
        </p:nvSpPr>
        <p:spPr>
          <a:xfrm>
            <a:off x="4629361" y="2574993"/>
            <a:ext cx="3269067" cy="1374189"/>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 name="Google Shape;158;p6"/>
          <p:cNvSpPr/>
          <p:nvPr/>
        </p:nvSpPr>
        <p:spPr>
          <a:xfrm>
            <a:off x="1077107" y="2574993"/>
            <a:ext cx="3269067" cy="1374189"/>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9" name="Google Shape;159;p6"/>
          <p:cNvSpPr txBox="1"/>
          <p:nvPr/>
        </p:nvSpPr>
        <p:spPr>
          <a:xfrm>
            <a:off x="941640" y="731777"/>
            <a:ext cx="9821610"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2800" u="none" cap="none" strike="noStrike">
                <a:solidFill>
                  <a:schemeClr val="dk1"/>
                </a:solidFill>
                <a:latin typeface="Georgia"/>
                <a:ea typeface="Georgia"/>
                <a:cs typeface="Georgia"/>
                <a:sym typeface="Georgia"/>
              </a:rPr>
              <a:t>How Differences in Cultural Identity Can Affect Individual and Collective Perspectives </a:t>
            </a:r>
            <a:endParaRPr/>
          </a:p>
        </p:txBody>
      </p:sp>
      <p:cxnSp>
        <p:nvCxnSpPr>
          <p:cNvPr id="160" name="Google Shape;160;p6"/>
          <p:cNvCxnSpPr/>
          <p:nvPr/>
        </p:nvCxnSpPr>
        <p:spPr>
          <a:xfrm>
            <a:off x="1077108" y="1872088"/>
            <a:ext cx="1022625" cy="0"/>
          </a:xfrm>
          <a:prstGeom prst="straightConnector1">
            <a:avLst/>
          </a:prstGeom>
          <a:noFill/>
          <a:ln cap="flat" cmpd="sng" w="57150">
            <a:solidFill>
              <a:srgbClr val="DAA531"/>
            </a:solidFill>
            <a:prstDash val="solid"/>
            <a:miter lim="800000"/>
            <a:headEnd len="sm" w="sm" type="none"/>
            <a:tailEnd len="sm" w="sm" type="none"/>
          </a:ln>
        </p:spPr>
      </p:cxnSp>
      <p:sp>
        <p:nvSpPr>
          <p:cNvPr id="161" name="Google Shape;161;p6"/>
          <p:cNvSpPr txBox="1"/>
          <p:nvPr/>
        </p:nvSpPr>
        <p:spPr>
          <a:xfrm>
            <a:off x="1152732" y="3177169"/>
            <a:ext cx="3117821"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Times New Roman"/>
                <a:ea typeface="Times New Roman"/>
                <a:cs typeface="Times New Roman"/>
                <a:sym typeface="Times New Roman"/>
              </a:rPr>
              <a:t>Approach to life’s different opportunities and challenges</a:t>
            </a:r>
            <a:endParaRPr/>
          </a:p>
        </p:txBody>
      </p:sp>
      <p:cxnSp>
        <p:nvCxnSpPr>
          <p:cNvPr id="162" name="Google Shape;162;p6"/>
          <p:cNvCxnSpPr/>
          <p:nvPr/>
        </p:nvCxnSpPr>
        <p:spPr>
          <a:xfrm>
            <a:off x="1077108" y="2574993"/>
            <a:ext cx="0" cy="1374189"/>
          </a:xfrm>
          <a:prstGeom prst="straightConnector1">
            <a:avLst/>
          </a:prstGeom>
          <a:noFill/>
          <a:ln cap="flat" cmpd="sng" w="28575">
            <a:solidFill>
              <a:srgbClr val="4A6E44"/>
            </a:solidFill>
            <a:prstDash val="solid"/>
            <a:miter lim="800000"/>
            <a:headEnd len="sm" w="sm" type="none"/>
            <a:tailEnd len="sm" w="sm" type="none"/>
          </a:ln>
        </p:spPr>
      </p:cxnSp>
      <p:pic>
        <p:nvPicPr>
          <p:cNvPr id="163" name="Google Shape;163;p6"/>
          <p:cNvPicPr preferRelativeResize="0"/>
          <p:nvPr/>
        </p:nvPicPr>
        <p:blipFill rotWithShape="1">
          <a:blip r:embed="rId3">
            <a:alphaModFix/>
          </a:blip>
          <a:srcRect b="0" l="0" r="0" t="0"/>
          <a:stretch/>
        </p:blipFill>
        <p:spPr>
          <a:xfrm>
            <a:off x="1262576" y="2635946"/>
            <a:ext cx="462538" cy="534311"/>
          </a:xfrm>
          <a:prstGeom prst="rect">
            <a:avLst/>
          </a:prstGeom>
          <a:noFill/>
          <a:ln>
            <a:noFill/>
          </a:ln>
        </p:spPr>
      </p:pic>
      <p:sp>
        <p:nvSpPr>
          <p:cNvPr id="164" name="Google Shape;164;p6"/>
          <p:cNvSpPr txBox="1"/>
          <p:nvPr/>
        </p:nvSpPr>
        <p:spPr>
          <a:xfrm>
            <a:off x="4704985" y="3397884"/>
            <a:ext cx="3193439"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Times New Roman"/>
                <a:ea typeface="Times New Roman"/>
                <a:cs typeface="Times New Roman"/>
                <a:sym typeface="Times New Roman"/>
              </a:rPr>
              <a:t>Work ethics and principles</a:t>
            </a:r>
            <a:endParaRPr/>
          </a:p>
        </p:txBody>
      </p:sp>
      <p:cxnSp>
        <p:nvCxnSpPr>
          <p:cNvPr id="165" name="Google Shape;165;p6"/>
          <p:cNvCxnSpPr/>
          <p:nvPr/>
        </p:nvCxnSpPr>
        <p:spPr>
          <a:xfrm>
            <a:off x="4629361" y="2574993"/>
            <a:ext cx="0" cy="1374189"/>
          </a:xfrm>
          <a:prstGeom prst="straightConnector1">
            <a:avLst/>
          </a:prstGeom>
          <a:noFill/>
          <a:ln cap="flat" cmpd="sng" w="28575">
            <a:solidFill>
              <a:srgbClr val="4A6E44"/>
            </a:solidFill>
            <a:prstDash val="solid"/>
            <a:miter lim="800000"/>
            <a:headEnd len="sm" w="sm" type="none"/>
            <a:tailEnd len="sm" w="sm" type="none"/>
          </a:ln>
        </p:spPr>
      </p:cxnSp>
      <p:sp>
        <p:nvSpPr>
          <p:cNvPr id="166" name="Google Shape;166;p6"/>
          <p:cNvSpPr txBox="1"/>
          <p:nvPr/>
        </p:nvSpPr>
        <p:spPr>
          <a:xfrm>
            <a:off x="8276649" y="3336849"/>
            <a:ext cx="282446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Times New Roman"/>
                <a:ea typeface="Times New Roman"/>
                <a:cs typeface="Times New Roman"/>
                <a:sym typeface="Times New Roman"/>
              </a:rPr>
              <a:t>Morals and life values </a:t>
            </a:r>
            <a:endParaRPr/>
          </a:p>
        </p:txBody>
      </p:sp>
      <p:cxnSp>
        <p:nvCxnSpPr>
          <p:cNvPr id="167" name="Google Shape;167;p6"/>
          <p:cNvCxnSpPr/>
          <p:nvPr/>
        </p:nvCxnSpPr>
        <p:spPr>
          <a:xfrm>
            <a:off x="8201024" y="2574993"/>
            <a:ext cx="0" cy="1374189"/>
          </a:xfrm>
          <a:prstGeom prst="straightConnector1">
            <a:avLst/>
          </a:prstGeom>
          <a:noFill/>
          <a:ln cap="flat" cmpd="sng" w="28575">
            <a:solidFill>
              <a:srgbClr val="4A6E44"/>
            </a:solidFill>
            <a:prstDash val="solid"/>
            <a:miter lim="800000"/>
            <a:headEnd len="sm" w="sm" type="none"/>
            <a:tailEnd len="sm" w="sm" type="none"/>
          </a:ln>
        </p:spPr>
      </p:cxnSp>
      <p:pic>
        <p:nvPicPr>
          <p:cNvPr id="168" name="Google Shape;168;p6"/>
          <p:cNvPicPr preferRelativeResize="0"/>
          <p:nvPr/>
        </p:nvPicPr>
        <p:blipFill rotWithShape="1">
          <a:blip r:embed="rId4">
            <a:alphaModFix/>
          </a:blip>
          <a:srcRect b="0" l="0" r="0" t="0"/>
          <a:stretch/>
        </p:blipFill>
        <p:spPr>
          <a:xfrm>
            <a:off x="4814829" y="2648393"/>
            <a:ext cx="485777" cy="485777"/>
          </a:xfrm>
          <a:prstGeom prst="rect">
            <a:avLst/>
          </a:prstGeom>
          <a:noFill/>
          <a:ln>
            <a:noFill/>
          </a:ln>
        </p:spPr>
      </p:pic>
      <p:pic>
        <p:nvPicPr>
          <p:cNvPr id="169" name="Google Shape;169;p6"/>
          <p:cNvPicPr preferRelativeResize="0"/>
          <p:nvPr/>
        </p:nvPicPr>
        <p:blipFill rotWithShape="1">
          <a:blip r:embed="rId5">
            <a:alphaModFix/>
          </a:blip>
          <a:srcRect b="0" l="0" r="0" t="0"/>
          <a:stretch/>
        </p:blipFill>
        <p:spPr>
          <a:xfrm>
            <a:off x="8404986" y="2662089"/>
            <a:ext cx="462538" cy="462538"/>
          </a:xfrm>
          <a:prstGeom prst="rect">
            <a:avLst/>
          </a:prstGeom>
          <a:noFill/>
          <a:ln>
            <a:noFill/>
          </a:ln>
        </p:spPr>
      </p:pic>
      <p:sp>
        <p:nvSpPr>
          <p:cNvPr id="170" name="Google Shape;170;p6"/>
          <p:cNvSpPr/>
          <p:nvPr/>
        </p:nvSpPr>
        <p:spPr>
          <a:xfrm>
            <a:off x="1077107" y="4212896"/>
            <a:ext cx="3269061" cy="1374189"/>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 name="Google Shape;171;p6"/>
          <p:cNvSpPr txBox="1"/>
          <p:nvPr/>
        </p:nvSpPr>
        <p:spPr>
          <a:xfrm>
            <a:off x="1152733" y="4815072"/>
            <a:ext cx="2824462"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Times New Roman"/>
                <a:ea typeface="Times New Roman"/>
                <a:cs typeface="Times New Roman"/>
                <a:sym typeface="Times New Roman"/>
              </a:rPr>
              <a:t>Resilience building and healing </a:t>
            </a:r>
            <a:endParaRPr/>
          </a:p>
        </p:txBody>
      </p:sp>
      <p:cxnSp>
        <p:nvCxnSpPr>
          <p:cNvPr id="172" name="Google Shape;172;p6"/>
          <p:cNvCxnSpPr/>
          <p:nvPr/>
        </p:nvCxnSpPr>
        <p:spPr>
          <a:xfrm>
            <a:off x="1077108" y="4212896"/>
            <a:ext cx="0" cy="1374189"/>
          </a:xfrm>
          <a:prstGeom prst="straightConnector1">
            <a:avLst/>
          </a:prstGeom>
          <a:noFill/>
          <a:ln cap="flat" cmpd="sng" w="28575">
            <a:solidFill>
              <a:srgbClr val="4A6E44"/>
            </a:solidFill>
            <a:prstDash val="solid"/>
            <a:miter lim="800000"/>
            <a:headEnd len="sm" w="sm" type="none"/>
            <a:tailEnd len="sm" w="sm" type="none"/>
          </a:ln>
        </p:spPr>
      </p:cxnSp>
      <p:sp>
        <p:nvSpPr>
          <p:cNvPr id="173" name="Google Shape;173;p6"/>
          <p:cNvSpPr/>
          <p:nvPr/>
        </p:nvSpPr>
        <p:spPr>
          <a:xfrm>
            <a:off x="4629361" y="4212896"/>
            <a:ext cx="6396124" cy="1374189"/>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6"/>
          <p:cNvSpPr txBox="1"/>
          <p:nvPr/>
        </p:nvSpPr>
        <p:spPr>
          <a:xfrm>
            <a:off x="4704985" y="4822442"/>
            <a:ext cx="6334282"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Times New Roman"/>
                <a:ea typeface="Times New Roman"/>
                <a:cs typeface="Times New Roman"/>
                <a:sym typeface="Times New Roman"/>
              </a:rPr>
              <a:t>Introspection of oneself and interpersonal relationships with other people within and outside community</a:t>
            </a:r>
            <a:endParaRPr/>
          </a:p>
        </p:txBody>
      </p:sp>
      <p:cxnSp>
        <p:nvCxnSpPr>
          <p:cNvPr id="175" name="Google Shape;175;p6"/>
          <p:cNvCxnSpPr/>
          <p:nvPr/>
        </p:nvCxnSpPr>
        <p:spPr>
          <a:xfrm>
            <a:off x="4629361" y="4212896"/>
            <a:ext cx="0" cy="1374189"/>
          </a:xfrm>
          <a:prstGeom prst="straightConnector1">
            <a:avLst/>
          </a:prstGeom>
          <a:noFill/>
          <a:ln cap="flat" cmpd="sng" w="28575">
            <a:solidFill>
              <a:srgbClr val="4A6E44"/>
            </a:solidFill>
            <a:prstDash val="solid"/>
            <a:miter lim="800000"/>
            <a:headEnd len="sm" w="sm" type="none"/>
            <a:tailEnd len="sm" w="sm" type="none"/>
          </a:ln>
        </p:spPr>
      </p:cxnSp>
      <p:pic>
        <p:nvPicPr>
          <p:cNvPr id="176" name="Google Shape;176;p6"/>
          <p:cNvPicPr preferRelativeResize="0"/>
          <p:nvPr/>
        </p:nvPicPr>
        <p:blipFill rotWithShape="1">
          <a:blip r:embed="rId6">
            <a:alphaModFix/>
          </a:blip>
          <a:srcRect b="0" l="0" r="0" t="0"/>
          <a:stretch/>
        </p:blipFill>
        <p:spPr>
          <a:xfrm>
            <a:off x="1281070" y="4311546"/>
            <a:ext cx="500947" cy="475900"/>
          </a:xfrm>
          <a:prstGeom prst="rect">
            <a:avLst/>
          </a:prstGeom>
          <a:noFill/>
          <a:ln>
            <a:noFill/>
          </a:ln>
        </p:spPr>
      </p:pic>
      <p:pic>
        <p:nvPicPr>
          <p:cNvPr id="177" name="Google Shape;177;p6"/>
          <p:cNvPicPr preferRelativeResize="0"/>
          <p:nvPr/>
        </p:nvPicPr>
        <p:blipFill rotWithShape="1">
          <a:blip r:embed="rId7">
            <a:alphaModFix/>
          </a:blip>
          <a:srcRect b="0" l="0" r="0" t="0"/>
          <a:stretch/>
        </p:blipFill>
        <p:spPr>
          <a:xfrm>
            <a:off x="4814830" y="4285212"/>
            <a:ext cx="485776" cy="5591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7"/>
          <p:cNvSpPr/>
          <p:nvPr/>
        </p:nvSpPr>
        <p:spPr>
          <a:xfrm>
            <a:off x="465087" y="623969"/>
            <a:ext cx="2784891" cy="5576369"/>
          </a:xfrm>
          <a:prstGeom prst="rect">
            <a:avLst/>
          </a:prstGeom>
          <a:solidFill>
            <a:srgbClr val="716B8D"/>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1867"/>
              <a:buFont typeface="Calibri"/>
              <a:buNone/>
            </a:pPr>
            <a:r>
              <a:t/>
            </a:r>
            <a:endParaRPr sz="1867">
              <a:solidFill>
                <a:srgbClr val="000000"/>
              </a:solidFill>
              <a:latin typeface="Arial"/>
              <a:ea typeface="Arial"/>
              <a:cs typeface="Arial"/>
              <a:sym typeface="Arial"/>
            </a:endParaRPr>
          </a:p>
        </p:txBody>
      </p:sp>
      <p:pic>
        <p:nvPicPr>
          <p:cNvPr id="183" name="Google Shape;183;p7"/>
          <p:cNvPicPr preferRelativeResize="0"/>
          <p:nvPr/>
        </p:nvPicPr>
        <p:blipFill rotWithShape="1">
          <a:blip r:embed="rId3">
            <a:alphaModFix amt="50000"/>
          </a:blip>
          <a:srcRect b="9307" l="13976" r="7455" t="13512"/>
          <a:stretch/>
        </p:blipFill>
        <p:spPr>
          <a:xfrm>
            <a:off x="465086" y="1080987"/>
            <a:ext cx="2773811" cy="4240269"/>
          </a:xfrm>
          <a:prstGeom prst="rect">
            <a:avLst/>
          </a:prstGeom>
          <a:noFill/>
          <a:ln>
            <a:noFill/>
          </a:ln>
        </p:spPr>
      </p:pic>
      <p:sp>
        <p:nvSpPr>
          <p:cNvPr id="184" name="Google Shape;184;p7"/>
          <p:cNvSpPr txBox="1"/>
          <p:nvPr/>
        </p:nvSpPr>
        <p:spPr>
          <a:xfrm>
            <a:off x="715436" y="4628758"/>
            <a:ext cx="2659717" cy="13849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2800" u="none" cap="none" strike="noStrike">
                <a:solidFill>
                  <a:schemeClr val="lt1"/>
                </a:solidFill>
                <a:latin typeface="Georgia"/>
                <a:ea typeface="Georgia"/>
                <a:cs typeface="Georgia"/>
                <a:sym typeface="Georgia"/>
              </a:rPr>
              <a:t>Activity 2: </a:t>
            </a:r>
            <a:r>
              <a:rPr lang="en-US" sz="2800" u="none" cap="none" strike="noStrike">
                <a:solidFill>
                  <a:schemeClr val="lt1"/>
                </a:solidFill>
                <a:latin typeface="Georgia"/>
                <a:ea typeface="Georgia"/>
                <a:cs typeface="Georgia"/>
                <a:sym typeface="Georgia"/>
              </a:rPr>
              <a:t>Let’s Look At Three Pictures </a:t>
            </a:r>
            <a:endParaRPr/>
          </a:p>
        </p:txBody>
      </p:sp>
      <p:pic>
        <p:nvPicPr>
          <p:cNvPr id="185" name="Google Shape;185;p7"/>
          <p:cNvPicPr preferRelativeResize="0"/>
          <p:nvPr/>
        </p:nvPicPr>
        <p:blipFill rotWithShape="1">
          <a:blip r:embed="rId4">
            <a:alphaModFix/>
          </a:blip>
          <a:srcRect b="7500" l="0" r="0" t="4999"/>
          <a:stretch/>
        </p:blipFill>
        <p:spPr>
          <a:xfrm>
            <a:off x="7692158" y="623969"/>
            <a:ext cx="4034754" cy="5576369"/>
          </a:xfrm>
          <a:prstGeom prst="rect">
            <a:avLst/>
          </a:prstGeom>
          <a:noFill/>
          <a:ln>
            <a:noFill/>
          </a:ln>
        </p:spPr>
      </p:pic>
      <p:pic>
        <p:nvPicPr>
          <p:cNvPr id="186" name="Google Shape;186;p7"/>
          <p:cNvPicPr preferRelativeResize="0"/>
          <p:nvPr/>
        </p:nvPicPr>
        <p:blipFill rotWithShape="1">
          <a:blip r:embed="rId5">
            <a:alphaModFix/>
          </a:blip>
          <a:srcRect b="0" l="0" r="0" t="0"/>
          <a:stretch/>
        </p:blipFill>
        <p:spPr>
          <a:xfrm>
            <a:off x="3375153" y="623969"/>
            <a:ext cx="4180749" cy="2788525"/>
          </a:xfrm>
          <a:prstGeom prst="rect">
            <a:avLst/>
          </a:prstGeom>
          <a:noFill/>
          <a:ln>
            <a:noFill/>
          </a:ln>
        </p:spPr>
      </p:pic>
      <p:pic>
        <p:nvPicPr>
          <p:cNvPr id="187" name="Google Shape;187;p7"/>
          <p:cNvPicPr preferRelativeResize="0"/>
          <p:nvPr/>
        </p:nvPicPr>
        <p:blipFill rotWithShape="1">
          <a:blip r:embed="rId6">
            <a:alphaModFix/>
          </a:blip>
          <a:srcRect b="3656" l="0" r="0" t="1"/>
          <a:stretch/>
        </p:blipFill>
        <p:spPr>
          <a:xfrm>
            <a:off x="3375154" y="3553654"/>
            <a:ext cx="4180748" cy="268037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pic>
        <p:nvPicPr>
          <p:cNvPr id="192" name="Google Shape;192;p8"/>
          <p:cNvPicPr preferRelativeResize="0"/>
          <p:nvPr/>
        </p:nvPicPr>
        <p:blipFill rotWithShape="1">
          <a:blip r:embed="rId3">
            <a:alphaModFix/>
          </a:blip>
          <a:srcRect b="0" l="0" r="0" t="0"/>
          <a:stretch/>
        </p:blipFill>
        <p:spPr>
          <a:xfrm>
            <a:off x="0" y="0"/>
            <a:ext cx="12192000" cy="6858001"/>
          </a:xfrm>
          <a:prstGeom prst="rect">
            <a:avLst/>
          </a:prstGeom>
          <a:noFill/>
          <a:ln>
            <a:noFill/>
          </a:ln>
        </p:spPr>
      </p:pic>
      <p:sp>
        <p:nvSpPr>
          <p:cNvPr id="193" name="Google Shape;193;p8"/>
          <p:cNvSpPr/>
          <p:nvPr/>
        </p:nvSpPr>
        <p:spPr>
          <a:xfrm>
            <a:off x="0" y="0"/>
            <a:ext cx="12192000" cy="6858000"/>
          </a:xfrm>
          <a:prstGeom prst="rect">
            <a:avLst/>
          </a:prstGeom>
          <a:solidFill>
            <a:srgbClr val="2A9D8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4" name="Google Shape;194;p8"/>
          <p:cNvSpPr txBox="1"/>
          <p:nvPr/>
        </p:nvSpPr>
        <p:spPr>
          <a:xfrm>
            <a:off x="3040876" y="2113425"/>
            <a:ext cx="7156200" cy="1569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chemeClr val="lt1"/>
                </a:solidFill>
                <a:latin typeface="Georgia"/>
                <a:ea typeface="Georgia"/>
                <a:cs typeface="Georgia"/>
                <a:sym typeface="Georgia"/>
              </a:rPr>
              <a:t>Now Let’s Reflect on The Following Questions and write them down in the Padlet (5 minutes) </a:t>
            </a:r>
            <a:endParaRPr/>
          </a:p>
        </p:txBody>
      </p:sp>
      <p:sp>
        <p:nvSpPr>
          <p:cNvPr id="195" name="Google Shape;195;p8"/>
          <p:cNvSpPr/>
          <p:nvPr/>
        </p:nvSpPr>
        <p:spPr>
          <a:xfrm>
            <a:off x="5438776" y="626204"/>
            <a:ext cx="1314449" cy="131444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6" name="Google Shape;196;p8"/>
          <p:cNvSpPr/>
          <p:nvPr/>
        </p:nvSpPr>
        <p:spPr>
          <a:xfrm>
            <a:off x="1995055" y="3869918"/>
            <a:ext cx="8201891" cy="53086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7" name="Google Shape;197;p8"/>
          <p:cNvSpPr txBox="1"/>
          <p:nvPr/>
        </p:nvSpPr>
        <p:spPr>
          <a:xfrm>
            <a:off x="2200645" y="3935297"/>
            <a:ext cx="779071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Times New Roman"/>
                <a:ea typeface="Times New Roman"/>
                <a:cs typeface="Times New Roman"/>
                <a:sym typeface="Times New Roman"/>
              </a:rPr>
              <a:t>What are the cultural differences between these pictures? </a:t>
            </a:r>
            <a:endParaRPr/>
          </a:p>
        </p:txBody>
      </p:sp>
      <p:sp>
        <p:nvSpPr>
          <p:cNvPr id="198" name="Google Shape;198;p8"/>
          <p:cNvSpPr/>
          <p:nvPr/>
        </p:nvSpPr>
        <p:spPr>
          <a:xfrm>
            <a:off x="1995055" y="4587618"/>
            <a:ext cx="8201891" cy="77686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9" name="Google Shape;199;p8"/>
          <p:cNvSpPr txBox="1"/>
          <p:nvPr/>
        </p:nvSpPr>
        <p:spPr>
          <a:xfrm>
            <a:off x="2294458" y="4622107"/>
            <a:ext cx="7603084"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Times New Roman"/>
                <a:ea typeface="Times New Roman"/>
                <a:cs typeface="Times New Roman"/>
                <a:sym typeface="Times New Roman"/>
              </a:rPr>
              <a:t>In your opinion how do differences in cultural identity factor in when working with children in humanitarian settings? </a:t>
            </a:r>
            <a:endParaRPr/>
          </a:p>
        </p:txBody>
      </p:sp>
      <p:sp>
        <p:nvSpPr>
          <p:cNvPr id="200" name="Google Shape;200;p8"/>
          <p:cNvSpPr/>
          <p:nvPr/>
        </p:nvSpPr>
        <p:spPr>
          <a:xfrm>
            <a:off x="1995055" y="5550217"/>
            <a:ext cx="8201891" cy="53086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1" name="Google Shape;201;p8"/>
          <p:cNvSpPr txBox="1"/>
          <p:nvPr/>
        </p:nvSpPr>
        <p:spPr>
          <a:xfrm>
            <a:off x="2200650" y="5615600"/>
            <a:ext cx="82020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Times New Roman"/>
                <a:ea typeface="Times New Roman"/>
                <a:cs typeface="Times New Roman"/>
                <a:sym typeface="Times New Roman"/>
              </a:rPr>
              <a:t>How does cultural identity affect a community’s collective healing process?</a:t>
            </a:r>
            <a:endParaRPr/>
          </a:p>
        </p:txBody>
      </p:sp>
      <p:pic>
        <p:nvPicPr>
          <p:cNvPr id="202" name="Google Shape;202;p8"/>
          <p:cNvPicPr preferRelativeResize="0"/>
          <p:nvPr/>
        </p:nvPicPr>
        <p:blipFill rotWithShape="1">
          <a:blip r:embed="rId4">
            <a:alphaModFix/>
          </a:blip>
          <a:srcRect b="0" l="0" r="0" t="0"/>
          <a:stretch/>
        </p:blipFill>
        <p:spPr>
          <a:xfrm rot="-173216">
            <a:off x="5793697" y="933913"/>
            <a:ext cx="604606" cy="8051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9"/>
          <p:cNvSpPr txBox="1"/>
          <p:nvPr/>
        </p:nvSpPr>
        <p:spPr>
          <a:xfrm>
            <a:off x="941640" y="731777"/>
            <a:ext cx="982161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2800" u="none" cap="none" strike="noStrike">
                <a:solidFill>
                  <a:schemeClr val="dk1"/>
                </a:solidFill>
                <a:latin typeface="Georgia"/>
                <a:ea typeface="Georgia"/>
                <a:cs typeface="Georgia"/>
                <a:sym typeface="Georgia"/>
              </a:rPr>
              <a:t>Discussions on Cultural Identity</a:t>
            </a:r>
            <a:endParaRPr/>
          </a:p>
        </p:txBody>
      </p:sp>
      <p:cxnSp>
        <p:nvCxnSpPr>
          <p:cNvPr id="208" name="Google Shape;208;p9"/>
          <p:cNvCxnSpPr/>
          <p:nvPr/>
        </p:nvCxnSpPr>
        <p:spPr>
          <a:xfrm>
            <a:off x="1077108" y="1443463"/>
            <a:ext cx="1022625" cy="0"/>
          </a:xfrm>
          <a:prstGeom prst="straightConnector1">
            <a:avLst/>
          </a:prstGeom>
          <a:noFill/>
          <a:ln cap="flat" cmpd="sng" w="57150">
            <a:solidFill>
              <a:srgbClr val="DAA531"/>
            </a:solidFill>
            <a:prstDash val="solid"/>
            <a:miter lim="800000"/>
            <a:headEnd len="sm" w="sm" type="none"/>
            <a:tailEnd len="sm" w="sm" type="none"/>
          </a:ln>
        </p:spPr>
      </p:cxnSp>
      <p:sp>
        <p:nvSpPr>
          <p:cNvPr id="209" name="Google Shape;209;p9"/>
          <p:cNvSpPr txBox="1"/>
          <p:nvPr/>
        </p:nvSpPr>
        <p:spPr>
          <a:xfrm>
            <a:off x="1689324" y="3103898"/>
            <a:ext cx="8940600" cy="2493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Times New Roman"/>
                <a:ea typeface="Times New Roman"/>
                <a:cs typeface="Times New Roman"/>
                <a:sym typeface="Times New Roman"/>
              </a:rPr>
              <a:t>“...being Indigenous [people or community] is anchoring oneself to a community, history, language, and people. [Corntassel] stresses that it is an active process rooted in a community that extends to ceremonies, institutions, and kinship networks. In his discussion of the deﬁnition of an Indigenous person, he centres the description on a shared culture, history, and institutions grounded in communities.</a:t>
            </a:r>
            <a:endParaRPr/>
          </a:p>
          <a:p>
            <a:pPr indent="0" lvl="0" marL="0" marR="0" rtl="0" algn="l">
              <a:spcBef>
                <a:spcPts val="0"/>
              </a:spcBef>
              <a:spcAft>
                <a:spcPts val="0"/>
              </a:spcAft>
              <a:buNone/>
            </a:pPr>
            <a:r>
              <a:t/>
            </a:r>
            <a:endParaRPr sz="20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20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1" lang="en-US" sz="1600">
                <a:solidFill>
                  <a:schemeClr val="dk1"/>
                </a:solidFill>
                <a:latin typeface="Times New Roman"/>
                <a:ea typeface="Times New Roman"/>
                <a:cs typeface="Times New Roman"/>
                <a:sym typeface="Times New Roman"/>
              </a:rPr>
              <a:t>    (Corntassel, 2003, p. 92). </a:t>
            </a:r>
            <a:endParaRPr/>
          </a:p>
        </p:txBody>
      </p:sp>
      <p:cxnSp>
        <p:nvCxnSpPr>
          <p:cNvPr id="210" name="Google Shape;210;p9"/>
          <p:cNvCxnSpPr/>
          <p:nvPr/>
        </p:nvCxnSpPr>
        <p:spPr>
          <a:xfrm>
            <a:off x="1581888" y="2766089"/>
            <a:ext cx="9020100" cy="0"/>
          </a:xfrm>
          <a:prstGeom prst="straightConnector1">
            <a:avLst/>
          </a:prstGeom>
          <a:noFill/>
          <a:ln cap="flat" cmpd="sng" w="28575">
            <a:solidFill>
              <a:schemeClr val="dk1"/>
            </a:solidFill>
            <a:prstDash val="solid"/>
            <a:miter lim="800000"/>
            <a:headEnd len="sm" w="sm" type="none"/>
            <a:tailEnd len="sm" w="sm" type="none"/>
          </a:ln>
        </p:spPr>
      </p:cxnSp>
      <p:sp>
        <p:nvSpPr>
          <p:cNvPr id="211" name="Google Shape;211;p9"/>
          <p:cNvSpPr/>
          <p:nvPr/>
        </p:nvSpPr>
        <p:spPr>
          <a:xfrm>
            <a:off x="5603025" y="2645893"/>
            <a:ext cx="978000" cy="2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p9"/>
          <p:cNvSpPr txBox="1"/>
          <p:nvPr/>
        </p:nvSpPr>
        <p:spPr>
          <a:xfrm>
            <a:off x="5709779" y="2568952"/>
            <a:ext cx="7644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Georgia"/>
                <a:ea typeface="Georgia"/>
                <a:cs typeface="Georgia"/>
                <a:sym typeface="Georgia"/>
              </a:rPr>
              <a:t>“ ”</a:t>
            </a:r>
            <a:endParaRPr/>
          </a:p>
        </p:txBody>
      </p:sp>
      <p:sp>
        <p:nvSpPr>
          <p:cNvPr id="213" name="Google Shape;213;p9"/>
          <p:cNvSpPr/>
          <p:nvPr/>
        </p:nvSpPr>
        <p:spPr>
          <a:xfrm>
            <a:off x="1536924" y="2677271"/>
            <a:ext cx="177600" cy="177600"/>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Google Shape;214;p9"/>
          <p:cNvSpPr/>
          <p:nvPr/>
        </p:nvSpPr>
        <p:spPr>
          <a:xfrm>
            <a:off x="10477458" y="2677272"/>
            <a:ext cx="177600" cy="177600"/>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2024-07-07T10:46:36Z</dcterms:created>
  <dc:creator>Tauhidul Yasin Tauhi</dc:creator>
</cp:coreProperties>
</file>