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ICw0kwZQJ5TfEW+cBCytoY/H8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0" name="Google Shape;10;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3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3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 name="Shape 64"/>
        <p:cNvGrpSpPr/>
        <p:nvPr/>
      </p:nvGrpSpPr>
      <p:grpSpPr>
        <a:xfrm>
          <a:off x="0" y="0"/>
          <a:ext cx="0" cy="0"/>
          <a:chOff x="0" y="0"/>
          <a:chExt cx="0" cy="0"/>
        </a:xfrm>
      </p:grpSpPr>
      <p:sp>
        <p:nvSpPr>
          <p:cNvPr id="65" name="Google Shape;65;p4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4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4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4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0" name="Shape 70"/>
        <p:cNvGrpSpPr/>
        <p:nvPr/>
      </p:nvGrpSpPr>
      <p:grpSpPr>
        <a:xfrm>
          <a:off x="0" y="0"/>
          <a:ext cx="0" cy="0"/>
          <a:chOff x="0" y="0"/>
          <a:chExt cx="0" cy="0"/>
        </a:xfrm>
      </p:grpSpPr>
      <p:sp>
        <p:nvSpPr>
          <p:cNvPr id="71" name="Google Shape;71;p45"/>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4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4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4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3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3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2" name="Google Shape;22;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3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3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5" name="Google Shape;35;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7" name="Google Shape;37;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4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4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4" name="Google Shape;54;p4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4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4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7" name="Shape 57"/>
        <p:cNvGrpSpPr/>
        <p:nvPr/>
      </p:nvGrpSpPr>
      <p:grpSpPr>
        <a:xfrm>
          <a:off x="0" y="0"/>
          <a:ext cx="0" cy="0"/>
          <a:chOff x="0" y="0"/>
          <a:chExt cx="0" cy="0"/>
        </a:xfrm>
      </p:grpSpPr>
      <p:sp>
        <p:nvSpPr>
          <p:cNvPr id="58" name="Google Shape;58;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43"/>
          <p:cNvSpPr/>
          <p:nvPr>
            <p:ph idx="2" type="pic"/>
          </p:nvPr>
        </p:nvSpPr>
        <p:spPr>
          <a:xfrm>
            <a:off x="5183188" y="987425"/>
            <a:ext cx="6172200" cy="4873625"/>
          </a:xfrm>
          <a:prstGeom prst="rect">
            <a:avLst/>
          </a:prstGeom>
          <a:noFill/>
          <a:ln>
            <a:noFill/>
          </a:ln>
        </p:spPr>
      </p:sp>
      <p:sp>
        <p:nvSpPr>
          <p:cNvPr id="60" name="Google Shape;60;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 name="Google Shape;61;p4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4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4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4"/>
          <p:cNvPicPr preferRelativeResize="0"/>
          <p:nvPr/>
        </p:nvPicPr>
        <p:blipFill rotWithShape="1">
          <a:blip r:embed="rId1">
            <a:alphaModFix/>
          </a:blip>
          <a:srcRect b="0" l="0" r="0" t="0"/>
          <a:stretch/>
        </p:blipFill>
        <p:spPr>
          <a:xfrm>
            <a:off x="2771" y="0"/>
            <a:ext cx="12186458"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2.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image" Target="../media/image22.jpg"/><Relationship Id="rId5"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32.png"/><Relationship Id="rId5" Type="http://schemas.openxmlformats.org/officeDocument/2006/relationships/image" Target="../media/image29.png"/><Relationship Id="rId6" Type="http://schemas.openxmlformats.org/officeDocument/2006/relationships/image" Target="../media/image41.png"/><Relationship Id="rId7" Type="http://schemas.openxmlformats.org/officeDocument/2006/relationships/image" Target="../media/image36.png"/><Relationship Id="rId8"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8.jpg"/><Relationship Id="rId4" Type="http://schemas.openxmlformats.org/officeDocument/2006/relationships/hyperlink" Target="https://emergencymanual.iom.int/cluster-approach"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0.png"/><Relationship Id="rId4" Type="http://schemas.openxmlformats.org/officeDocument/2006/relationships/hyperlink" Target="https://www.youtube.com/watch?v=iVYX1sGanTQ&amp;list=PLDpe9qVztlZpXJfZUdJvYoUDeW_bD9UPO&amp;index=17"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2.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jpg"/><Relationship Id="rId6"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5.jpg"/><Relationship Id="rId4" Type="http://schemas.openxmlformats.org/officeDocument/2006/relationships/image" Target="../media/image17.jpg"/><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
          <p:cNvPicPr preferRelativeResize="0"/>
          <p:nvPr/>
        </p:nvPicPr>
        <p:blipFill rotWithShape="1">
          <a:blip r:embed="rId3">
            <a:alphaModFix/>
          </a:blip>
          <a:srcRect b="10970" l="0" r="0" t="10970"/>
          <a:stretch/>
        </p:blipFill>
        <p:spPr>
          <a:xfrm>
            <a:off x="0" y="1504604"/>
            <a:ext cx="12192000" cy="5353396"/>
          </a:xfrm>
          <a:prstGeom prst="rect">
            <a:avLst/>
          </a:prstGeom>
          <a:noFill/>
          <a:ln>
            <a:noFill/>
          </a:ln>
        </p:spPr>
      </p:pic>
      <p:sp>
        <p:nvSpPr>
          <p:cNvPr id="81" name="Google Shape;81;p1"/>
          <p:cNvSpPr txBox="1"/>
          <p:nvPr/>
        </p:nvSpPr>
        <p:spPr>
          <a:xfrm>
            <a:off x="2312949" y="3133900"/>
            <a:ext cx="7095300" cy="217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lt1"/>
                </a:solidFill>
                <a:latin typeface="Georgia"/>
                <a:ea typeface="Georgia"/>
                <a:cs typeface="Georgia"/>
                <a:sym typeface="Georgia"/>
              </a:rPr>
              <a:t>Understanding the Humanitarian Setting or Landscape</a:t>
            </a:r>
            <a:endParaRPr/>
          </a:p>
        </p:txBody>
      </p:sp>
      <p:sp>
        <p:nvSpPr>
          <p:cNvPr id="82" name="Google Shape;82;p1"/>
          <p:cNvSpPr/>
          <p:nvPr/>
        </p:nvSpPr>
        <p:spPr>
          <a:xfrm>
            <a:off x="767765" y="3224773"/>
            <a:ext cx="1258576" cy="1954822"/>
          </a:xfrm>
          <a:prstGeom prst="rect">
            <a:avLst/>
          </a:prstGeom>
          <a:solidFill>
            <a:srgbClr val="DEA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presentation_title" id="83" name="Google Shape;83;p1"/>
          <p:cNvSpPr txBox="1"/>
          <p:nvPr>
            <p:ph type="ctrTitle"/>
          </p:nvPr>
        </p:nvSpPr>
        <p:spPr>
          <a:xfrm>
            <a:off x="943373" y="2789383"/>
            <a:ext cx="1258576" cy="1853968"/>
          </a:xfrm>
          <a:prstGeom prst="rect">
            <a:avLst/>
          </a:prstGeom>
          <a:noFill/>
          <a:ln>
            <a:noFill/>
          </a:ln>
        </p:spPr>
        <p:txBody>
          <a:bodyPr anchorCtr="0" anchor="ctr" bIns="91425" lIns="0" spcFirstLastPara="1" rIns="0" wrap="square" tIns="91425">
            <a:noAutofit/>
          </a:bodyPr>
          <a:lstStyle/>
          <a:p>
            <a:pPr indent="0" lvl="0" marL="0" rtl="0" algn="l">
              <a:lnSpc>
                <a:spcPct val="75000"/>
              </a:lnSpc>
              <a:spcBef>
                <a:spcPts val="0"/>
              </a:spcBef>
              <a:spcAft>
                <a:spcPts val="0"/>
              </a:spcAft>
              <a:buClr>
                <a:schemeClr val="lt1"/>
              </a:buClr>
              <a:buSzPts val="5200"/>
              <a:buFont typeface="Georgia"/>
              <a:buNone/>
            </a:pPr>
            <a:r>
              <a:rPr lang="en-US" sz="3700">
                <a:solidFill>
                  <a:schemeClr val="lt1"/>
                </a:solidFill>
                <a:latin typeface="Georgia"/>
                <a:ea typeface="Georgia"/>
                <a:cs typeface="Georgia"/>
                <a:sym typeface="Georgia"/>
              </a:rPr>
              <a:t>Day</a:t>
            </a:r>
            <a:endParaRPr sz="3700">
              <a:solidFill>
                <a:schemeClr val="lt1"/>
              </a:solidFill>
              <a:latin typeface="Georgia"/>
              <a:ea typeface="Georgia"/>
              <a:cs typeface="Georgia"/>
              <a:sym typeface="Georgia"/>
            </a:endParaRPr>
          </a:p>
        </p:txBody>
      </p:sp>
      <p:sp>
        <p:nvSpPr>
          <p:cNvPr id="84" name="Google Shape;84;p1"/>
          <p:cNvSpPr txBox="1"/>
          <p:nvPr/>
        </p:nvSpPr>
        <p:spPr>
          <a:xfrm>
            <a:off x="943373" y="3584019"/>
            <a:ext cx="726561"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0">
                <a:solidFill>
                  <a:schemeClr val="lt1"/>
                </a:solidFill>
                <a:latin typeface="Georgia"/>
                <a:ea typeface="Georgia"/>
                <a:cs typeface="Georgia"/>
                <a:sym typeface="Georgia"/>
              </a:rPr>
              <a:t>1</a:t>
            </a:r>
            <a:endParaRPr b="1" sz="10000">
              <a:solidFill>
                <a:schemeClr val="lt1"/>
              </a:solidFill>
              <a:latin typeface="Georgia"/>
              <a:ea typeface="Georgia"/>
              <a:cs typeface="Georgia"/>
              <a:sym typeface="Georgia"/>
            </a:endParaRPr>
          </a:p>
        </p:txBody>
      </p:sp>
      <p:pic>
        <p:nvPicPr>
          <p:cNvPr id="85" name="Google Shape;85;p1"/>
          <p:cNvPicPr preferRelativeResize="0"/>
          <p:nvPr/>
        </p:nvPicPr>
        <p:blipFill rotWithShape="1">
          <a:blip r:embed="rId4">
            <a:alphaModFix/>
          </a:blip>
          <a:srcRect b="0" l="0" r="0" t="0"/>
          <a:stretch/>
        </p:blipFill>
        <p:spPr>
          <a:xfrm>
            <a:off x="304800" y="236483"/>
            <a:ext cx="1762125" cy="912867"/>
          </a:xfrm>
          <a:prstGeom prst="rect">
            <a:avLst/>
          </a:prstGeom>
          <a:noFill/>
          <a:ln>
            <a:noFill/>
          </a:ln>
        </p:spPr>
      </p:pic>
      <p:pic>
        <p:nvPicPr>
          <p:cNvPr descr="BRAC: Creating opportunities for people to realise potential" id="86" name="Google Shape;86;p1"/>
          <p:cNvPicPr preferRelativeResize="0"/>
          <p:nvPr/>
        </p:nvPicPr>
        <p:blipFill rotWithShape="1">
          <a:blip r:embed="rId5">
            <a:alphaModFix/>
          </a:blip>
          <a:srcRect b="0" l="0" r="0" t="0"/>
          <a:stretch/>
        </p:blipFill>
        <p:spPr>
          <a:xfrm>
            <a:off x="2312939" y="437528"/>
            <a:ext cx="1235123" cy="648440"/>
          </a:xfrm>
          <a:prstGeom prst="rect">
            <a:avLst/>
          </a:prstGeom>
          <a:noFill/>
          <a:ln>
            <a:noFill/>
          </a:ln>
        </p:spPr>
      </p:pic>
      <p:pic>
        <p:nvPicPr>
          <p:cNvPr descr="A close up of a logo&#10;&#10;Description automatically generated" id="87" name="Google Shape;87;p1"/>
          <p:cNvPicPr preferRelativeResize="0"/>
          <p:nvPr/>
        </p:nvPicPr>
        <p:blipFill rotWithShape="1">
          <a:blip r:embed="rId6">
            <a:alphaModFix/>
          </a:blip>
          <a:srcRect b="0" l="0" r="0" t="0"/>
          <a:stretch/>
        </p:blipFill>
        <p:spPr>
          <a:xfrm>
            <a:off x="8780851" y="305312"/>
            <a:ext cx="3131700" cy="91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0"/>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Reflection</a:t>
            </a:r>
            <a:endParaRPr/>
          </a:p>
        </p:txBody>
      </p:sp>
      <p:sp>
        <p:nvSpPr>
          <p:cNvPr id="218" name="Google Shape;218;p10"/>
          <p:cNvSpPr/>
          <p:nvPr/>
        </p:nvSpPr>
        <p:spPr>
          <a:xfrm>
            <a:off x="1077108" y="2721849"/>
            <a:ext cx="3394224" cy="3200778"/>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0"/>
          <p:cNvSpPr txBox="1"/>
          <p:nvPr/>
        </p:nvSpPr>
        <p:spPr>
          <a:xfrm>
            <a:off x="1187903" y="2937959"/>
            <a:ext cx="302337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Georgia"/>
                <a:ea typeface="Georgia"/>
                <a:cs typeface="Georgia"/>
                <a:sym typeface="Georgia"/>
              </a:rPr>
              <a:t>The Skyline Bridge, a major transportation connection in Ting City, collapsed, resulting in terrible deaths and substantial interruption to the city's movement. For a week, people of the city had great difficulty crossing the river due to the broken bridge, which increased traffic and hampered economic activity.</a:t>
            </a:r>
            <a:endParaRPr/>
          </a:p>
        </p:txBody>
      </p:sp>
      <p:cxnSp>
        <p:nvCxnSpPr>
          <p:cNvPr id="220" name="Google Shape;220;p10"/>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221" name="Google Shape;221;p10"/>
          <p:cNvSpPr/>
          <p:nvPr/>
        </p:nvSpPr>
        <p:spPr>
          <a:xfrm>
            <a:off x="4608873" y="2721849"/>
            <a:ext cx="3394224" cy="3200778"/>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0"/>
          <p:cNvSpPr txBox="1"/>
          <p:nvPr/>
        </p:nvSpPr>
        <p:spPr>
          <a:xfrm>
            <a:off x="4719668" y="2937959"/>
            <a:ext cx="302337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Georgia"/>
                <a:ea typeface="Georgia"/>
                <a:cs typeface="Georgia"/>
                <a:sym typeface="Georgia"/>
              </a:rPr>
              <a:t>A large migration of individuals seeking safety and asylum occurred in the middle of Thamus nation's growing conflict and political unrest. Families fled, leaving their belongings and livelihood behind as they took risky getaways in the crossfire of armed warfare.</a:t>
            </a:r>
            <a:endParaRPr/>
          </a:p>
        </p:txBody>
      </p:sp>
      <p:sp>
        <p:nvSpPr>
          <p:cNvPr id="223" name="Google Shape;223;p10"/>
          <p:cNvSpPr/>
          <p:nvPr/>
        </p:nvSpPr>
        <p:spPr>
          <a:xfrm>
            <a:off x="8140637" y="2721849"/>
            <a:ext cx="3486503" cy="3200778"/>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0"/>
          <p:cNvSpPr txBox="1"/>
          <p:nvPr/>
        </p:nvSpPr>
        <p:spPr>
          <a:xfrm>
            <a:off x="8251432" y="2803735"/>
            <a:ext cx="3165985"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Georgia"/>
                <a:ea typeface="Georgia"/>
                <a:cs typeface="Georgia"/>
                <a:sym typeface="Georgia"/>
              </a:rPr>
              <a:t>A deadly contagious virus known as B10 suddenly and horrifically broke out in the metropolis of Pipilika, overwhelming the city's medical system. The virus had a unique strain of influenza with a shockingly high death rate, quickly spread through direct human contact. City officials failed to act quickly and issued an order to locked people inside their homes.</a:t>
            </a:r>
            <a:endParaRPr/>
          </a:p>
        </p:txBody>
      </p:sp>
      <p:sp>
        <p:nvSpPr>
          <p:cNvPr id="225" name="Google Shape;225;p10"/>
          <p:cNvSpPr txBox="1"/>
          <p:nvPr/>
        </p:nvSpPr>
        <p:spPr>
          <a:xfrm>
            <a:off x="1051950" y="1979800"/>
            <a:ext cx="10730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Differentiate between disasters, emergencies, and crisis settings</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(Please identify the disasters, emergencies, and crises illustrated in the cases below. This may take 4-5 minutes)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nvSpPr>
        <p:spPr>
          <a:xfrm>
            <a:off x="941640" y="750827"/>
            <a:ext cx="7136957"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Humanitarian Crisis Setting</a:t>
            </a:r>
            <a:endParaRPr/>
          </a:p>
        </p:txBody>
      </p:sp>
      <p:cxnSp>
        <p:nvCxnSpPr>
          <p:cNvPr id="231" name="Google Shape;231;p11"/>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232" name="Google Shape;232;p11"/>
          <p:cNvSpPr txBox="1"/>
          <p:nvPr/>
        </p:nvSpPr>
        <p:spPr>
          <a:xfrm>
            <a:off x="1115556" y="2202671"/>
            <a:ext cx="4588957" cy="1278760"/>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15000"/>
              </a:lnSpc>
              <a:spcBef>
                <a:spcPts val="0"/>
              </a:spcBef>
              <a:spcAft>
                <a:spcPts val="0"/>
              </a:spcAft>
              <a:buClr>
                <a:srgbClr val="0D0D0D"/>
              </a:buClr>
              <a:buSzPct val="100000"/>
              <a:buFont typeface="Georgia"/>
              <a:buNone/>
            </a:pPr>
            <a:r>
              <a:rPr b="1" lang="en-US" sz="1700">
                <a:solidFill>
                  <a:srgbClr val="0D0D0D"/>
                </a:solidFill>
                <a:latin typeface="Georgia"/>
                <a:ea typeface="Georgia"/>
                <a:cs typeface="Georgia"/>
                <a:sym typeface="Georgia"/>
              </a:rPr>
              <a:t>Humanitarian Crisis </a:t>
            </a:r>
            <a:endParaRPr/>
          </a:p>
          <a:p>
            <a:pPr indent="0" lvl="0" marL="0" marR="0" rtl="0" algn="l">
              <a:lnSpc>
                <a:spcPct val="120000"/>
              </a:lnSpc>
              <a:spcBef>
                <a:spcPts val="0"/>
              </a:spcBef>
              <a:spcAft>
                <a:spcPts val="0"/>
              </a:spcAft>
              <a:buClr>
                <a:srgbClr val="0D0D0D"/>
              </a:buClr>
              <a:buSzPct val="100000"/>
              <a:buFont typeface="Georgia"/>
              <a:buNone/>
            </a:pPr>
            <a:r>
              <a:rPr lang="en-US" sz="1400">
                <a:solidFill>
                  <a:srgbClr val="0D0D0D"/>
                </a:solidFill>
                <a:latin typeface="Georgia"/>
                <a:ea typeface="Georgia"/>
                <a:cs typeface="Georgia"/>
                <a:sym typeface="Georgia"/>
              </a:rPr>
              <a:t>A humanitarian crisis represents a critical threat to the health, safety, security, or well-being of a community or other large groups of people, usually over a wide area. (Calhoun 2008).</a:t>
            </a:r>
            <a:endParaRPr/>
          </a:p>
        </p:txBody>
      </p:sp>
      <p:sp>
        <p:nvSpPr>
          <p:cNvPr id="233" name="Google Shape;233;p11"/>
          <p:cNvSpPr/>
          <p:nvPr/>
        </p:nvSpPr>
        <p:spPr>
          <a:xfrm>
            <a:off x="1077108" y="2154656"/>
            <a:ext cx="4821668" cy="1360329"/>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4" name="Google Shape;234;p11"/>
          <p:cNvPicPr preferRelativeResize="0"/>
          <p:nvPr/>
        </p:nvPicPr>
        <p:blipFill rotWithShape="1">
          <a:blip r:embed="rId3">
            <a:alphaModFix/>
          </a:blip>
          <a:srcRect b="0" l="0" r="0" t="0"/>
          <a:stretch/>
        </p:blipFill>
        <p:spPr>
          <a:xfrm>
            <a:off x="6016389" y="2154655"/>
            <a:ext cx="5666737" cy="3776349"/>
          </a:xfrm>
          <a:prstGeom prst="rect">
            <a:avLst/>
          </a:prstGeom>
          <a:noFill/>
          <a:ln>
            <a:noFill/>
          </a:ln>
        </p:spPr>
      </p:pic>
      <p:sp>
        <p:nvSpPr>
          <p:cNvPr id="235" name="Google Shape;235;p11"/>
          <p:cNvSpPr txBox="1"/>
          <p:nvPr/>
        </p:nvSpPr>
        <p:spPr>
          <a:xfrm>
            <a:off x="1115556" y="3676732"/>
            <a:ext cx="4588957" cy="2262661"/>
          </a:xfrm>
          <a:prstGeom prst="rect">
            <a:avLst/>
          </a:prstGeom>
          <a:noFill/>
          <a:ln>
            <a:noFill/>
          </a:ln>
        </p:spPr>
        <p:txBody>
          <a:bodyPr anchorCtr="0" anchor="t" bIns="91425" lIns="91425" spcFirstLastPara="1" rIns="91425" wrap="square" tIns="91425">
            <a:normAutofit fontScale="25000" lnSpcReduction="20000"/>
          </a:bodyPr>
          <a:lstStyle/>
          <a:p>
            <a:pPr indent="0" lvl="0" marL="0" marR="0" rtl="0" algn="l">
              <a:lnSpc>
                <a:spcPct val="115000"/>
              </a:lnSpc>
              <a:spcBef>
                <a:spcPts val="0"/>
              </a:spcBef>
              <a:spcAft>
                <a:spcPts val="0"/>
              </a:spcAft>
              <a:buClr>
                <a:srgbClr val="0D0D0D"/>
              </a:buClr>
              <a:buSzPct val="100000"/>
              <a:buFont typeface="Georgia"/>
              <a:buNone/>
            </a:pPr>
            <a:r>
              <a:rPr b="1" lang="en-US" sz="6400">
                <a:solidFill>
                  <a:srgbClr val="0D0D0D"/>
                </a:solidFill>
                <a:latin typeface="Georgia"/>
                <a:ea typeface="Georgia"/>
                <a:cs typeface="Georgia"/>
                <a:sym typeface="Georgia"/>
              </a:rPr>
              <a:t>Humanitarian crises may arise because of  Natural, Man-made &amp; Complex Hazards </a:t>
            </a:r>
            <a:endParaRPr/>
          </a:p>
          <a:p>
            <a:pPr indent="-274320" lvl="0" marL="274320" marR="0" rtl="0" algn="l">
              <a:lnSpc>
                <a:spcPct val="120000"/>
              </a:lnSpc>
              <a:spcBef>
                <a:spcPts val="600"/>
              </a:spcBef>
              <a:spcAft>
                <a:spcPts val="0"/>
              </a:spcAft>
              <a:buClr>
                <a:srgbClr val="0D0D0D"/>
              </a:buClr>
              <a:buSzPct val="100000"/>
              <a:buFont typeface="Arial"/>
              <a:buChar char="•"/>
            </a:pPr>
            <a:r>
              <a:rPr lang="en-US" sz="5200">
                <a:solidFill>
                  <a:srgbClr val="0D0D0D"/>
                </a:solidFill>
                <a:latin typeface="Georgia"/>
                <a:ea typeface="Georgia"/>
                <a:cs typeface="Georgia"/>
                <a:sym typeface="Georgia"/>
              </a:rPr>
              <a:t>Natural disasters can be geophysical, hydrological, climatological, or biological.</a:t>
            </a:r>
            <a:endParaRPr/>
          </a:p>
          <a:p>
            <a:pPr indent="-274320" lvl="0" marL="274320" marR="0" rtl="0" algn="l">
              <a:lnSpc>
                <a:spcPct val="120000"/>
              </a:lnSpc>
              <a:spcBef>
                <a:spcPts val="600"/>
              </a:spcBef>
              <a:spcAft>
                <a:spcPts val="0"/>
              </a:spcAft>
              <a:buClr>
                <a:srgbClr val="0D0D0D"/>
              </a:buClr>
              <a:buSzPct val="100000"/>
              <a:buFont typeface="Arial"/>
              <a:buChar char="•"/>
            </a:pPr>
            <a:r>
              <a:rPr lang="en-US" sz="5200">
                <a:solidFill>
                  <a:srgbClr val="0D0D0D"/>
                </a:solidFill>
                <a:latin typeface="Georgia"/>
                <a:ea typeface="Georgia"/>
                <a:cs typeface="Georgia"/>
                <a:sym typeface="Georgia"/>
              </a:rPr>
              <a:t>Artificial emergencies include armed conflicts, plane &amp; train crashes, fires, and industrial accidents.</a:t>
            </a:r>
            <a:endParaRPr/>
          </a:p>
          <a:p>
            <a:pPr indent="-274320" lvl="0" marL="274320" marR="0" rtl="0" algn="l">
              <a:lnSpc>
                <a:spcPct val="120000"/>
              </a:lnSpc>
              <a:spcBef>
                <a:spcPts val="600"/>
              </a:spcBef>
              <a:spcAft>
                <a:spcPts val="0"/>
              </a:spcAft>
              <a:buClr>
                <a:srgbClr val="0D0D0D"/>
              </a:buClr>
              <a:buSzPct val="100000"/>
              <a:buFont typeface="Arial"/>
              <a:buChar char="•"/>
            </a:pPr>
            <a:r>
              <a:rPr lang="en-US" sz="5200">
                <a:solidFill>
                  <a:srgbClr val="0D0D0D"/>
                </a:solidFill>
                <a:latin typeface="Georgia"/>
                <a:ea typeface="Georgia"/>
                <a:cs typeface="Georgia"/>
                <a:sym typeface="Georgia"/>
              </a:rPr>
              <a:t>Complex emergencies is a combination of natural and man-made elements. This may lead to a humanitarian crisis.</a:t>
            </a:r>
            <a:endParaRPr/>
          </a:p>
        </p:txBody>
      </p:sp>
      <p:sp>
        <p:nvSpPr>
          <p:cNvPr id="236" name="Google Shape;236;p11"/>
          <p:cNvSpPr/>
          <p:nvPr/>
        </p:nvSpPr>
        <p:spPr>
          <a:xfrm>
            <a:off x="1077108" y="3628718"/>
            <a:ext cx="4821668" cy="2302286"/>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1"/>
          <p:cNvSpPr txBox="1"/>
          <p:nvPr/>
        </p:nvSpPr>
        <p:spPr>
          <a:xfrm>
            <a:off x="6042870" y="5942850"/>
            <a:ext cx="6098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Kamrul Hasan, 2017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2"/>
          <p:cNvSpPr txBox="1"/>
          <p:nvPr/>
        </p:nvSpPr>
        <p:spPr>
          <a:xfrm>
            <a:off x="941640" y="750827"/>
            <a:ext cx="7136957"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Humanitarian Crisis Setting</a:t>
            </a:r>
            <a:endParaRPr/>
          </a:p>
        </p:txBody>
      </p:sp>
      <p:cxnSp>
        <p:nvCxnSpPr>
          <p:cNvPr id="243" name="Google Shape;243;p12"/>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244" name="Google Shape;244;p12"/>
          <p:cNvSpPr txBox="1"/>
          <p:nvPr/>
        </p:nvSpPr>
        <p:spPr>
          <a:xfrm>
            <a:off x="1115556" y="2253004"/>
            <a:ext cx="4588957" cy="1704278"/>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D0D0D"/>
              </a:buClr>
              <a:buSzPts val="1500"/>
              <a:buFont typeface="Georgia"/>
              <a:buNone/>
            </a:pPr>
            <a:r>
              <a:rPr b="1" lang="en-US" sz="1500">
                <a:solidFill>
                  <a:srgbClr val="0D0D0D"/>
                </a:solidFill>
                <a:latin typeface="Georgia"/>
                <a:ea typeface="Georgia"/>
                <a:cs typeface="Georgia"/>
                <a:sym typeface="Georgia"/>
              </a:rPr>
              <a:t>Humanitarian Crisis can be characterized by the following</a:t>
            </a:r>
            <a:endParaRPr/>
          </a:p>
          <a:p>
            <a:pPr indent="-171450" lvl="0" marL="171450" marR="0" rtl="0" algn="l">
              <a:lnSpc>
                <a:spcPct val="115000"/>
              </a:lnSpc>
              <a:spcBef>
                <a:spcPts val="0"/>
              </a:spcBef>
              <a:spcAft>
                <a:spcPts val="0"/>
              </a:spcAft>
              <a:buClr>
                <a:srgbClr val="0D0D0D"/>
              </a:buClr>
              <a:buSzPts val="1300"/>
              <a:buFont typeface="Arial"/>
              <a:buChar char="•"/>
            </a:pPr>
            <a:r>
              <a:rPr lang="en-US" sz="1300">
                <a:solidFill>
                  <a:srgbClr val="0D0D0D"/>
                </a:solidFill>
                <a:latin typeface="Georgia"/>
                <a:ea typeface="Georgia"/>
                <a:cs typeface="Georgia"/>
                <a:sym typeface="Georgia"/>
              </a:rPr>
              <a:t>Extensive violence and loss of life</a:t>
            </a:r>
            <a:endParaRPr/>
          </a:p>
          <a:p>
            <a:pPr indent="-171450" lvl="0" marL="171450" marR="0" rtl="0" algn="l">
              <a:lnSpc>
                <a:spcPct val="115000"/>
              </a:lnSpc>
              <a:spcBef>
                <a:spcPts val="0"/>
              </a:spcBef>
              <a:spcAft>
                <a:spcPts val="0"/>
              </a:spcAft>
              <a:buClr>
                <a:srgbClr val="0D0D0D"/>
              </a:buClr>
              <a:buSzPts val="1300"/>
              <a:buFont typeface="Arial"/>
              <a:buChar char="•"/>
            </a:pPr>
            <a:r>
              <a:rPr lang="en-US" sz="1300">
                <a:solidFill>
                  <a:srgbClr val="0D0D0D"/>
                </a:solidFill>
                <a:latin typeface="Georgia"/>
                <a:ea typeface="Georgia"/>
                <a:cs typeface="Georgia"/>
                <a:sym typeface="Georgia"/>
              </a:rPr>
              <a:t>Displacements of populations</a:t>
            </a:r>
            <a:endParaRPr/>
          </a:p>
          <a:p>
            <a:pPr indent="-171450" lvl="0" marL="171450" marR="0" rtl="0" algn="l">
              <a:lnSpc>
                <a:spcPct val="115000"/>
              </a:lnSpc>
              <a:spcBef>
                <a:spcPts val="0"/>
              </a:spcBef>
              <a:spcAft>
                <a:spcPts val="0"/>
              </a:spcAft>
              <a:buClr>
                <a:srgbClr val="0D0D0D"/>
              </a:buClr>
              <a:buSzPts val="1300"/>
              <a:buFont typeface="Arial"/>
              <a:buChar char="•"/>
            </a:pPr>
            <a:r>
              <a:rPr lang="en-US" sz="1300">
                <a:solidFill>
                  <a:srgbClr val="0D0D0D"/>
                </a:solidFill>
                <a:latin typeface="Georgia"/>
                <a:ea typeface="Georgia"/>
                <a:cs typeface="Georgia"/>
                <a:sym typeface="Georgia"/>
              </a:rPr>
              <a:t>Widespread damage to societies and economies</a:t>
            </a:r>
            <a:endParaRPr/>
          </a:p>
          <a:p>
            <a:pPr indent="-171450" lvl="0" marL="171450" marR="0" rtl="0" algn="l">
              <a:lnSpc>
                <a:spcPct val="115000"/>
              </a:lnSpc>
              <a:spcBef>
                <a:spcPts val="0"/>
              </a:spcBef>
              <a:spcAft>
                <a:spcPts val="0"/>
              </a:spcAft>
              <a:buClr>
                <a:srgbClr val="0D0D0D"/>
              </a:buClr>
              <a:buSzPts val="1300"/>
              <a:buFont typeface="Arial"/>
              <a:buChar char="•"/>
            </a:pPr>
            <a:r>
              <a:rPr lang="en-US" sz="1300">
                <a:solidFill>
                  <a:srgbClr val="0D0D0D"/>
                </a:solidFill>
                <a:latin typeface="Georgia"/>
                <a:ea typeface="Georgia"/>
                <a:cs typeface="Georgia"/>
                <a:sym typeface="Georgia"/>
              </a:rPr>
              <a:t>Need large-scale, multi-faceted humanitarian assistance </a:t>
            </a:r>
            <a:endParaRPr/>
          </a:p>
        </p:txBody>
      </p:sp>
      <p:sp>
        <p:nvSpPr>
          <p:cNvPr id="245" name="Google Shape;245;p12"/>
          <p:cNvSpPr/>
          <p:nvPr/>
        </p:nvSpPr>
        <p:spPr>
          <a:xfrm>
            <a:off x="1077108" y="2204989"/>
            <a:ext cx="4821668" cy="1704279"/>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2"/>
          <p:cNvPicPr preferRelativeResize="0"/>
          <p:nvPr/>
        </p:nvPicPr>
        <p:blipFill rotWithShape="1">
          <a:blip r:embed="rId3">
            <a:alphaModFix/>
          </a:blip>
          <a:srcRect b="0" l="1435" r="0" t="0"/>
          <a:stretch/>
        </p:blipFill>
        <p:spPr>
          <a:xfrm>
            <a:off x="6045666" y="2204990"/>
            <a:ext cx="5296250" cy="3583998"/>
          </a:xfrm>
          <a:prstGeom prst="rect">
            <a:avLst/>
          </a:prstGeom>
          <a:noFill/>
          <a:ln>
            <a:noFill/>
          </a:ln>
        </p:spPr>
      </p:pic>
      <p:sp>
        <p:nvSpPr>
          <p:cNvPr id="247" name="Google Shape;247;p12"/>
          <p:cNvSpPr txBox="1"/>
          <p:nvPr/>
        </p:nvSpPr>
        <p:spPr>
          <a:xfrm>
            <a:off x="5992536" y="5792791"/>
            <a:ext cx="451887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BRAC, 2017</a:t>
            </a:r>
            <a:endParaRPr/>
          </a:p>
        </p:txBody>
      </p:sp>
      <p:sp>
        <p:nvSpPr>
          <p:cNvPr id="248" name="Google Shape;248;p12"/>
          <p:cNvSpPr txBox="1"/>
          <p:nvPr/>
        </p:nvSpPr>
        <p:spPr>
          <a:xfrm>
            <a:off x="1115556" y="4132138"/>
            <a:ext cx="4588957" cy="1704278"/>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D0D0D"/>
              </a:buClr>
              <a:buSzPts val="1500"/>
              <a:buFont typeface="Georgia"/>
              <a:buNone/>
            </a:pPr>
            <a:r>
              <a:rPr b="1" lang="en-US" sz="1500">
                <a:solidFill>
                  <a:srgbClr val="0D0D0D"/>
                </a:solidFill>
                <a:latin typeface="Georgia"/>
                <a:ea typeface="Georgia"/>
                <a:cs typeface="Georgia"/>
                <a:sym typeface="Georgia"/>
              </a:rPr>
              <a:t>Response</a:t>
            </a:r>
            <a:endParaRPr/>
          </a:p>
          <a:p>
            <a:pPr indent="0" lvl="0" marL="0" marR="0" rtl="0" algn="l">
              <a:lnSpc>
                <a:spcPct val="115000"/>
              </a:lnSpc>
              <a:spcBef>
                <a:spcPts val="0"/>
              </a:spcBef>
              <a:spcAft>
                <a:spcPts val="0"/>
              </a:spcAft>
              <a:buClr>
                <a:srgbClr val="0D0D0D"/>
              </a:buClr>
              <a:buSzPts val="1300"/>
              <a:buFont typeface="Georgia"/>
              <a:buNone/>
            </a:pPr>
            <a:r>
              <a:rPr lang="en-US" sz="1300">
                <a:solidFill>
                  <a:srgbClr val="0D0D0D"/>
                </a:solidFill>
                <a:latin typeface="Georgia"/>
                <a:ea typeface="Georgia"/>
                <a:cs typeface="Georgia"/>
                <a:sym typeface="Georgia"/>
              </a:rPr>
              <a:t>Each humanitarian disaster has its own set of challenges, and must be responded to accordingly. The priority in any humanitarian response, regardless of the kind of disaster, is to save lives and reduce suffering through meeting humanitarian needs.</a:t>
            </a:r>
            <a:endParaRPr/>
          </a:p>
        </p:txBody>
      </p:sp>
      <p:sp>
        <p:nvSpPr>
          <p:cNvPr id="249" name="Google Shape;249;p12"/>
          <p:cNvSpPr/>
          <p:nvPr/>
        </p:nvSpPr>
        <p:spPr>
          <a:xfrm>
            <a:off x="1077108" y="4084123"/>
            <a:ext cx="4821668" cy="1704279"/>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3"/>
          <p:cNvSpPr txBox="1"/>
          <p:nvPr/>
        </p:nvSpPr>
        <p:spPr>
          <a:xfrm>
            <a:off x="941640" y="750827"/>
            <a:ext cx="8009413"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Humanitarian Crisis in the World</a:t>
            </a:r>
            <a:endParaRPr/>
          </a:p>
        </p:txBody>
      </p:sp>
      <p:cxnSp>
        <p:nvCxnSpPr>
          <p:cNvPr id="255" name="Google Shape;255;p13"/>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256" name="Google Shape;256;p13"/>
          <p:cNvSpPr txBox="1"/>
          <p:nvPr/>
        </p:nvSpPr>
        <p:spPr>
          <a:xfrm>
            <a:off x="5537101" y="5479238"/>
            <a:ext cx="451887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OCHA, 2024</a:t>
            </a:r>
            <a:endParaRPr/>
          </a:p>
        </p:txBody>
      </p:sp>
      <p:sp>
        <p:nvSpPr>
          <p:cNvPr id="257" name="Google Shape;257;p13"/>
          <p:cNvSpPr txBox="1"/>
          <p:nvPr/>
        </p:nvSpPr>
        <p:spPr>
          <a:xfrm>
            <a:off x="1157502" y="2443542"/>
            <a:ext cx="4085618" cy="2908634"/>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D0D0D"/>
              </a:buClr>
              <a:buSzPts val="2000"/>
              <a:buFont typeface="Georgia"/>
              <a:buNone/>
            </a:pPr>
            <a:r>
              <a:rPr b="1" lang="en-US" sz="2000">
                <a:solidFill>
                  <a:srgbClr val="0D0D0D"/>
                </a:solidFill>
                <a:latin typeface="Georgia"/>
                <a:ea typeface="Georgia"/>
                <a:cs typeface="Georgia"/>
                <a:sym typeface="Georgia"/>
              </a:rPr>
              <a:t>Humanitarian Crisis in the World</a:t>
            </a:r>
            <a:endParaRPr/>
          </a:p>
          <a:p>
            <a:pPr indent="0" lvl="0" marL="0" marR="0" rtl="0" algn="l">
              <a:lnSpc>
                <a:spcPct val="115000"/>
              </a:lnSpc>
              <a:spcBef>
                <a:spcPts val="0"/>
              </a:spcBef>
              <a:spcAft>
                <a:spcPts val="0"/>
              </a:spcAft>
              <a:buClr>
                <a:srgbClr val="0D0D0D"/>
              </a:buClr>
              <a:buSzPts val="1600"/>
              <a:buFont typeface="Georgia"/>
              <a:buNone/>
            </a:pPr>
            <a:r>
              <a:rPr lang="en-US" sz="1600">
                <a:solidFill>
                  <a:srgbClr val="0D0D0D"/>
                </a:solidFill>
                <a:latin typeface="Georgia"/>
                <a:ea typeface="Georgia"/>
                <a:cs typeface="Georgia"/>
                <a:sym typeface="Georgia"/>
              </a:rPr>
              <a:t>The United Nations Office for the Coordination of Humanitarian Affairs (OCHA) brings the world together to tackle humanitarian emergencies and save the lives of people caught in crises. This map shows countries affected with the humanitarian crisis in the world currently.</a:t>
            </a:r>
            <a:endParaRPr/>
          </a:p>
        </p:txBody>
      </p:sp>
      <p:sp>
        <p:nvSpPr>
          <p:cNvPr id="258" name="Google Shape;258;p13"/>
          <p:cNvSpPr/>
          <p:nvPr/>
        </p:nvSpPr>
        <p:spPr>
          <a:xfrm>
            <a:off x="1077108" y="2278213"/>
            <a:ext cx="4249901" cy="3157852"/>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9" name="Google Shape;259;p13"/>
          <p:cNvPicPr preferRelativeResize="0"/>
          <p:nvPr/>
        </p:nvPicPr>
        <p:blipFill rotWithShape="1">
          <a:blip r:embed="rId3">
            <a:alphaModFix/>
          </a:blip>
          <a:srcRect b="0" l="0" r="0" t="0"/>
          <a:stretch/>
        </p:blipFill>
        <p:spPr>
          <a:xfrm>
            <a:off x="5537101" y="2295044"/>
            <a:ext cx="5066583" cy="3162085"/>
          </a:xfrm>
          <a:prstGeom prst="rect">
            <a:avLst/>
          </a:prstGeom>
          <a:noFill/>
          <a:ln>
            <a:noFill/>
          </a:ln>
        </p:spPr>
      </p:pic>
      <p:sp>
        <p:nvSpPr>
          <p:cNvPr id="260" name="Google Shape;260;p13"/>
          <p:cNvSpPr/>
          <p:nvPr/>
        </p:nvSpPr>
        <p:spPr>
          <a:xfrm>
            <a:off x="5537101" y="2278213"/>
            <a:ext cx="5066583" cy="3157852"/>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4"/>
          <p:cNvSpPr/>
          <p:nvPr/>
        </p:nvSpPr>
        <p:spPr>
          <a:xfrm>
            <a:off x="1077100" y="5425850"/>
            <a:ext cx="10058700" cy="921600"/>
          </a:xfrm>
          <a:prstGeom prst="rect">
            <a:avLst/>
          </a:prstGeom>
          <a:solidFill>
            <a:srgbClr val="FF00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4"/>
          <p:cNvSpPr txBox="1"/>
          <p:nvPr/>
        </p:nvSpPr>
        <p:spPr>
          <a:xfrm>
            <a:off x="941641" y="750827"/>
            <a:ext cx="60960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a:solidFill>
                  <a:schemeClr val="dk1"/>
                </a:solidFill>
                <a:latin typeface="Georgia"/>
                <a:ea typeface="Georgia"/>
                <a:cs typeface="Georgia"/>
                <a:sym typeface="Georgia"/>
              </a:rPr>
              <a:t>Effects</a:t>
            </a:r>
            <a:r>
              <a:rPr b="1" lang="en-US" sz="3500" u="none" cap="none" strike="noStrike">
                <a:solidFill>
                  <a:schemeClr val="dk1"/>
                </a:solidFill>
                <a:latin typeface="Georgia"/>
                <a:ea typeface="Georgia"/>
                <a:cs typeface="Georgia"/>
                <a:sym typeface="Georgia"/>
              </a:rPr>
              <a:t> of </a:t>
            </a:r>
            <a:r>
              <a:rPr b="1" lang="en-US" sz="3500">
                <a:solidFill>
                  <a:schemeClr val="dk1"/>
                </a:solidFill>
                <a:latin typeface="Georgia"/>
                <a:ea typeface="Georgia"/>
                <a:cs typeface="Georgia"/>
                <a:sym typeface="Georgia"/>
              </a:rPr>
              <a:t>the Crisis</a:t>
            </a:r>
            <a:endParaRPr/>
          </a:p>
        </p:txBody>
      </p:sp>
      <p:cxnSp>
        <p:nvCxnSpPr>
          <p:cNvPr id="267" name="Google Shape;267;p14"/>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pic>
        <p:nvPicPr>
          <p:cNvPr id="268" name="Google Shape;268;p14"/>
          <p:cNvPicPr preferRelativeResize="0"/>
          <p:nvPr/>
        </p:nvPicPr>
        <p:blipFill rotWithShape="1">
          <a:blip r:embed="rId3">
            <a:alphaModFix/>
          </a:blip>
          <a:srcRect b="0" l="0" r="0" t="0"/>
          <a:stretch/>
        </p:blipFill>
        <p:spPr>
          <a:xfrm>
            <a:off x="8014994" y="2655910"/>
            <a:ext cx="3120937" cy="2023319"/>
          </a:xfrm>
          <a:prstGeom prst="rect">
            <a:avLst/>
          </a:prstGeom>
          <a:noFill/>
          <a:ln>
            <a:noFill/>
          </a:ln>
        </p:spPr>
      </p:pic>
      <p:pic>
        <p:nvPicPr>
          <p:cNvPr id="269" name="Google Shape;269;p14"/>
          <p:cNvPicPr preferRelativeResize="0"/>
          <p:nvPr/>
        </p:nvPicPr>
        <p:blipFill rotWithShape="1">
          <a:blip r:embed="rId4">
            <a:alphaModFix/>
          </a:blip>
          <a:srcRect b="0" l="0" r="0" t="0"/>
          <a:stretch/>
        </p:blipFill>
        <p:spPr>
          <a:xfrm>
            <a:off x="1078038" y="2627665"/>
            <a:ext cx="3118636" cy="2080106"/>
          </a:xfrm>
          <a:prstGeom prst="rect">
            <a:avLst/>
          </a:prstGeom>
          <a:noFill/>
          <a:ln>
            <a:noFill/>
          </a:ln>
        </p:spPr>
      </p:pic>
      <p:pic>
        <p:nvPicPr>
          <p:cNvPr id="270" name="Google Shape;270;p14"/>
          <p:cNvPicPr preferRelativeResize="0"/>
          <p:nvPr/>
        </p:nvPicPr>
        <p:blipFill rotWithShape="1">
          <a:blip r:embed="rId5">
            <a:alphaModFix/>
          </a:blip>
          <a:srcRect b="0" l="0" r="3259" t="0"/>
          <a:stretch/>
        </p:blipFill>
        <p:spPr>
          <a:xfrm>
            <a:off x="4309131" y="2627369"/>
            <a:ext cx="3593406" cy="2080105"/>
          </a:xfrm>
          <a:prstGeom prst="rect">
            <a:avLst/>
          </a:prstGeom>
          <a:noFill/>
          <a:ln>
            <a:noFill/>
          </a:ln>
        </p:spPr>
      </p:pic>
      <p:sp>
        <p:nvSpPr>
          <p:cNvPr id="271" name="Google Shape;271;p14"/>
          <p:cNvSpPr txBox="1"/>
          <p:nvPr/>
        </p:nvSpPr>
        <p:spPr>
          <a:xfrm>
            <a:off x="1090569" y="5396279"/>
            <a:ext cx="9538282" cy="71089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lt1"/>
              </a:buClr>
              <a:buSzPts val="1600"/>
              <a:buFont typeface="Georgia"/>
              <a:buNone/>
            </a:pPr>
            <a:r>
              <a:rPr b="1" lang="en-US" sz="1600">
                <a:solidFill>
                  <a:schemeClr val="lt1"/>
                </a:solidFill>
                <a:latin typeface="Georgia"/>
                <a:ea typeface="Georgia"/>
                <a:cs typeface="Georgia"/>
                <a:sym typeface="Georgia"/>
              </a:rPr>
              <a:t>Imaginary Activity:</a:t>
            </a:r>
            <a:r>
              <a:rPr lang="en-US" sz="1600">
                <a:solidFill>
                  <a:schemeClr val="lt1"/>
                </a:solidFill>
                <a:latin typeface="Georgia"/>
                <a:ea typeface="Georgia"/>
                <a:cs typeface="Georgia"/>
                <a:sym typeface="Georgia"/>
              </a:rPr>
              <a:t> Imagine for 1-2 minutes that you've just arrived at a crowded refugee camp after fleeing your home. What are your biggest concerns? How would you feel about the situation and the people around you?</a:t>
            </a:r>
            <a:endParaRPr sz="1600">
              <a:solidFill>
                <a:schemeClr val="lt1"/>
              </a:solidFill>
              <a:latin typeface="Georgia"/>
              <a:ea typeface="Georgia"/>
              <a:cs typeface="Georgia"/>
              <a:sym typeface="Georgia"/>
            </a:endParaRPr>
          </a:p>
        </p:txBody>
      </p:sp>
      <p:sp>
        <p:nvSpPr>
          <p:cNvPr id="272" name="Google Shape;272;p14"/>
          <p:cNvSpPr txBox="1"/>
          <p:nvPr/>
        </p:nvSpPr>
        <p:spPr>
          <a:xfrm>
            <a:off x="990814" y="4687733"/>
            <a:ext cx="2661300" cy="26870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BRAC, 2017</a:t>
            </a:r>
            <a:endParaRPr/>
          </a:p>
        </p:txBody>
      </p:sp>
      <p:sp>
        <p:nvSpPr>
          <p:cNvPr id="273" name="Google Shape;273;p14"/>
          <p:cNvSpPr txBox="1"/>
          <p:nvPr/>
        </p:nvSpPr>
        <p:spPr>
          <a:xfrm>
            <a:off x="4228245" y="4687733"/>
            <a:ext cx="2661300" cy="26870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UN, 2023</a:t>
            </a:r>
            <a:endParaRPr/>
          </a:p>
        </p:txBody>
      </p:sp>
      <p:sp>
        <p:nvSpPr>
          <p:cNvPr id="274" name="Google Shape;274;p14"/>
          <p:cNvSpPr txBox="1"/>
          <p:nvPr/>
        </p:nvSpPr>
        <p:spPr>
          <a:xfrm>
            <a:off x="7919315" y="4661096"/>
            <a:ext cx="2661300" cy="29534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UNHCR, 2023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5"/>
          <p:cNvSpPr txBox="1"/>
          <p:nvPr/>
        </p:nvSpPr>
        <p:spPr>
          <a:xfrm>
            <a:off x="941641" y="750827"/>
            <a:ext cx="7497684"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200" u="none" cap="none" strike="noStrike">
                <a:solidFill>
                  <a:schemeClr val="dk1"/>
                </a:solidFill>
                <a:latin typeface="Georgia"/>
                <a:ea typeface="Georgia"/>
                <a:cs typeface="Georgia"/>
                <a:sym typeface="Georgia"/>
              </a:rPr>
              <a:t>The Effect of Humanitarian Crises on Communities</a:t>
            </a:r>
            <a:endParaRPr/>
          </a:p>
        </p:txBody>
      </p:sp>
      <p:cxnSp>
        <p:nvCxnSpPr>
          <p:cNvPr id="280" name="Google Shape;280;p15"/>
          <p:cNvCxnSpPr/>
          <p:nvPr/>
        </p:nvCxnSpPr>
        <p:spPr>
          <a:xfrm>
            <a:off x="1077108" y="2096005"/>
            <a:ext cx="1022625" cy="0"/>
          </a:xfrm>
          <a:prstGeom prst="straightConnector1">
            <a:avLst/>
          </a:prstGeom>
          <a:noFill/>
          <a:ln cap="flat" cmpd="sng" w="57150">
            <a:solidFill>
              <a:srgbClr val="FF008A"/>
            </a:solidFill>
            <a:prstDash val="solid"/>
            <a:miter lim="800000"/>
            <a:headEnd len="sm" w="sm" type="none"/>
            <a:tailEnd len="sm" w="sm" type="none"/>
          </a:ln>
        </p:spPr>
      </p:cxnSp>
      <p:grpSp>
        <p:nvGrpSpPr>
          <p:cNvPr id="281" name="Google Shape;281;p15"/>
          <p:cNvGrpSpPr/>
          <p:nvPr/>
        </p:nvGrpSpPr>
        <p:grpSpPr>
          <a:xfrm>
            <a:off x="941641" y="2887884"/>
            <a:ext cx="1726035" cy="2403508"/>
            <a:chOff x="933252" y="2887884"/>
            <a:chExt cx="1726035" cy="2403508"/>
          </a:xfrm>
        </p:grpSpPr>
        <p:grpSp>
          <p:nvGrpSpPr>
            <p:cNvPr id="282" name="Google Shape;282;p15"/>
            <p:cNvGrpSpPr/>
            <p:nvPr/>
          </p:nvGrpSpPr>
          <p:grpSpPr>
            <a:xfrm>
              <a:off x="1323326" y="2887884"/>
              <a:ext cx="945886" cy="945886"/>
              <a:chOff x="941640" y="2887883"/>
              <a:chExt cx="1273053" cy="1273053"/>
            </a:xfrm>
          </p:grpSpPr>
          <p:pic>
            <p:nvPicPr>
              <p:cNvPr id="283" name="Google Shape;283;p15"/>
              <p:cNvPicPr preferRelativeResize="0"/>
              <p:nvPr/>
            </p:nvPicPr>
            <p:blipFill rotWithShape="1">
              <a:blip r:embed="rId3">
                <a:alphaModFix/>
              </a:blip>
              <a:srcRect b="0" l="0" r="0" t="0"/>
              <a:stretch/>
            </p:blipFill>
            <p:spPr>
              <a:xfrm>
                <a:off x="1198419" y="3109964"/>
                <a:ext cx="759495" cy="828891"/>
              </a:xfrm>
              <a:prstGeom prst="rect">
                <a:avLst/>
              </a:prstGeom>
              <a:noFill/>
              <a:ln>
                <a:noFill/>
              </a:ln>
            </p:spPr>
          </p:pic>
          <p:sp>
            <p:nvSpPr>
              <p:cNvPr id="284" name="Google Shape;284;p15"/>
              <p:cNvSpPr/>
              <p:nvPr/>
            </p:nvSpPr>
            <p:spPr>
              <a:xfrm>
                <a:off x="941640" y="2887883"/>
                <a:ext cx="1273053" cy="1273053"/>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5" name="Google Shape;285;p15"/>
            <p:cNvSpPr txBox="1"/>
            <p:nvPr/>
          </p:nvSpPr>
          <p:spPr>
            <a:xfrm>
              <a:off x="933252"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Food Insecurity  </a:t>
              </a:r>
              <a:endParaRPr/>
            </a:p>
          </p:txBody>
        </p:sp>
        <p:sp>
          <p:nvSpPr>
            <p:cNvPr id="286" name="Google Shape;286;p15"/>
            <p:cNvSpPr txBox="1"/>
            <p:nvPr/>
          </p:nvSpPr>
          <p:spPr>
            <a:xfrm>
              <a:off x="1147268" y="4460395"/>
              <a:ext cx="129800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Food insecurity and disruptions lead to hunger and malnutrition.</a:t>
              </a:r>
              <a:endParaRPr/>
            </a:p>
          </p:txBody>
        </p:sp>
        <p:cxnSp>
          <p:nvCxnSpPr>
            <p:cNvPr id="287" name="Google Shape;287;p15"/>
            <p:cNvCxnSpPr/>
            <p:nvPr/>
          </p:nvCxnSpPr>
          <p:spPr>
            <a:xfrm>
              <a:off x="1382784" y="4387666"/>
              <a:ext cx="826971" cy="0"/>
            </a:xfrm>
            <a:prstGeom prst="straightConnector1">
              <a:avLst/>
            </a:prstGeom>
            <a:noFill/>
            <a:ln cap="flat" cmpd="sng" w="9525">
              <a:solidFill>
                <a:schemeClr val="dk1"/>
              </a:solidFill>
              <a:prstDash val="solid"/>
              <a:miter lim="800000"/>
              <a:headEnd len="sm" w="sm" type="none"/>
              <a:tailEnd len="sm" w="sm" type="none"/>
            </a:ln>
          </p:spPr>
        </p:cxnSp>
      </p:grpSp>
      <p:grpSp>
        <p:nvGrpSpPr>
          <p:cNvPr id="288" name="Google Shape;288;p15"/>
          <p:cNvGrpSpPr/>
          <p:nvPr/>
        </p:nvGrpSpPr>
        <p:grpSpPr>
          <a:xfrm>
            <a:off x="2763272" y="2887884"/>
            <a:ext cx="1726035" cy="2773111"/>
            <a:chOff x="2762052" y="2887884"/>
            <a:chExt cx="1726035" cy="2773111"/>
          </a:xfrm>
        </p:grpSpPr>
        <p:sp>
          <p:nvSpPr>
            <p:cNvPr id="289" name="Google Shape;289;p15"/>
            <p:cNvSpPr/>
            <p:nvPr/>
          </p:nvSpPr>
          <p:spPr>
            <a:xfrm>
              <a:off x="3100882" y="2887884"/>
              <a:ext cx="945886" cy="945886"/>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5"/>
            <p:cNvSpPr txBox="1"/>
            <p:nvPr/>
          </p:nvSpPr>
          <p:spPr>
            <a:xfrm>
              <a:off x="2762052"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Economic Loss</a:t>
              </a:r>
              <a:endParaRPr/>
            </a:p>
          </p:txBody>
        </p:sp>
        <p:sp>
          <p:nvSpPr>
            <p:cNvPr id="291" name="Google Shape;291;p15"/>
            <p:cNvSpPr txBox="1"/>
            <p:nvPr/>
          </p:nvSpPr>
          <p:spPr>
            <a:xfrm>
              <a:off x="2978092" y="4460395"/>
              <a:ext cx="12276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The destruction of infrastructure can lead to long-term financial insecurity.</a:t>
              </a:r>
              <a:endParaRPr/>
            </a:p>
          </p:txBody>
        </p:sp>
        <p:cxnSp>
          <p:nvCxnSpPr>
            <p:cNvPr id="292" name="Google Shape;292;p15"/>
            <p:cNvCxnSpPr/>
            <p:nvPr/>
          </p:nvCxnSpPr>
          <p:spPr>
            <a:xfrm>
              <a:off x="3174356" y="4387666"/>
              <a:ext cx="826971" cy="0"/>
            </a:xfrm>
            <a:prstGeom prst="straightConnector1">
              <a:avLst/>
            </a:prstGeom>
            <a:noFill/>
            <a:ln cap="flat" cmpd="sng" w="9525">
              <a:solidFill>
                <a:schemeClr val="dk1"/>
              </a:solidFill>
              <a:prstDash val="solid"/>
              <a:miter lim="800000"/>
              <a:headEnd len="sm" w="sm" type="none"/>
              <a:tailEnd len="sm" w="sm" type="none"/>
            </a:ln>
          </p:spPr>
        </p:cxnSp>
        <p:pic>
          <p:nvPicPr>
            <p:cNvPr id="293" name="Google Shape;293;p15"/>
            <p:cNvPicPr preferRelativeResize="0"/>
            <p:nvPr/>
          </p:nvPicPr>
          <p:blipFill rotWithShape="1">
            <a:blip r:embed="rId4">
              <a:alphaModFix/>
            </a:blip>
            <a:srcRect b="0" l="0" r="0" t="0"/>
            <a:stretch/>
          </p:blipFill>
          <p:spPr>
            <a:xfrm>
              <a:off x="3298924" y="3044502"/>
              <a:ext cx="551718" cy="615871"/>
            </a:xfrm>
            <a:prstGeom prst="rect">
              <a:avLst/>
            </a:prstGeom>
            <a:noFill/>
            <a:ln>
              <a:noFill/>
            </a:ln>
          </p:spPr>
        </p:pic>
      </p:grpSp>
      <p:grpSp>
        <p:nvGrpSpPr>
          <p:cNvPr id="294" name="Google Shape;294;p15"/>
          <p:cNvGrpSpPr/>
          <p:nvPr/>
        </p:nvGrpSpPr>
        <p:grpSpPr>
          <a:xfrm>
            <a:off x="4584903" y="2887884"/>
            <a:ext cx="1726035" cy="3142171"/>
            <a:chOff x="4453384" y="2887884"/>
            <a:chExt cx="1726035" cy="3142171"/>
          </a:xfrm>
        </p:grpSpPr>
        <p:sp>
          <p:nvSpPr>
            <p:cNvPr id="295" name="Google Shape;295;p15"/>
            <p:cNvSpPr txBox="1"/>
            <p:nvPr/>
          </p:nvSpPr>
          <p:spPr>
            <a:xfrm>
              <a:off x="4453384"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Health</a:t>
              </a:r>
              <a:endParaRPr/>
            </a:p>
          </p:txBody>
        </p:sp>
        <p:grpSp>
          <p:nvGrpSpPr>
            <p:cNvPr id="296" name="Google Shape;296;p15"/>
            <p:cNvGrpSpPr/>
            <p:nvPr/>
          </p:nvGrpSpPr>
          <p:grpSpPr>
            <a:xfrm>
              <a:off x="4669424" y="2887884"/>
              <a:ext cx="1227697" cy="3142171"/>
              <a:chOff x="4669424" y="2887884"/>
              <a:chExt cx="1227697" cy="3142171"/>
            </a:xfrm>
          </p:grpSpPr>
          <p:sp>
            <p:nvSpPr>
              <p:cNvPr id="297" name="Google Shape;297;p15"/>
              <p:cNvSpPr/>
              <p:nvPr/>
            </p:nvSpPr>
            <p:spPr>
              <a:xfrm>
                <a:off x="4792214" y="2887884"/>
                <a:ext cx="945886" cy="945886"/>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5"/>
              <p:cNvSpPr txBox="1"/>
              <p:nvPr/>
            </p:nvSpPr>
            <p:spPr>
              <a:xfrm>
                <a:off x="4669424" y="4460395"/>
                <a:ext cx="1227697"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Physical health issues due to injuries, the lack of access to healthcare services along with mental health issues.</a:t>
                </a:r>
                <a:endParaRPr/>
              </a:p>
            </p:txBody>
          </p:sp>
          <p:cxnSp>
            <p:nvCxnSpPr>
              <p:cNvPr id="299" name="Google Shape;299;p15"/>
              <p:cNvCxnSpPr/>
              <p:nvPr/>
            </p:nvCxnSpPr>
            <p:spPr>
              <a:xfrm>
                <a:off x="4865688" y="4387666"/>
                <a:ext cx="826971" cy="0"/>
              </a:xfrm>
              <a:prstGeom prst="straightConnector1">
                <a:avLst/>
              </a:prstGeom>
              <a:noFill/>
              <a:ln cap="flat" cmpd="sng" w="9525">
                <a:solidFill>
                  <a:schemeClr val="dk1"/>
                </a:solidFill>
                <a:prstDash val="solid"/>
                <a:miter lim="800000"/>
                <a:headEnd len="sm" w="sm" type="none"/>
                <a:tailEnd len="sm" w="sm" type="none"/>
              </a:ln>
            </p:spPr>
          </p:cxnSp>
          <p:pic>
            <p:nvPicPr>
              <p:cNvPr id="300" name="Google Shape;300;p15"/>
              <p:cNvPicPr preferRelativeResize="0"/>
              <p:nvPr/>
            </p:nvPicPr>
            <p:blipFill rotWithShape="1">
              <a:blip r:embed="rId5">
                <a:alphaModFix/>
              </a:blip>
              <a:srcRect b="0" l="0" r="0" t="0"/>
              <a:stretch/>
            </p:blipFill>
            <p:spPr>
              <a:xfrm>
                <a:off x="4924411" y="3132706"/>
                <a:ext cx="691613" cy="502500"/>
              </a:xfrm>
              <a:prstGeom prst="rect">
                <a:avLst/>
              </a:prstGeom>
              <a:noFill/>
              <a:ln>
                <a:noFill/>
              </a:ln>
            </p:spPr>
          </p:pic>
        </p:grpSp>
      </p:grpSp>
      <p:grpSp>
        <p:nvGrpSpPr>
          <p:cNvPr id="301" name="Google Shape;301;p15"/>
          <p:cNvGrpSpPr/>
          <p:nvPr/>
        </p:nvGrpSpPr>
        <p:grpSpPr>
          <a:xfrm>
            <a:off x="6406534" y="2887884"/>
            <a:ext cx="1726035" cy="3142411"/>
            <a:chOff x="6094976" y="2887884"/>
            <a:chExt cx="1726035" cy="3142411"/>
          </a:xfrm>
        </p:grpSpPr>
        <p:sp>
          <p:nvSpPr>
            <p:cNvPr id="302" name="Google Shape;302;p15"/>
            <p:cNvSpPr/>
            <p:nvPr/>
          </p:nvSpPr>
          <p:spPr>
            <a:xfrm>
              <a:off x="6433806" y="2887884"/>
              <a:ext cx="945886" cy="945886"/>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5"/>
            <p:cNvSpPr txBox="1"/>
            <p:nvPr/>
          </p:nvSpPr>
          <p:spPr>
            <a:xfrm>
              <a:off x="6094976"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WASH</a:t>
              </a:r>
              <a:endParaRPr/>
            </a:p>
          </p:txBody>
        </p:sp>
        <p:sp>
          <p:nvSpPr>
            <p:cNvPr id="304" name="Google Shape;304;p15"/>
            <p:cNvSpPr txBox="1"/>
            <p:nvPr/>
          </p:nvSpPr>
          <p:spPr>
            <a:xfrm>
              <a:off x="6311016" y="4460395"/>
              <a:ext cx="12276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Lack of access to clean water and sanitation facilities increases the risk of waterborne diseases.</a:t>
              </a:r>
              <a:endParaRPr/>
            </a:p>
          </p:txBody>
        </p:sp>
        <p:cxnSp>
          <p:nvCxnSpPr>
            <p:cNvPr id="305" name="Google Shape;305;p15"/>
            <p:cNvCxnSpPr/>
            <p:nvPr/>
          </p:nvCxnSpPr>
          <p:spPr>
            <a:xfrm>
              <a:off x="6507280" y="4387666"/>
              <a:ext cx="826971" cy="0"/>
            </a:xfrm>
            <a:prstGeom prst="straightConnector1">
              <a:avLst/>
            </a:prstGeom>
            <a:noFill/>
            <a:ln cap="flat" cmpd="sng" w="9525">
              <a:solidFill>
                <a:schemeClr val="dk1"/>
              </a:solidFill>
              <a:prstDash val="solid"/>
              <a:miter lim="800000"/>
              <a:headEnd len="sm" w="sm" type="none"/>
              <a:tailEnd len="sm" w="sm" type="none"/>
            </a:ln>
          </p:spPr>
        </p:cxnSp>
        <p:pic>
          <p:nvPicPr>
            <p:cNvPr id="306" name="Google Shape;306;p15"/>
            <p:cNvPicPr preferRelativeResize="0"/>
            <p:nvPr/>
          </p:nvPicPr>
          <p:blipFill rotWithShape="1">
            <a:blip r:embed="rId6">
              <a:alphaModFix/>
            </a:blip>
            <a:srcRect b="0" l="0" r="0" t="0"/>
            <a:stretch/>
          </p:blipFill>
          <p:spPr>
            <a:xfrm>
              <a:off x="6616240" y="3069670"/>
              <a:ext cx="618709" cy="582314"/>
            </a:xfrm>
            <a:prstGeom prst="rect">
              <a:avLst/>
            </a:prstGeom>
            <a:noFill/>
            <a:ln>
              <a:noFill/>
            </a:ln>
          </p:spPr>
        </p:pic>
      </p:grpSp>
      <p:grpSp>
        <p:nvGrpSpPr>
          <p:cNvPr id="307" name="Google Shape;307;p15"/>
          <p:cNvGrpSpPr/>
          <p:nvPr/>
        </p:nvGrpSpPr>
        <p:grpSpPr>
          <a:xfrm>
            <a:off x="8228165" y="2887884"/>
            <a:ext cx="1726035" cy="3142411"/>
            <a:chOff x="7779066" y="2887884"/>
            <a:chExt cx="1726035" cy="3142411"/>
          </a:xfrm>
        </p:grpSpPr>
        <p:sp>
          <p:nvSpPr>
            <p:cNvPr id="308" name="Google Shape;308;p15"/>
            <p:cNvSpPr/>
            <p:nvPr/>
          </p:nvSpPr>
          <p:spPr>
            <a:xfrm>
              <a:off x="8117896" y="2887884"/>
              <a:ext cx="945886" cy="945886"/>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5"/>
            <p:cNvSpPr txBox="1"/>
            <p:nvPr/>
          </p:nvSpPr>
          <p:spPr>
            <a:xfrm>
              <a:off x="7779066"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Protection</a:t>
              </a:r>
              <a:endParaRPr/>
            </a:p>
          </p:txBody>
        </p:sp>
        <p:sp>
          <p:nvSpPr>
            <p:cNvPr id="310" name="Google Shape;310;p15"/>
            <p:cNvSpPr txBox="1"/>
            <p:nvPr/>
          </p:nvSpPr>
          <p:spPr>
            <a:xfrm>
              <a:off x="7995106" y="4460395"/>
              <a:ext cx="12276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Gender-based violence, affecting women and girls' safety and exacerbating gender inequalities.</a:t>
              </a:r>
              <a:endParaRPr/>
            </a:p>
          </p:txBody>
        </p:sp>
        <p:cxnSp>
          <p:nvCxnSpPr>
            <p:cNvPr id="311" name="Google Shape;311;p15"/>
            <p:cNvCxnSpPr/>
            <p:nvPr/>
          </p:nvCxnSpPr>
          <p:spPr>
            <a:xfrm>
              <a:off x="8191370" y="4387666"/>
              <a:ext cx="826971" cy="0"/>
            </a:xfrm>
            <a:prstGeom prst="straightConnector1">
              <a:avLst/>
            </a:prstGeom>
            <a:noFill/>
            <a:ln cap="flat" cmpd="sng" w="9525">
              <a:solidFill>
                <a:schemeClr val="dk1"/>
              </a:solidFill>
              <a:prstDash val="solid"/>
              <a:miter lim="800000"/>
              <a:headEnd len="sm" w="sm" type="none"/>
              <a:tailEnd len="sm" w="sm" type="none"/>
            </a:ln>
          </p:spPr>
        </p:cxnSp>
        <p:pic>
          <p:nvPicPr>
            <p:cNvPr id="312" name="Google Shape;312;p15"/>
            <p:cNvPicPr preferRelativeResize="0"/>
            <p:nvPr/>
          </p:nvPicPr>
          <p:blipFill rotWithShape="1">
            <a:blip r:embed="rId7">
              <a:alphaModFix/>
            </a:blip>
            <a:srcRect b="0" l="0" r="0" t="0"/>
            <a:stretch/>
          </p:blipFill>
          <p:spPr>
            <a:xfrm>
              <a:off x="8320129" y="3052892"/>
              <a:ext cx="555197" cy="649427"/>
            </a:xfrm>
            <a:prstGeom prst="rect">
              <a:avLst/>
            </a:prstGeom>
            <a:noFill/>
            <a:ln>
              <a:noFill/>
            </a:ln>
          </p:spPr>
        </p:pic>
      </p:grpSp>
      <p:grpSp>
        <p:nvGrpSpPr>
          <p:cNvPr id="313" name="Google Shape;313;p15"/>
          <p:cNvGrpSpPr/>
          <p:nvPr/>
        </p:nvGrpSpPr>
        <p:grpSpPr>
          <a:xfrm>
            <a:off x="10049797" y="2887884"/>
            <a:ext cx="1726035" cy="2957911"/>
            <a:chOff x="9424643" y="2887884"/>
            <a:chExt cx="1726035" cy="2957911"/>
          </a:xfrm>
        </p:grpSpPr>
        <p:sp>
          <p:nvSpPr>
            <p:cNvPr id="314" name="Google Shape;314;p15"/>
            <p:cNvSpPr/>
            <p:nvPr/>
          </p:nvSpPr>
          <p:spPr>
            <a:xfrm>
              <a:off x="9763473" y="2887884"/>
              <a:ext cx="945886" cy="945886"/>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5"/>
            <p:cNvSpPr txBox="1"/>
            <p:nvPr/>
          </p:nvSpPr>
          <p:spPr>
            <a:xfrm>
              <a:off x="9424643"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Vulnerability</a:t>
              </a:r>
              <a:endParaRPr/>
            </a:p>
          </p:txBody>
        </p:sp>
        <p:sp>
          <p:nvSpPr>
            <p:cNvPr id="316" name="Google Shape;316;p15"/>
            <p:cNvSpPr txBox="1"/>
            <p:nvPr/>
          </p:nvSpPr>
          <p:spPr>
            <a:xfrm>
              <a:off x="9640683" y="4460395"/>
              <a:ext cx="1227600" cy="138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People become homeless or live in unsafe conditions. Displacement creates identity crisis.</a:t>
              </a:r>
              <a:endParaRPr/>
            </a:p>
          </p:txBody>
        </p:sp>
        <p:cxnSp>
          <p:nvCxnSpPr>
            <p:cNvPr id="317" name="Google Shape;317;p15"/>
            <p:cNvCxnSpPr/>
            <p:nvPr/>
          </p:nvCxnSpPr>
          <p:spPr>
            <a:xfrm>
              <a:off x="9836947" y="4387666"/>
              <a:ext cx="826971" cy="0"/>
            </a:xfrm>
            <a:prstGeom prst="straightConnector1">
              <a:avLst/>
            </a:prstGeom>
            <a:noFill/>
            <a:ln cap="flat" cmpd="sng" w="9525">
              <a:solidFill>
                <a:schemeClr val="dk1"/>
              </a:solidFill>
              <a:prstDash val="solid"/>
              <a:miter lim="800000"/>
              <a:headEnd len="sm" w="sm" type="none"/>
              <a:tailEnd len="sm" w="sm" type="none"/>
            </a:ln>
          </p:spPr>
        </p:cxnSp>
        <p:pic>
          <p:nvPicPr>
            <p:cNvPr id="318" name="Google Shape;318;p15"/>
            <p:cNvPicPr preferRelativeResize="0"/>
            <p:nvPr/>
          </p:nvPicPr>
          <p:blipFill rotWithShape="1">
            <a:blip r:embed="rId8">
              <a:alphaModFix/>
            </a:blip>
            <a:srcRect b="0" l="0" r="0" t="0"/>
            <a:stretch/>
          </p:blipFill>
          <p:spPr>
            <a:xfrm>
              <a:off x="9958203" y="3061281"/>
              <a:ext cx="584589" cy="582314"/>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6"/>
          <p:cNvSpPr txBox="1"/>
          <p:nvPr/>
        </p:nvSpPr>
        <p:spPr>
          <a:xfrm>
            <a:off x="941640" y="750827"/>
            <a:ext cx="8428863"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Understanding the effect of Humanitarian crises on children </a:t>
            </a:r>
            <a:endParaRPr/>
          </a:p>
        </p:txBody>
      </p:sp>
      <p:sp>
        <p:nvSpPr>
          <p:cNvPr id="324" name="Google Shape;324;p16"/>
          <p:cNvSpPr/>
          <p:nvPr/>
        </p:nvSpPr>
        <p:spPr>
          <a:xfrm>
            <a:off x="1077108" y="2590336"/>
            <a:ext cx="4895853" cy="3612572"/>
          </a:xfrm>
          <a:prstGeom prst="rect">
            <a:avLst/>
          </a:prstGeom>
          <a:solidFill>
            <a:srgbClr val="6A75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6"/>
          <p:cNvSpPr txBox="1"/>
          <p:nvPr/>
        </p:nvSpPr>
        <p:spPr>
          <a:xfrm>
            <a:off x="1196293" y="2764501"/>
            <a:ext cx="4441110" cy="32778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700"/>
              <a:buFont typeface="Arial"/>
              <a:buChar char="•"/>
            </a:pPr>
            <a:r>
              <a:rPr lang="en-US" sz="1700">
                <a:solidFill>
                  <a:schemeClr val="lt1"/>
                </a:solidFill>
                <a:latin typeface="Georgia"/>
                <a:ea typeface="Georgia"/>
                <a:cs typeface="Georgia"/>
                <a:sym typeface="Georgia"/>
              </a:rPr>
              <a:t>Crisis exacerbates child protection risks, such as trafficking, child labor, violence, child marriage, family separation, and recruitment and use by armed groups.</a:t>
            </a:r>
            <a:endParaRPr/>
          </a:p>
          <a:p>
            <a:pPr indent="-285750" lvl="0" marL="285750" marR="0" rtl="0" algn="l">
              <a:spcBef>
                <a:spcPts val="1200"/>
              </a:spcBef>
              <a:spcAft>
                <a:spcPts val="0"/>
              </a:spcAft>
              <a:buClr>
                <a:schemeClr val="lt1"/>
              </a:buClr>
              <a:buSzPts val="1700"/>
              <a:buFont typeface="Arial"/>
              <a:buChar char="•"/>
            </a:pPr>
            <a:r>
              <a:rPr lang="en-US" sz="1700">
                <a:solidFill>
                  <a:schemeClr val="lt1"/>
                </a:solidFill>
                <a:latin typeface="Georgia"/>
                <a:ea typeface="Georgia"/>
                <a:cs typeface="Georgia"/>
                <a:sym typeface="Georgia"/>
              </a:rPr>
              <a:t>Crisis can lead to mental health challenges such as anxiety, depression, and PTSD.</a:t>
            </a:r>
            <a:endParaRPr/>
          </a:p>
          <a:p>
            <a:pPr indent="-285750" lvl="0" marL="285750" marR="0" rtl="0" algn="l">
              <a:spcBef>
                <a:spcPts val="1200"/>
              </a:spcBef>
              <a:spcAft>
                <a:spcPts val="0"/>
              </a:spcAft>
              <a:buClr>
                <a:schemeClr val="lt1"/>
              </a:buClr>
              <a:buSzPts val="1700"/>
              <a:buFont typeface="Arial"/>
              <a:buChar char="•"/>
            </a:pPr>
            <a:r>
              <a:rPr lang="en-US" sz="1700">
                <a:solidFill>
                  <a:schemeClr val="lt1"/>
                </a:solidFill>
                <a:latin typeface="Georgia"/>
                <a:ea typeface="Georgia"/>
                <a:cs typeface="Georgia"/>
                <a:sym typeface="Georgia"/>
              </a:rPr>
              <a:t>Highest numbers of children whose lives are affected lives in Democratic Republic of Congo, Israel, Palestine, Somalia, Ukraine, and Syria. </a:t>
            </a:r>
            <a:endParaRPr/>
          </a:p>
        </p:txBody>
      </p:sp>
      <p:cxnSp>
        <p:nvCxnSpPr>
          <p:cNvPr id="326" name="Google Shape;326;p16"/>
          <p:cNvCxnSpPr/>
          <p:nvPr/>
        </p:nvCxnSpPr>
        <p:spPr>
          <a:xfrm>
            <a:off x="1077108" y="1886280"/>
            <a:ext cx="1022625" cy="0"/>
          </a:xfrm>
          <a:prstGeom prst="straightConnector1">
            <a:avLst/>
          </a:prstGeom>
          <a:noFill/>
          <a:ln cap="flat" cmpd="sng" w="57150">
            <a:solidFill>
              <a:srgbClr val="FF008A"/>
            </a:solidFill>
            <a:prstDash val="solid"/>
            <a:miter lim="800000"/>
            <a:headEnd len="sm" w="sm" type="none"/>
            <a:tailEnd len="sm" w="sm" type="none"/>
          </a:ln>
        </p:spPr>
      </p:cxnSp>
      <p:pic>
        <p:nvPicPr>
          <p:cNvPr id="327" name="Google Shape;327;p16"/>
          <p:cNvPicPr preferRelativeResize="0"/>
          <p:nvPr/>
        </p:nvPicPr>
        <p:blipFill rotWithShape="1">
          <a:blip r:embed="rId3">
            <a:alphaModFix/>
          </a:blip>
          <a:srcRect b="1352" l="0" r="0" t="1353"/>
          <a:stretch/>
        </p:blipFill>
        <p:spPr>
          <a:xfrm>
            <a:off x="6096000" y="2590336"/>
            <a:ext cx="5569519" cy="3612572"/>
          </a:xfrm>
          <a:prstGeom prst="rect">
            <a:avLst/>
          </a:prstGeom>
          <a:noFill/>
          <a:ln>
            <a:noFill/>
          </a:ln>
        </p:spPr>
      </p:pic>
      <p:sp>
        <p:nvSpPr>
          <p:cNvPr id="328" name="Google Shape;328;p16"/>
          <p:cNvSpPr txBox="1"/>
          <p:nvPr/>
        </p:nvSpPr>
        <p:spPr>
          <a:xfrm>
            <a:off x="6093204" y="6202908"/>
            <a:ext cx="6098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Shafiqur Rahman, 2021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7"/>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Reflection</a:t>
            </a:r>
            <a:endParaRPr/>
          </a:p>
        </p:txBody>
      </p:sp>
      <p:cxnSp>
        <p:nvCxnSpPr>
          <p:cNvPr id="334" name="Google Shape;334;p17"/>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335" name="Google Shape;335;p17"/>
          <p:cNvSpPr txBox="1"/>
          <p:nvPr/>
        </p:nvSpPr>
        <p:spPr>
          <a:xfrm>
            <a:off x="941641" y="2653120"/>
            <a:ext cx="501889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Multiple Choice Questions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Which of the following best describes a disaster?</a:t>
            </a:r>
            <a:endParaRPr/>
          </a:p>
        </p:txBody>
      </p:sp>
      <p:sp>
        <p:nvSpPr>
          <p:cNvPr id="336" name="Google Shape;336;p17"/>
          <p:cNvSpPr/>
          <p:nvPr/>
        </p:nvSpPr>
        <p:spPr>
          <a:xfrm>
            <a:off x="1055770" y="3387346"/>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7"/>
          <p:cNvSpPr txBox="1"/>
          <p:nvPr/>
        </p:nvSpPr>
        <p:spPr>
          <a:xfrm>
            <a:off x="1097715" y="3430317"/>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 A planned event that enhances community resilience</a:t>
            </a:r>
            <a:endParaRPr/>
          </a:p>
        </p:txBody>
      </p:sp>
      <p:sp>
        <p:nvSpPr>
          <p:cNvPr id="338" name="Google Shape;338;p17"/>
          <p:cNvSpPr/>
          <p:nvPr/>
        </p:nvSpPr>
        <p:spPr>
          <a:xfrm>
            <a:off x="1055770" y="3909878"/>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7"/>
          <p:cNvSpPr txBox="1"/>
          <p:nvPr/>
        </p:nvSpPr>
        <p:spPr>
          <a:xfrm>
            <a:off x="1097715" y="3952849"/>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 A gradual change in societal norms</a:t>
            </a:r>
            <a:endParaRPr/>
          </a:p>
        </p:txBody>
      </p:sp>
      <p:sp>
        <p:nvSpPr>
          <p:cNvPr id="340" name="Google Shape;340;p17"/>
          <p:cNvSpPr/>
          <p:nvPr/>
        </p:nvSpPr>
        <p:spPr>
          <a:xfrm>
            <a:off x="1055770" y="4432410"/>
            <a:ext cx="4513278" cy="609162"/>
          </a:xfrm>
          <a:prstGeom prst="rect">
            <a:avLst/>
          </a:prstGeom>
          <a:solidFill>
            <a:srgbClr val="95D7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7"/>
          <p:cNvSpPr txBox="1"/>
          <p:nvPr/>
        </p:nvSpPr>
        <p:spPr>
          <a:xfrm>
            <a:off x="1097715" y="4492159"/>
            <a:ext cx="43287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 A sudden and catastrophic event disrupting community functioning</a:t>
            </a:r>
            <a:endParaRPr/>
          </a:p>
        </p:txBody>
      </p:sp>
      <p:sp>
        <p:nvSpPr>
          <p:cNvPr id="342" name="Google Shape;342;p17"/>
          <p:cNvSpPr/>
          <p:nvPr/>
        </p:nvSpPr>
        <p:spPr>
          <a:xfrm>
            <a:off x="1055770" y="5144655"/>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7"/>
          <p:cNvSpPr txBox="1"/>
          <p:nvPr/>
        </p:nvSpPr>
        <p:spPr>
          <a:xfrm>
            <a:off x="1097715" y="5187626"/>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 A controlled risk management strategy</a:t>
            </a:r>
            <a:endParaRPr/>
          </a:p>
        </p:txBody>
      </p:sp>
      <p:cxnSp>
        <p:nvCxnSpPr>
          <p:cNvPr id="344" name="Google Shape;344;p17"/>
          <p:cNvCxnSpPr/>
          <p:nvPr/>
        </p:nvCxnSpPr>
        <p:spPr>
          <a:xfrm>
            <a:off x="6233020" y="2793534"/>
            <a:ext cx="0" cy="2770570"/>
          </a:xfrm>
          <a:prstGeom prst="straightConnector1">
            <a:avLst/>
          </a:prstGeom>
          <a:noFill/>
          <a:ln cap="flat" cmpd="sng" w="9525">
            <a:solidFill>
              <a:schemeClr val="dk1"/>
            </a:solidFill>
            <a:prstDash val="solid"/>
            <a:miter lim="800000"/>
            <a:headEnd len="sm" w="sm" type="none"/>
            <a:tailEnd len="sm" w="sm" type="none"/>
          </a:ln>
        </p:spPr>
      </p:cxnSp>
      <p:sp>
        <p:nvSpPr>
          <p:cNvPr id="345" name="Google Shape;345;p17"/>
          <p:cNvSpPr txBox="1"/>
          <p:nvPr/>
        </p:nvSpPr>
        <p:spPr>
          <a:xfrm>
            <a:off x="6666450" y="2653120"/>
            <a:ext cx="32912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What typically causes an emergency?</a:t>
            </a:r>
            <a:endParaRPr/>
          </a:p>
        </p:txBody>
      </p:sp>
      <p:sp>
        <p:nvSpPr>
          <p:cNvPr id="346" name="Google Shape;346;p17"/>
          <p:cNvSpPr/>
          <p:nvPr/>
        </p:nvSpPr>
        <p:spPr>
          <a:xfrm>
            <a:off x="6780579" y="3387346"/>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7"/>
          <p:cNvSpPr txBox="1"/>
          <p:nvPr/>
        </p:nvSpPr>
        <p:spPr>
          <a:xfrm>
            <a:off x="6822524" y="3430317"/>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 Long-term gradual changes </a:t>
            </a:r>
            <a:endParaRPr/>
          </a:p>
        </p:txBody>
      </p:sp>
      <p:sp>
        <p:nvSpPr>
          <p:cNvPr id="348" name="Google Shape;348;p17"/>
          <p:cNvSpPr/>
          <p:nvPr/>
        </p:nvSpPr>
        <p:spPr>
          <a:xfrm>
            <a:off x="6780579" y="3909878"/>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7"/>
          <p:cNvSpPr txBox="1"/>
          <p:nvPr/>
        </p:nvSpPr>
        <p:spPr>
          <a:xfrm>
            <a:off x="6822524" y="3952849"/>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 Multiple simultaneous incidents </a:t>
            </a:r>
            <a:endParaRPr/>
          </a:p>
        </p:txBody>
      </p:sp>
      <p:sp>
        <p:nvSpPr>
          <p:cNvPr id="350" name="Google Shape;350;p17"/>
          <p:cNvSpPr/>
          <p:nvPr/>
        </p:nvSpPr>
        <p:spPr>
          <a:xfrm>
            <a:off x="6780579" y="4432410"/>
            <a:ext cx="4513278" cy="419449"/>
          </a:xfrm>
          <a:prstGeom prst="rect">
            <a:avLst/>
          </a:prstGeom>
          <a:solidFill>
            <a:srgbClr val="95D7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7"/>
          <p:cNvSpPr txBox="1"/>
          <p:nvPr/>
        </p:nvSpPr>
        <p:spPr>
          <a:xfrm>
            <a:off x="6822524" y="4475381"/>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 A single sudden shock </a:t>
            </a:r>
            <a:endParaRPr/>
          </a:p>
        </p:txBody>
      </p:sp>
      <p:sp>
        <p:nvSpPr>
          <p:cNvPr id="352" name="Google Shape;352;p17"/>
          <p:cNvSpPr/>
          <p:nvPr/>
        </p:nvSpPr>
        <p:spPr>
          <a:xfrm>
            <a:off x="6780579" y="4954942"/>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7"/>
          <p:cNvSpPr txBox="1"/>
          <p:nvPr/>
        </p:nvSpPr>
        <p:spPr>
          <a:xfrm>
            <a:off x="6822524" y="4997913"/>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 Routine operational procedures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8"/>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Reflection</a:t>
            </a:r>
            <a:endParaRPr/>
          </a:p>
        </p:txBody>
      </p:sp>
      <p:cxnSp>
        <p:nvCxnSpPr>
          <p:cNvPr id="359" name="Google Shape;359;p18"/>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cxnSp>
        <p:nvCxnSpPr>
          <p:cNvPr id="360" name="Google Shape;360;p18"/>
          <p:cNvCxnSpPr/>
          <p:nvPr/>
        </p:nvCxnSpPr>
        <p:spPr>
          <a:xfrm>
            <a:off x="6233020" y="2793534"/>
            <a:ext cx="0" cy="2580857"/>
          </a:xfrm>
          <a:prstGeom prst="straightConnector1">
            <a:avLst/>
          </a:prstGeom>
          <a:noFill/>
          <a:ln cap="flat" cmpd="sng" w="9525">
            <a:solidFill>
              <a:schemeClr val="dk1"/>
            </a:solidFill>
            <a:prstDash val="solid"/>
            <a:miter lim="800000"/>
            <a:headEnd len="sm" w="sm" type="none"/>
            <a:tailEnd len="sm" w="sm" type="none"/>
          </a:ln>
        </p:spPr>
      </p:cxnSp>
      <p:sp>
        <p:nvSpPr>
          <p:cNvPr id="361" name="Google Shape;361;p18"/>
          <p:cNvSpPr txBox="1"/>
          <p:nvPr/>
        </p:nvSpPr>
        <p:spPr>
          <a:xfrm>
            <a:off x="6666450" y="2653120"/>
            <a:ext cx="32912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What is the primary priority in any humanitarian response? </a:t>
            </a:r>
            <a:endParaRPr/>
          </a:p>
        </p:txBody>
      </p:sp>
      <p:sp>
        <p:nvSpPr>
          <p:cNvPr id="362" name="Google Shape;362;p18"/>
          <p:cNvSpPr/>
          <p:nvPr/>
        </p:nvSpPr>
        <p:spPr>
          <a:xfrm>
            <a:off x="6780579" y="3387346"/>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8"/>
          <p:cNvSpPr txBox="1"/>
          <p:nvPr/>
        </p:nvSpPr>
        <p:spPr>
          <a:xfrm>
            <a:off x="6822524" y="3430317"/>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 Rebuilding infrastructure </a:t>
            </a:r>
            <a:endParaRPr/>
          </a:p>
        </p:txBody>
      </p:sp>
      <p:sp>
        <p:nvSpPr>
          <p:cNvPr id="364" name="Google Shape;364;p18"/>
          <p:cNvSpPr/>
          <p:nvPr/>
        </p:nvSpPr>
        <p:spPr>
          <a:xfrm>
            <a:off x="6780579" y="3909878"/>
            <a:ext cx="4513278" cy="419449"/>
          </a:xfrm>
          <a:prstGeom prst="rect">
            <a:avLst/>
          </a:prstGeom>
          <a:solidFill>
            <a:srgbClr val="95D7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8"/>
          <p:cNvSpPr txBox="1"/>
          <p:nvPr/>
        </p:nvSpPr>
        <p:spPr>
          <a:xfrm>
            <a:off x="6822524" y="3952849"/>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 Meeting humanitarian needs and reducing suffering </a:t>
            </a:r>
            <a:endParaRPr/>
          </a:p>
        </p:txBody>
      </p:sp>
      <p:sp>
        <p:nvSpPr>
          <p:cNvPr id="366" name="Google Shape;366;p18"/>
          <p:cNvSpPr/>
          <p:nvPr/>
        </p:nvSpPr>
        <p:spPr>
          <a:xfrm>
            <a:off x="6780579" y="4432410"/>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18"/>
          <p:cNvSpPr txBox="1"/>
          <p:nvPr/>
        </p:nvSpPr>
        <p:spPr>
          <a:xfrm>
            <a:off x="6822524" y="4475381"/>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 Allocating blame for the disaster </a:t>
            </a:r>
            <a:endParaRPr/>
          </a:p>
        </p:txBody>
      </p:sp>
      <p:sp>
        <p:nvSpPr>
          <p:cNvPr id="368" name="Google Shape;368;p18"/>
          <p:cNvSpPr/>
          <p:nvPr/>
        </p:nvSpPr>
        <p:spPr>
          <a:xfrm>
            <a:off x="6780579" y="4954942"/>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18"/>
          <p:cNvSpPr txBox="1"/>
          <p:nvPr/>
        </p:nvSpPr>
        <p:spPr>
          <a:xfrm>
            <a:off x="6822524" y="4997913"/>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 Promoting economic development</a:t>
            </a:r>
            <a:endParaRPr/>
          </a:p>
        </p:txBody>
      </p:sp>
      <p:sp>
        <p:nvSpPr>
          <p:cNvPr id="370" name="Google Shape;370;p18"/>
          <p:cNvSpPr txBox="1"/>
          <p:nvPr/>
        </p:nvSpPr>
        <p:spPr>
          <a:xfrm>
            <a:off x="1090568" y="2653120"/>
            <a:ext cx="455522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Which factor poses a significant risk to humanitarian relief workers in certain regions?</a:t>
            </a:r>
            <a:endParaRPr/>
          </a:p>
        </p:txBody>
      </p:sp>
      <p:sp>
        <p:nvSpPr>
          <p:cNvPr id="371" name="Google Shape;371;p18"/>
          <p:cNvSpPr/>
          <p:nvPr/>
        </p:nvSpPr>
        <p:spPr>
          <a:xfrm>
            <a:off x="1191237" y="3387346"/>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18"/>
          <p:cNvSpPr txBox="1"/>
          <p:nvPr/>
        </p:nvSpPr>
        <p:spPr>
          <a:xfrm>
            <a:off x="1233182" y="3430317"/>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 Ease of access to affected populations </a:t>
            </a:r>
            <a:endParaRPr/>
          </a:p>
        </p:txBody>
      </p:sp>
      <p:sp>
        <p:nvSpPr>
          <p:cNvPr id="373" name="Google Shape;373;p18"/>
          <p:cNvSpPr/>
          <p:nvPr/>
        </p:nvSpPr>
        <p:spPr>
          <a:xfrm>
            <a:off x="1191237" y="3909878"/>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18"/>
          <p:cNvSpPr txBox="1"/>
          <p:nvPr/>
        </p:nvSpPr>
        <p:spPr>
          <a:xfrm>
            <a:off x="1233182" y="3952849"/>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 Supportive local communities </a:t>
            </a:r>
            <a:endParaRPr/>
          </a:p>
        </p:txBody>
      </p:sp>
      <p:sp>
        <p:nvSpPr>
          <p:cNvPr id="375" name="Google Shape;375;p18"/>
          <p:cNvSpPr/>
          <p:nvPr/>
        </p:nvSpPr>
        <p:spPr>
          <a:xfrm>
            <a:off x="1191237" y="4432410"/>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18"/>
          <p:cNvSpPr txBox="1"/>
          <p:nvPr/>
        </p:nvSpPr>
        <p:spPr>
          <a:xfrm>
            <a:off x="1233182" y="4475381"/>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 Lack of security risks </a:t>
            </a:r>
            <a:endParaRPr/>
          </a:p>
        </p:txBody>
      </p:sp>
      <p:sp>
        <p:nvSpPr>
          <p:cNvPr id="377" name="Google Shape;377;p18"/>
          <p:cNvSpPr/>
          <p:nvPr/>
        </p:nvSpPr>
        <p:spPr>
          <a:xfrm>
            <a:off x="1191237" y="4954942"/>
            <a:ext cx="4513278" cy="419449"/>
          </a:xfrm>
          <a:prstGeom prst="rect">
            <a:avLst/>
          </a:prstGeom>
          <a:solidFill>
            <a:srgbClr val="95D7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18"/>
          <p:cNvSpPr txBox="1"/>
          <p:nvPr/>
        </p:nvSpPr>
        <p:spPr>
          <a:xfrm>
            <a:off x="1233182" y="4997913"/>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 Presence of armed conflict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9"/>
          <p:cNvSpPr txBox="1"/>
          <p:nvPr/>
        </p:nvSpPr>
        <p:spPr>
          <a:xfrm>
            <a:off x="941652" y="750825"/>
            <a:ext cx="60738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Humanitarian </a:t>
            </a:r>
            <a:r>
              <a:rPr b="1" lang="en-US" sz="3500">
                <a:solidFill>
                  <a:schemeClr val="dk1"/>
                </a:solidFill>
                <a:latin typeface="Georgia"/>
                <a:ea typeface="Georgia"/>
                <a:cs typeface="Georgia"/>
                <a:sym typeface="Georgia"/>
              </a:rPr>
              <a:t>Response </a:t>
            </a:r>
            <a:r>
              <a:rPr b="1" lang="en-US" sz="3500" u="none" cap="none" strike="noStrike">
                <a:solidFill>
                  <a:schemeClr val="dk1"/>
                </a:solidFill>
                <a:latin typeface="Georgia"/>
                <a:ea typeface="Georgia"/>
                <a:cs typeface="Georgia"/>
                <a:sym typeface="Georgia"/>
              </a:rPr>
              <a:t>Principles</a:t>
            </a:r>
            <a:endParaRPr/>
          </a:p>
        </p:txBody>
      </p:sp>
      <p:sp>
        <p:nvSpPr>
          <p:cNvPr id="384" name="Google Shape;384;p19"/>
          <p:cNvSpPr/>
          <p:nvPr/>
        </p:nvSpPr>
        <p:spPr>
          <a:xfrm>
            <a:off x="4508123" y="3292680"/>
            <a:ext cx="2868900" cy="6309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19"/>
          <p:cNvSpPr txBox="1"/>
          <p:nvPr/>
        </p:nvSpPr>
        <p:spPr>
          <a:xfrm>
            <a:off x="4702118" y="3423485"/>
            <a:ext cx="24810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Humanitarian Principles</a:t>
            </a:r>
            <a:endParaRPr/>
          </a:p>
        </p:txBody>
      </p:sp>
      <p:cxnSp>
        <p:nvCxnSpPr>
          <p:cNvPr id="386" name="Google Shape;386;p19"/>
          <p:cNvCxnSpPr/>
          <p:nvPr/>
        </p:nvCxnSpPr>
        <p:spPr>
          <a:xfrm>
            <a:off x="5923066" y="3923622"/>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87" name="Google Shape;387;p19"/>
          <p:cNvCxnSpPr/>
          <p:nvPr/>
        </p:nvCxnSpPr>
        <p:spPr>
          <a:xfrm>
            <a:off x="1343457" y="4391637"/>
            <a:ext cx="9499800" cy="0"/>
          </a:xfrm>
          <a:prstGeom prst="straightConnector1">
            <a:avLst/>
          </a:prstGeom>
          <a:noFill/>
          <a:ln cap="flat" cmpd="sng" w="28575">
            <a:solidFill>
              <a:schemeClr val="dk2"/>
            </a:solidFill>
            <a:prstDash val="solid"/>
            <a:miter lim="800000"/>
            <a:headEnd len="sm" w="sm" type="none"/>
            <a:tailEnd len="sm" w="sm" type="none"/>
          </a:ln>
        </p:spPr>
      </p:cxnSp>
      <p:cxnSp>
        <p:nvCxnSpPr>
          <p:cNvPr id="388" name="Google Shape;388;p19"/>
          <p:cNvCxnSpPr/>
          <p:nvPr/>
        </p:nvCxnSpPr>
        <p:spPr>
          <a:xfrm>
            <a:off x="5923067"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89" name="Google Shape;389;p19"/>
          <p:cNvCxnSpPr/>
          <p:nvPr/>
        </p:nvCxnSpPr>
        <p:spPr>
          <a:xfrm>
            <a:off x="1343457"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90" name="Google Shape;390;p19"/>
          <p:cNvCxnSpPr/>
          <p:nvPr/>
        </p:nvCxnSpPr>
        <p:spPr>
          <a:xfrm>
            <a:off x="10843298"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91" name="Google Shape;391;p19"/>
          <p:cNvCxnSpPr/>
          <p:nvPr/>
        </p:nvCxnSpPr>
        <p:spPr>
          <a:xfrm>
            <a:off x="2601026"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92" name="Google Shape;392;p19"/>
          <p:cNvCxnSpPr/>
          <p:nvPr/>
        </p:nvCxnSpPr>
        <p:spPr>
          <a:xfrm>
            <a:off x="9569482"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93" name="Google Shape;393;p19"/>
          <p:cNvCxnSpPr/>
          <p:nvPr/>
        </p:nvCxnSpPr>
        <p:spPr>
          <a:xfrm>
            <a:off x="4343140"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94" name="Google Shape;394;p19"/>
          <p:cNvCxnSpPr/>
          <p:nvPr/>
        </p:nvCxnSpPr>
        <p:spPr>
          <a:xfrm>
            <a:off x="7827368" y="4391637"/>
            <a:ext cx="0" cy="384000"/>
          </a:xfrm>
          <a:prstGeom prst="straightConnector1">
            <a:avLst/>
          </a:prstGeom>
          <a:noFill/>
          <a:ln cap="flat" cmpd="sng" w="28575">
            <a:solidFill>
              <a:schemeClr val="dk2"/>
            </a:solidFill>
            <a:prstDash val="solid"/>
            <a:miter lim="800000"/>
            <a:headEnd len="sm" w="sm" type="none"/>
            <a:tailEnd len="med" w="med" type="triangle"/>
          </a:ln>
        </p:spPr>
      </p:cxnSp>
      <p:sp>
        <p:nvSpPr>
          <p:cNvPr id="395" name="Google Shape;395;p19"/>
          <p:cNvSpPr/>
          <p:nvPr/>
        </p:nvSpPr>
        <p:spPr>
          <a:xfrm>
            <a:off x="767658"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19"/>
          <p:cNvSpPr txBox="1"/>
          <p:nvPr/>
        </p:nvSpPr>
        <p:spPr>
          <a:xfrm>
            <a:off x="800377" y="5026935"/>
            <a:ext cx="1086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Independence</a:t>
            </a:r>
            <a:endParaRPr/>
          </a:p>
        </p:txBody>
      </p:sp>
      <p:sp>
        <p:nvSpPr>
          <p:cNvPr id="397" name="Google Shape;397;p19"/>
          <p:cNvSpPr/>
          <p:nvPr/>
        </p:nvSpPr>
        <p:spPr>
          <a:xfrm>
            <a:off x="2294310"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9"/>
          <p:cNvSpPr txBox="1"/>
          <p:nvPr/>
        </p:nvSpPr>
        <p:spPr>
          <a:xfrm>
            <a:off x="2327029" y="5026935"/>
            <a:ext cx="1086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Impartiality</a:t>
            </a:r>
            <a:endParaRPr/>
          </a:p>
        </p:txBody>
      </p:sp>
      <p:sp>
        <p:nvSpPr>
          <p:cNvPr id="399" name="Google Shape;399;p19"/>
          <p:cNvSpPr/>
          <p:nvPr/>
        </p:nvSpPr>
        <p:spPr>
          <a:xfrm>
            <a:off x="3817992"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19"/>
          <p:cNvSpPr/>
          <p:nvPr/>
        </p:nvSpPr>
        <p:spPr>
          <a:xfrm>
            <a:off x="5344644"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19"/>
          <p:cNvSpPr txBox="1"/>
          <p:nvPr/>
        </p:nvSpPr>
        <p:spPr>
          <a:xfrm>
            <a:off x="5377363" y="5018546"/>
            <a:ext cx="1086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Unity</a:t>
            </a:r>
            <a:endParaRPr/>
          </a:p>
        </p:txBody>
      </p:sp>
      <p:sp>
        <p:nvSpPr>
          <p:cNvPr id="402" name="Google Shape;402;p19"/>
          <p:cNvSpPr/>
          <p:nvPr/>
        </p:nvSpPr>
        <p:spPr>
          <a:xfrm>
            <a:off x="6871296" y="4894977"/>
            <a:ext cx="14997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19"/>
          <p:cNvSpPr/>
          <p:nvPr/>
        </p:nvSpPr>
        <p:spPr>
          <a:xfrm>
            <a:off x="8740847"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19"/>
          <p:cNvSpPr txBox="1"/>
          <p:nvPr/>
        </p:nvSpPr>
        <p:spPr>
          <a:xfrm>
            <a:off x="8773566" y="5018546"/>
            <a:ext cx="1086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Universality</a:t>
            </a:r>
            <a:endParaRPr/>
          </a:p>
        </p:txBody>
      </p:sp>
      <p:sp>
        <p:nvSpPr>
          <p:cNvPr id="405" name="Google Shape;405;p19"/>
          <p:cNvSpPr/>
          <p:nvPr/>
        </p:nvSpPr>
        <p:spPr>
          <a:xfrm>
            <a:off x="10267499"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19"/>
          <p:cNvSpPr txBox="1"/>
          <p:nvPr/>
        </p:nvSpPr>
        <p:spPr>
          <a:xfrm>
            <a:off x="10300218" y="5018546"/>
            <a:ext cx="1086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Humanity</a:t>
            </a:r>
            <a:endParaRPr/>
          </a:p>
        </p:txBody>
      </p:sp>
      <p:cxnSp>
        <p:nvCxnSpPr>
          <p:cNvPr id="407" name="Google Shape;407;p19"/>
          <p:cNvCxnSpPr/>
          <p:nvPr/>
        </p:nvCxnSpPr>
        <p:spPr>
          <a:xfrm>
            <a:off x="1077108" y="2074333"/>
            <a:ext cx="1022700" cy="0"/>
          </a:xfrm>
          <a:prstGeom prst="straightConnector1">
            <a:avLst/>
          </a:prstGeom>
          <a:noFill/>
          <a:ln cap="flat" cmpd="sng" w="57150">
            <a:solidFill>
              <a:srgbClr val="FF008A"/>
            </a:solidFill>
            <a:prstDash val="solid"/>
            <a:miter lim="800000"/>
            <a:headEnd len="sm" w="sm" type="none"/>
            <a:tailEnd len="sm" w="sm" type="none"/>
          </a:ln>
        </p:spPr>
      </p:cxnSp>
      <p:sp>
        <p:nvSpPr>
          <p:cNvPr id="408" name="Google Shape;408;p19"/>
          <p:cNvSpPr txBox="1"/>
          <p:nvPr/>
        </p:nvSpPr>
        <p:spPr>
          <a:xfrm>
            <a:off x="3850711" y="4917878"/>
            <a:ext cx="1086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Voluntary service</a:t>
            </a:r>
            <a:endParaRPr/>
          </a:p>
        </p:txBody>
      </p:sp>
      <p:sp>
        <p:nvSpPr>
          <p:cNvPr id="409" name="Google Shape;409;p19"/>
          <p:cNvSpPr txBox="1"/>
          <p:nvPr/>
        </p:nvSpPr>
        <p:spPr>
          <a:xfrm>
            <a:off x="6921629" y="4926267"/>
            <a:ext cx="13947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Non-discrimination and inclusion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Introduction</a:t>
            </a:r>
            <a:endParaRPr/>
          </a:p>
        </p:txBody>
      </p:sp>
      <p:sp>
        <p:nvSpPr>
          <p:cNvPr id="93" name="Google Shape;93;p2"/>
          <p:cNvSpPr txBox="1"/>
          <p:nvPr/>
        </p:nvSpPr>
        <p:spPr>
          <a:xfrm>
            <a:off x="1066800" y="2561406"/>
            <a:ext cx="5452534"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Georgia"/>
              <a:buNone/>
            </a:pPr>
            <a:r>
              <a:rPr lang="en-US" sz="3500">
                <a:solidFill>
                  <a:schemeClr val="dk1"/>
                </a:solidFill>
                <a:latin typeface="Georgia"/>
                <a:ea typeface="Georgia"/>
                <a:cs typeface="Georgia"/>
                <a:sym typeface="Georgia"/>
              </a:rPr>
              <a:t>What made you interested in taking this course?</a:t>
            </a:r>
            <a:endParaRPr/>
          </a:p>
        </p:txBody>
      </p:sp>
      <p:cxnSp>
        <p:nvCxnSpPr>
          <p:cNvPr id="94" name="Google Shape;94;p2"/>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95" name="Google Shape;95;p2"/>
          <p:cNvSpPr txBox="1"/>
          <p:nvPr/>
        </p:nvSpPr>
        <p:spPr>
          <a:xfrm>
            <a:off x="941650" y="3775800"/>
            <a:ext cx="7284300" cy="369300"/>
          </a:xfrm>
          <a:prstGeom prst="rect">
            <a:avLst/>
          </a:prstGeom>
          <a:noFill/>
          <a:ln>
            <a:noFill/>
          </a:ln>
        </p:spPr>
        <p:txBody>
          <a:bodyPr anchorCtr="0" anchor="t" bIns="45700" lIns="91425" spcFirstLastPara="1" rIns="91425" wrap="square" tIns="45700">
            <a:spAutoFit/>
          </a:bodyPr>
          <a:lstStyle/>
          <a:p>
            <a:pPr indent="0" lvl="0" marL="123825" marR="0" rtl="0" algn="l">
              <a:lnSpc>
                <a:spcPct val="150000"/>
              </a:lnSpc>
              <a:spcBef>
                <a:spcPts val="0"/>
              </a:spcBef>
              <a:spcAft>
                <a:spcPts val="0"/>
              </a:spcAft>
              <a:buClr>
                <a:schemeClr val="dk1"/>
              </a:buClr>
              <a:buSzPts val="1200"/>
              <a:buFont typeface="Georgia"/>
              <a:buNone/>
            </a:pPr>
            <a:r>
              <a:rPr lang="en-US" sz="1800">
                <a:solidFill>
                  <a:schemeClr val="dk1"/>
                </a:solidFill>
                <a:latin typeface="Georgia"/>
                <a:ea typeface="Georgia"/>
                <a:cs typeface="Georgia"/>
                <a:sym typeface="Georgia"/>
              </a:rPr>
              <a:t>(Write down your answer in the box. It may take two-three minutes)</a:t>
            </a:r>
            <a:endParaRPr sz="1800">
              <a:solidFill>
                <a:schemeClr val="dk1"/>
              </a:solidFill>
              <a:latin typeface="Georgia"/>
              <a:ea typeface="Georgia"/>
              <a:cs typeface="Georgia"/>
              <a:sym typeface="Georgia"/>
            </a:endParaRPr>
          </a:p>
        </p:txBody>
      </p:sp>
      <p:sp>
        <p:nvSpPr>
          <p:cNvPr id="96" name="Google Shape;96;p2"/>
          <p:cNvSpPr/>
          <p:nvPr/>
        </p:nvSpPr>
        <p:spPr>
          <a:xfrm>
            <a:off x="1202266" y="4375548"/>
            <a:ext cx="10176933" cy="1719366"/>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0"/>
          <p:cNvSpPr/>
          <p:nvPr/>
        </p:nvSpPr>
        <p:spPr>
          <a:xfrm>
            <a:off x="410105" y="376960"/>
            <a:ext cx="3046159" cy="610408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 up of a logo&#10;&#10;Description automatically generated" id="415" name="Google Shape;415;p20"/>
          <p:cNvPicPr preferRelativeResize="0"/>
          <p:nvPr/>
        </p:nvPicPr>
        <p:blipFill rotWithShape="1">
          <a:blip r:embed="rId3">
            <a:alphaModFix/>
          </a:blip>
          <a:srcRect b="33037" l="31385" r="2542" t="0"/>
          <a:stretch/>
        </p:blipFill>
        <p:spPr>
          <a:xfrm>
            <a:off x="0" y="2396067"/>
            <a:ext cx="4402666" cy="4461933"/>
          </a:xfrm>
          <a:prstGeom prst="rect">
            <a:avLst/>
          </a:prstGeom>
          <a:noFill/>
          <a:ln>
            <a:noFill/>
          </a:ln>
        </p:spPr>
      </p:pic>
      <p:grpSp>
        <p:nvGrpSpPr>
          <p:cNvPr id="416" name="Google Shape;416;p20"/>
          <p:cNvGrpSpPr/>
          <p:nvPr/>
        </p:nvGrpSpPr>
        <p:grpSpPr>
          <a:xfrm>
            <a:off x="3866369" y="734936"/>
            <a:ext cx="6819108" cy="861774"/>
            <a:chOff x="3866369" y="734936"/>
            <a:chExt cx="6819108" cy="861774"/>
          </a:xfrm>
        </p:grpSpPr>
        <p:sp>
          <p:nvSpPr>
            <p:cNvPr id="417" name="Google Shape;417;p20"/>
            <p:cNvSpPr txBox="1"/>
            <p:nvPr/>
          </p:nvSpPr>
          <p:spPr>
            <a:xfrm>
              <a:off x="3866369" y="734936"/>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1</a:t>
              </a:r>
              <a:endParaRPr/>
            </a:p>
          </p:txBody>
        </p:sp>
        <p:cxnSp>
          <p:nvCxnSpPr>
            <p:cNvPr id="418" name="Google Shape;418;p20"/>
            <p:cNvCxnSpPr/>
            <p:nvPr/>
          </p:nvCxnSpPr>
          <p:spPr>
            <a:xfrm>
              <a:off x="4454910" y="971308"/>
              <a:ext cx="0" cy="421264"/>
            </a:xfrm>
            <a:prstGeom prst="straightConnector1">
              <a:avLst/>
            </a:prstGeom>
            <a:noFill/>
            <a:ln cap="flat" cmpd="sng" w="28575">
              <a:solidFill>
                <a:schemeClr val="dk1"/>
              </a:solidFill>
              <a:prstDash val="solid"/>
              <a:miter lim="800000"/>
              <a:headEnd len="sm" w="sm" type="none"/>
              <a:tailEnd len="sm" w="sm" type="none"/>
            </a:ln>
          </p:spPr>
        </p:cxnSp>
        <p:sp>
          <p:nvSpPr>
            <p:cNvPr id="419" name="Google Shape;419;p20"/>
            <p:cNvSpPr txBox="1"/>
            <p:nvPr/>
          </p:nvSpPr>
          <p:spPr>
            <a:xfrm>
              <a:off x="4590875" y="858774"/>
              <a:ext cx="6094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receive assistance appropriate and relevant to their needs.</a:t>
              </a:r>
              <a:endParaRPr/>
            </a:p>
          </p:txBody>
        </p:sp>
      </p:grpSp>
      <p:grpSp>
        <p:nvGrpSpPr>
          <p:cNvPr id="420" name="Google Shape;420;p20"/>
          <p:cNvGrpSpPr/>
          <p:nvPr/>
        </p:nvGrpSpPr>
        <p:grpSpPr>
          <a:xfrm>
            <a:off x="3866369" y="1753394"/>
            <a:ext cx="6819108" cy="1047168"/>
            <a:chOff x="3866369" y="1679277"/>
            <a:chExt cx="6819108" cy="1047168"/>
          </a:xfrm>
        </p:grpSpPr>
        <p:sp>
          <p:nvSpPr>
            <p:cNvPr id="421" name="Google Shape;421;p20"/>
            <p:cNvSpPr txBox="1"/>
            <p:nvPr/>
          </p:nvSpPr>
          <p:spPr>
            <a:xfrm>
              <a:off x="3866369" y="1679277"/>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2</a:t>
              </a:r>
              <a:endParaRPr/>
            </a:p>
          </p:txBody>
        </p:sp>
        <p:cxnSp>
          <p:nvCxnSpPr>
            <p:cNvPr id="422" name="Google Shape;422;p20"/>
            <p:cNvCxnSpPr/>
            <p:nvPr/>
          </p:nvCxnSpPr>
          <p:spPr>
            <a:xfrm>
              <a:off x="4454910" y="1915649"/>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23" name="Google Shape;423;p20"/>
            <p:cNvSpPr txBox="1"/>
            <p:nvPr/>
          </p:nvSpPr>
          <p:spPr>
            <a:xfrm>
              <a:off x="4590875" y="1803115"/>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can expect that the organizations assisting them are managing resources effectively, efficiently and ethically.</a:t>
              </a:r>
              <a:endParaRPr/>
            </a:p>
          </p:txBody>
        </p:sp>
      </p:grpSp>
      <p:grpSp>
        <p:nvGrpSpPr>
          <p:cNvPr id="424" name="Google Shape;424;p20"/>
          <p:cNvGrpSpPr/>
          <p:nvPr/>
        </p:nvGrpSpPr>
        <p:grpSpPr>
          <a:xfrm>
            <a:off x="3866369" y="2957246"/>
            <a:ext cx="6819108" cy="1047168"/>
            <a:chOff x="3866369" y="2845970"/>
            <a:chExt cx="6819108" cy="1047168"/>
          </a:xfrm>
        </p:grpSpPr>
        <p:sp>
          <p:nvSpPr>
            <p:cNvPr id="425" name="Google Shape;425;p20"/>
            <p:cNvSpPr txBox="1"/>
            <p:nvPr/>
          </p:nvSpPr>
          <p:spPr>
            <a:xfrm>
              <a:off x="3866369" y="2845970"/>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3</a:t>
              </a:r>
              <a:endParaRPr/>
            </a:p>
          </p:txBody>
        </p:sp>
        <p:cxnSp>
          <p:nvCxnSpPr>
            <p:cNvPr id="426" name="Google Shape;426;p20"/>
            <p:cNvCxnSpPr/>
            <p:nvPr/>
          </p:nvCxnSpPr>
          <p:spPr>
            <a:xfrm>
              <a:off x="4454910" y="3082342"/>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27" name="Google Shape;427;p20"/>
            <p:cNvSpPr txBox="1"/>
            <p:nvPr/>
          </p:nvSpPr>
          <p:spPr>
            <a:xfrm>
              <a:off x="4590875" y="2969808"/>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are not negatively affected and are more prepared, resilient and less at-risk as a result of humanitarian action.</a:t>
              </a:r>
              <a:endParaRPr/>
            </a:p>
          </p:txBody>
        </p:sp>
      </p:grpSp>
      <p:grpSp>
        <p:nvGrpSpPr>
          <p:cNvPr id="428" name="Google Shape;428;p20"/>
          <p:cNvGrpSpPr/>
          <p:nvPr/>
        </p:nvGrpSpPr>
        <p:grpSpPr>
          <a:xfrm>
            <a:off x="3866369" y="4161098"/>
            <a:ext cx="6819108" cy="1047168"/>
            <a:chOff x="3866369" y="4105459"/>
            <a:chExt cx="6819108" cy="1047168"/>
          </a:xfrm>
        </p:grpSpPr>
        <p:sp>
          <p:nvSpPr>
            <p:cNvPr id="429" name="Google Shape;429;p20"/>
            <p:cNvSpPr txBox="1"/>
            <p:nvPr/>
          </p:nvSpPr>
          <p:spPr>
            <a:xfrm>
              <a:off x="3866369" y="4105459"/>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4</a:t>
              </a:r>
              <a:endParaRPr/>
            </a:p>
          </p:txBody>
        </p:sp>
        <p:cxnSp>
          <p:nvCxnSpPr>
            <p:cNvPr id="430" name="Google Shape;430;p20"/>
            <p:cNvCxnSpPr/>
            <p:nvPr/>
          </p:nvCxnSpPr>
          <p:spPr>
            <a:xfrm>
              <a:off x="4454910" y="4341831"/>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31" name="Google Shape;431;p20"/>
            <p:cNvSpPr txBox="1"/>
            <p:nvPr/>
          </p:nvSpPr>
          <p:spPr>
            <a:xfrm>
              <a:off x="4590875" y="4229297"/>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know their rights and entitlements, have access to information and participate in decisions that affect them.</a:t>
              </a:r>
              <a:endParaRPr/>
            </a:p>
          </p:txBody>
        </p:sp>
      </p:grpSp>
      <p:grpSp>
        <p:nvGrpSpPr>
          <p:cNvPr id="432" name="Google Shape;432;p20"/>
          <p:cNvGrpSpPr/>
          <p:nvPr/>
        </p:nvGrpSpPr>
        <p:grpSpPr>
          <a:xfrm>
            <a:off x="3866369" y="5364948"/>
            <a:ext cx="5982306" cy="1047168"/>
            <a:chOff x="3866369" y="5364948"/>
            <a:chExt cx="5982306" cy="1047168"/>
          </a:xfrm>
        </p:grpSpPr>
        <p:sp>
          <p:nvSpPr>
            <p:cNvPr id="433" name="Google Shape;433;p20"/>
            <p:cNvSpPr txBox="1"/>
            <p:nvPr/>
          </p:nvSpPr>
          <p:spPr>
            <a:xfrm>
              <a:off x="3866369" y="5364948"/>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5</a:t>
              </a:r>
              <a:endParaRPr/>
            </a:p>
          </p:txBody>
        </p:sp>
        <p:cxnSp>
          <p:nvCxnSpPr>
            <p:cNvPr id="434" name="Google Shape;434;p20"/>
            <p:cNvCxnSpPr/>
            <p:nvPr/>
          </p:nvCxnSpPr>
          <p:spPr>
            <a:xfrm>
              <a:off x="4454910" y="5601320"/>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35" name="Google Shape;435;p20"/>
            <p:cNvSpPr txBox="1"/>
            <p:nvPr/>
          </p:nvSpPr>
          <p:spPr>
            <a:xfrm>
              <a:off x="4590875" y="5488786"/>
              <a:ext cx="52578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have access to safe and responsive mechanisms to handle complaints.</a:t>
              </a:r>
              <a:endParaRPr/>
            </a:p>
          </p:txBody>
        </p:sp>
      </p:grpSp>
      <p:sp>
        <p:nvSpPr>
          <p:cNvPr id="436" name="Google Shape;436;p20"/>
          <p:cNvSpPr txBox="1"/>
          <p:nvPr/>
        </p:nvSpPr>
        <p:spPr>
          <a:xfrm>
            <a:off x="586955" y="716861"/>
            <a:ext cx="2860920" cy="123267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lt1"/>
              </a:buClr>
              <a:buSzPts val="2800"/>
              <a:buFont typeface="Arial"/>
              <a:buNone/>
            </a:pPr>
            <a:r>
              <a:rPr b="1" lang="en-US" sz="2800">
                <a:solidFill>
                  <a:schemeClr val="lt1"/>
                </a:solidFill>
                <a:latin typeface="Georgia"/>
                <a:ea typeface="Georgia"/>
                <a:cs typeface="Georgia"/>
                <a:sym typeface="Georgia"/>
              </a:rPr>
              <a:t>Humanitarian Standards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1"/>
          <p:cNvSpPr/>
          <p:nvPr/>
        </p:nvSpPr>
        <p:spPr>
          <a:xfrm>
            <a:off x="410105" y="376960"/>
            <a:ext cx="3046159" cy="610408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 up of a logo&#10;&#10;Description automatically generated" id="442" name="Google Shape;442;p21"/>
          <p:cNvPicPr preferRelativeResize="0"/>
          <p:nvPr/>
        </p:nvPicPr>
        <p:blipFill rotWithShape="1">
          <a:blip r:embed="rId3">
            <a:alphaModFix/>
          </a:blip>
          <a:srcRect b="33037" l="31385" r="2542" t="0"/>
          <a:stretch/>
        </p:blipFill>
        <p:spPr>
          <a:xfrm>
            <a:off x="0" y="2396067"/>
            <a:ext cx="4402666" cy="4461933"/>
          </a:xfrm>
          <a:prstGeom prst="rect">
            <a:avLst/>
          </a:prstGeom>
          <a:noFill/>
          <a:ln>
            <a:noFill/>
          </a:ln>
        </p:spPr>
      </p:pic>
      <p:grpSp>
        <p:nvGrpSpPr>
          <p:cNvPr id="443" name="Google Shape;443;p21"/>
          <p:cNvGrpSpPr/>
          <p:nvPr/>
        </p:nvGrpSpPr>
        <p:grpSpPr>
          <a:xfrm>
            <a:off x="3866369" y="734936"/>
            <a:ext cx="6819108" cy="861774"/>
            <a:chOff x="3866369" y="734936"/>
            <a:chExt cx="6819108" cy="861774"/>
          </a:xfrm>
        </p:grpSpPr>
        <p:sp>
          <p:nvSpPr>
            <p:cNvPr id="444" name="Google Shape;444;p21"/>
            <p:cNvSpPr txBox="1"/>
            <p:nvPr/>
          </p:nvSpPr>
          <p:spPr>
            <a:xfrm>
              <a:off x="3866369" y="734936"/>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6</a:t>
              </a:r>
              <a:endParaRPr/>
            </a:p>
          </p:txBody>
        </p:sp>
        <p:cxnSp>
          <p:nvCxnSpPr>
            <p:cNvPr id="445" name="Google Shape;445;p21"/>
            <p:cNvCxnSpPr/>
            <p:nvPr/>
          </p:nvCxnSpPr>
          <p:spPr>
            <a:xfrm>
              <a:off x="4454910" y="971308"/>
              <a:ext cx="0" cy="421264"/>
            </a:xfrm>
            <a:prstGeom prst="straightConnector1">
              <a:avLst/>
            </a:prstGeom>
            <a:noFill/>
            <a:ln cap="flat" cmpd="sng" w="28575">
              <a:solidFill>
                <a:schemeClr val="dk1"/>
              </a:solidFill>
              <a:prstDash val="solid"/>
              <a:miter lim="800000"/>
              <a:headEnd len="sm" w="sm" type="none"/>
              <a:tailEnd len="sm" w="sm" type="none"/>
            </a:ln>
          </p:spPr>
        </p:cxnSp>
        <p:sp>
          <p:nvSpPr>
            <p:cNvPr id="446" name="Google Shape;446;p21"/>
            <p:cNvSpPr txBox="1"/>
            <p:nvPr/>
          </p:nvSpPr>
          <p:spPr>
            <a:xfrm>
              <a:off x="4590875" y="858774"/>
              <a:ext cx="6094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receive coordinated, complementary assistance.</a:t>
              </a:r>
              <a:endParaRPr/>
            </a:p>
          </p:txBody>
        </p:sp>
      </p:grpSp>
      <p:grpSp>
        <p:nvGrpSpPr>
          <p:cNvPr id="447" name="Google Shape;447;p21"/>
          <p:cNvGrpSpPr/>
          <p:nvPr/>
        </p:nvGrpSpPr>
        <p:grpSpPr>
          <a:xfrm>
            <a:off x="3866369" y="1753394"/>
            <a:ext cx="6819108" cy="1047168"/>
            <a:chOff x="3866369" y="1679277"/>
            <a:chExt cx="6819108" cy="1047168"/>
          </a:xfrm>
        </p:grpSpPr>
        <p:sp>
          <p:nvSpPr>
            <p:cNvPr id="448" name="Google Shape;448;p21"/>
            <p:cNvSpPr txBox="1"/>
            <p:nvPr/>
          </p:nvSpPr>
          <p:spPr>
            <a:xfrm>
              <a:off x="3866369" y="1679277"/>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7</a:t>
              </a:r>
              <a:endParaRPr/>
            </a:p>
          </p:txBody>
        </p:sp>
        <p:cxnSp>
          <p:nvCxnSpPr>
            <p:cNvPr id="449" name="Google Shape;449;p21"/>
            <p:cNvCxnSpPr/>
            <p:nvPr/>
          </p:nvCxnSpPr>
          <p:spPr>
            <a:xfrm>
              <a:off x="4454910" y="1915649"/>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50" name="Google Shape;450;p21"/>
            <p:cNvSpPr txBox="1"/>
            <p:nvPr/>
          </p:nvSpPr>
          <p:spPr>
            <a:xfrm>
              <a:off x="4590875" y="1803115"/>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can expect delivery of improved assistance as organizations learn from experience and reflection.</a:t>
              </a:r>
              <a:endParaRPr/>
            </a:p>
          </p:txBody>
        </p:sp>
      </p:grpSp>
      <p:grpSp>
        <p:nvGrpSpPr>
          <p:cNvPr id="451" name="Google Shape;451;p21"/>
          <p:cNvGrpSpPr/>
          <p:nvPr/>
        </p:nvGrpSpPr>
        <p:grpSpPr>
          <a:xfrm>
            <a:off x="3866369" y="2957246"/>
            <a:ext cx="6819108" cy="1047168"/>
            <a:chOff x="3866369" y="2845970"/>
            <a:chExt cx="6819108" cy="1047168"/>
          </a:xfrm>
        </p:grpSpPr>
        <p:sp>
          <p:nvSpPr>
            <p:cNvPr id="452" name="Google Shape;452;p21"/>
            <p:cNvSpPr txBox="1"/>
            <p:nvPr/>
          </p:nvSpPr>
          <p:spPr>
            <a:xfrm>
              <a:off x="3866369" y="2845970"/>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8</a:t>
              </a:r>
              <a:endParaRPr/>
            </a:p>
          </p:txBody>
        </p:sp>
        <p:cxnSp>
          <p:nvCxnSpPr>
            <p:cNvPr id="453" name="Google Shape;453;p21"/>
            <p:cNvCxnSpPr/>
            <p:nvPr/>
          </p:nvCxnSpPr>
          <p:spPr>
            <a:xfrm>
              <a:off x="4454910" y="3082342"/>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54" name="Google Shape;454;p21"/>
            <p:cNvSpPr txBox="1"/>
            <p:nvPr/>
          </p:nvSpPr>
          <p:spPr>
            <a:xfrm>
              <a:off x="4590875" y="2969808"/>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receive the assistance they require from competent and well-managed staff and volunteers.</a:t>
              </a:r>
              <a:endParaRPr/>
            </a:p>
          </p:txBody>
        </p:sp>
      </p:grpSp>
      <p:grpSp>
        <p:nvGrpSpPr>
          <p:cNvPr id="455" name="Google Shape;455;p21"/>
          <p:cNvGrpSpPr/>
          <p:nvPr/>
        </p:nvGrpSpPr>
        <p:grpSpPr>
          <a:xfrm>
            <a:off x="3866369" y="4161098"/>
            <a:ext cx="6819108" cy="1047168"/>
            <a:chOff x="3866369" y="4105459"/>
            <a:chExt cx="6819108" cy="1047168"/>
          </a:xfrm>
        </p:grpSpPr>
        <p:sp>
          <p:nvSpPr>
            <p:cNvPr id="456" name="Google Shape;456;p21"/>
            <p:cNvSpPr txBox="1"/>
            <p:nvPr/>
          </p:nvSpPr>
          <p:spPr>
            <a:xfrm>
              <a:off x="3866369" y="4105459"/>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9</a:t>
              </a:r>
              <a:endParaRPr/>
            </a:p>
          </p:txBody>
        </p:sp>
        <p:cxnSp>
          <p:nvCxnSpPr>
            <p:cNvPr id="457" name="Google Shape;457;p21"/>
            <p:cNvCxnSpPr/>
            <p:nvPr/>
          </p:nvCxnSpPr>
          <p:spPr>
            <a:xfrm>
              <a:off x="4454910" y="4341831"/>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58" name="Google Shape;458;p21"/>
            <p:cNvSpPr txBox="1"/>
            <p:nvPr/>
          </p:nvSpPr>
          <p:spPr>
            <a:xfrm>
              <a:off x="4590875" y="4229297"/>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can expect that the organizations assisting them are managing resources effectively and ethically.</a:t>
              </a:r>
              <a:endParaRPr/>
            </a:p>
          </p:txBody>
        </p:sp>
      </p:grpSp>
      <p:sp>
        <p:nvSpPr>
          <p:cNvPr id="459" name="Google Shape;459;p21"/>
          <p:cNvSpPr txBox="1"/>
          <p:nvPr/>
        </p:nvSpPr>
        <p:spPr>
          <a:xfrm>
            <a:off x="586955" y="716861"/>
            <a:ext cx="2860920" cy="123267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lt1"/>
              </a:buClr>
              <a:buSzPts val="2800"/>
              <a:buFont typeface="Arial"/>
              <a:buNone/>
            </a:pPr>
            <a:r>
              <a:rPr b="1" lang="en-US" sz="2800">
                <a:solidFill>
                  <a:schemeClr val="lt1"/>
                </a:solidFill>
                <a:latin typeface="Georgia"/>
                <a:ea typeface="Georgia"/>
                <a:cs typeface="Georgia"/>
                <a:sym typeface="Georgia"/>
              </a:rPr>
              <a:t>Humanitarian Standards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2"/>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Global Policies &amp; Pledges</a:t>
            </a:r>
            <a:endParaRPr/>
          </a:p>
        </p:txBody>
      </p:sp>
      <p:cxnSp>
        <p:nvCxnSpPr>
          <p:cNvPr id="465" name="Google Shape;465;p22"/>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466" name="Google Shape;466;p22"/>
          <p:cNvSpPr/>
          <p:nvPr/>
        </p:nvSpPr>
        <p:spPr>
          <a:xfrm>
            <a:off x="1077108" y="3027255"/>
            <a:ext cx="1942929" cy="1942929"/>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txBox="1"/>
          <p:nvPr/>
        </p:nvSpPr>
        <p:spPr>
          <a:xfrm>
            <a:off x="1077108" y="3537054"/>
            <a:ext cx="194292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eorgia"/>
                <a:ea typeface="Georgia"/>
                <a:cs typeface="Georgia"/>
                <a:sym typeface="Georgia"/>
              </a:rPr>
              <a:t>International Humanitarian Law (IHL) </a:t>
            </a:r>
            <a:endParaRPr/>
          </a:p>
        </p:txBody>
      </p:sp>
      <p:sp>
        <p:nvSpPr>
          <p:cNvPr id="468" name="Google Shape;468;p22"/>
          <p:cNvSpPr/>
          <p:nvPr/>
        </p:nvSpPr>
        <p:spPr>
          <a:xfrm>
            <a:off x="3233078" y="3027255"/>
            <a:ext cx="1942929" cy="1942929"/>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txBox="1"/>
          <p:nvPr/>
        </p:nvSpPr>
        <p:spPr>
          <a:xfrm>
            <a:off x="3233078" y="3537054"/>
            <a:ext cx="194292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eorgia"/>
                <a:ea typeface="Georgia"/>
                <a:cs typeface="Georgia"/>
                <a:sym typeface="Georgia"/>
              </a:rPr>
              <a:t>Sustainable Development Goals (SDGs) </a:t>
            </a:r>
            <a:endParaRPr/>
          </a:p>
        </p:txBody>
      </p:sp>
      <p:sp>
        <p:nvSpPr>
          <p:cNvPr id="470" name="Google Shape;470;p22"/>
          <p:cNvSpPr/>
          <p:nvPr/>
        </p:nvSpPr>
        <p:spPr>
          <a:xfrm>
            <a:off x="5389048" y="3027255"/>
            <a:ext cx="1942929" cy="1942929"/>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txBox="1"/>
          <p:nvPr/>
        </p:nvSpPr>
        <p:spPr>
          <a:xfrm>
            <a:off x="5477131" y="3537054"/>
            <a:ext cx="176676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eorgia"/>
                <a:ea typeface="Georgia"/>
                <a:cs typeface="Georgia"/>
                <a:sym typeface="Georgia"/>
              </a:rPr>
              <a:t>The UN Guiding Principles </a:t>
            </a:r>
            <a:endParaRPr/>
          </a:p>
        </p:txBody>
      </p:sp>
      <p:sp>
        <p:nvSpPr>
          <p:cNvPr id="472" name="Google Shape;472;p22"/>
          <p:cNvSpPr/>
          <p:nvPr/>
        </p:nvSpPr>
        <p:spPr>
          <a:xfrm>
            <a:off x="7545018" y="3027255"/>
            <a:ext cx="1942929" cy="1942929"/>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txBox="1"/>
          <p:nvPr/>
        </p:nvSpPr>
        <p:spPr>
          <a:xfrm>
            <a:off x="7624712" y="3537054"/>
            <a:ext cx="178354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eorgia"/>
                <a:ea typeface="Georgia"/>
                <a:cs typeface="Georgia"/>
                <a:sym typeface="Georgia"/>
              </a:rPr>
              <a:t>The United Nations Charter</a:t>
            </a:r>
            <a:endParaRPr/>
          </a:p>
        </p:txBody>
      </p:sp>
      <p:sp>
        <p:nvSpPr>
          <p:cNvPr id="474" name="Google Shape;474;p22"/>
          <p:cNvSpPr/>
          <p:nvPr/>
        </p:nvSpPr>
        <p:spPr>
          <a:xfrm>
            <a:off x="9700988" y="3027255"/>
            <a:ext cx="1942929" cy="1942929"/>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txBox="1"/>
          <p:nvPr/>
        </p:nvSpPr>
        <p:spPr>
          <a:xfrm>
            <a:off x="9700988" y="3675553"/>
            <a:ext cx="19429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eorgia"/>
                <a:ea typeface="Georgia"/>
                <a:cs typeface="Georgia"/>
                <a:sym typeface="Georgia"/>
              </a:rPr>
              <a:t>The 1951 Convention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3"/>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Ethics</a:t>
            </a:r>
            <a:endParaRPr/>
          </a:p>
        </p:txBody>
      </p:sp>
      <p:cxnSp>
        <p:nvCxnSpPr>
          <p:cNvPr id="481" name="Google Shape;481;p23"/>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482" name="Google Shape;482;p23"/>
          <p:cNvSpPr/>
          <p:nvPr/>
        </p:nvSpPr>
        <p:spPr>
          <a:xfrm>
            <a:off x="1077100" y="2494600"/>
            <a:ext cx="5016000" cy="3714600"/>
          </a:xfrm>
          <a:prstGeom prst="rect">
            <a:avLst/>
          </a:prstGeom>
          <a:solidFill>
            <a:srgbClr val="9CB5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txBox="1"/>
          <p:nvPr/>
        </p:nvSpPr>
        <p:spPr>
          <a:xfrm>
            <a:off x="1196293" y="2668766"/>
            <a:ext cx="44412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Georgia"/>
                <a:ea typeface="Georgia"/>
                <a:cs typeface="Georgia"/>
                <a:sym typeface="Georgia"/>
              </a:rPr>
              <a:t>Imagine for one-two minutes that you're assigned with a team creating a documentary on a humanitarian crisis. What ethical considerations would you face in telling the story?</a:t>
            </a:r>
            <a:endParaRPr/>
          </a:p>
        </p:txBody>
      </p:sp>
      <p:pic>
        <p:nvPicPr>
          <p:cNvPr id="484" name="Google Shape;484;p23"/>
          <p:cNvPicPr preferRelativeResize="0"/>
          <p:nvPr/>
        </p:nvPicPr>
        <p:blipFill rotWithShape="1">
          <a:blip r:embed="rId3">
            <a:alphaModFix/>
          </a:blip>
          <a:srcRect b="1334" l="0" r="0" t="1334"/>
          <a:stretch/>
        </p:blipFill>
        <p:spPr>
          <a:xfrm>
            <a:off x="6096000" y="2494601"/>
            <a:ext cx="5569519" cy="3612572"/>
          </a:xfrm>
          <a:prstGeom prst="rect">
            <a:avLst/>
          </a:prstGeom>
          <a:noFill/>
          <a:ln>
            <a:noFill/>
          </a:ln>
        </p:spPr>
      </p:pic>
      <p:sp>
        <p:nvSpPr>
          <p:cNvPr id="485" name="Google Shape;485;p23"/>
          <p:cNvSpPr txBox="1"/>
          <p:nvPr/>
        </p:nvSpPr>
        <p:spPr>
          <a:xfrm>
            <a:off x="6093204" y="6107173"/>
            <a:ext cx="550038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BRAC, 2021</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4"/>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Ethics</a:t>
            </a:r>
            <a:endParaRPr/>
          </a:p>
        </p:txBody>
      </p:sp>
      <p:cxnSp>
        <p:nvCxnSpPr>
          <p:cNvPr id="491" name="Google Shape;491;p24"/>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492" name="Google Shape;492;p24"/>
          <p:cNvSpPr/>
          <p:nvPr/>
        </p:nvSpPr>
        <p:spPr>
          <a:xfrm>
            <a:off x="1077108" y="2743199"/>
            <a:ext cx="1942929" cy="436225"/>
          </a:xfrm>
          <a:prstGeom prst="rect">
            <a:avLst/>
          </a:prstGeom>
          <a:solidFill>
            <a:srgbClr val="F47A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4"/>
          <p:cNvSpPr txBox="1"/>
          <p:nvPr/>
        </p:nvSpPr>
        <p:spPr>
          <a:xfrm>
            <a:off x="1077107" y="2792034"/>
            <a:ext cx="19429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Georgia"/>
                <a:ea typeface="Georgia"/>
                <a:cs typeface="Georgia"/>
                <a:sym typeface="Georgia"/>
              </a:rPr>
              <a:t>Do No Harm</a:t>
            </a:r>
            <a:endParaRPr/>
          </a:p>
        </p:txBody>
      </p:sp>
      <p:sp>
        <p:nvSpPr>
          <p:cNvPr id="494" name="Google Shape;494;p24"/>
          <p:cNvSpPr/>
          <p:nvPr/>
        </p:nvSpPr>
        <p:spPr>
          <a:xfrm>
            <a:off x="3283413" y="2743199"/>
            <a:ext cx="1942929" cy="436225"/>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txBox="1"/>
          <p:nvPr/>
        </p:nvSpPr>
        <p:spPr>
          <a:xfrm>
            <a:off x="3283412" y="2792034"/>
            <a:ext cx="19429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Georgia"/>
                <a:ea typeface="Georgia"/>
                <a:cs typeface="Georgia"/>
                <a:sym typeface="Georgia"/>
              </a:rPr>
              <a:t>Informed Consent</a:t>
            </a:r>
            <a:endParaRPr/>
          </a:p>
        </p:txBody>
      </p:sp>
      <p:sp>
        <p:nvSpPr>
          <p:cNvPr id="496" name="Google Shape;496;p24"/>
          <p:cNvSpPr/>
          <p:nvPr/>
        </p:nvSpPr>
        <p:spPr>
          <a:xfrm>
            <a:off x="5489718" y="2743199"/>
            <a:ext cx="1942929" cy="436225"/>
          </a:xfrm>
          <a:prstGeom prst="rect">
            <a:avLst/>
          </a:prstGeom>
          <a:solidFill>
            <a:srgbClr val="7AC1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4"/>
          <p:cNvSpPr txBox="1"/>
          <p:nvPr/>
        </p:nvSpPr>
        <p:spPr>
          <a:xfrm>
            <a:off x="5489717" y="2792034"/>
            <a:ext cx="19429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Georgia"/>
                <a:ea typeface="Georgia"/>
                <a:cs typeface="Georgia"/>
                <a:sym typeface="Georgia"/>
              </a:rPr>
              <a:t>Accountability</a:t>
            </a:r>
            <a:endParaRPr/>
          </a:p>
        </p:txBody>
      </p:sp>
      <p:sp>
        <p:nvSpPr>
          <p:cNvPr id="498" name="Google Shape;498;p24"/>
          <p:cNvSpPr/>
          <p:nvPr/>
        </p:nvSpPr>
        <p:spPr>
          <a:xfrm>
            <a:off x="7696023" y="2743199"/>
            <a:ext cx="1942929" cy="436225"/>
          </a:xfrm>
          <a:prstGeom prst="rect">
            <a:avLst/>
          </a:prstGeom>
          <a:solidFill>
            <a:srgbClr val="0052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4"/>
          <p:cNvSpPr txBox="1"/>
          <p:nvPr/>
        </p:nvSpPr>
        <p:spPr>
          <a:xfrm>
            <a:off x="7696022" y="2792034"/>
            <a:ext cx="19429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Georgia"/>
                <a:ea typeface="Georgia"/>
                <a:cs typeface="Georgia"/>
                <a:sym typeface="Georgia"/>
              </a:rPr>
              <a:t>Confidentialit</a:t>
            </a:r>
            <a:endParaRPr b="1" sz="1400">
              <a:solidFill>
                <a:schemeClr val="lt1"/>
              </a:solidFill>
              <a:latin typeface="Georgia"/>
              <a:ea typeface="Georgia"/>
              <a:cs typeface="Georgia"/>
              <a:sym typeface="Georgia"/>
            </a:endParaRPr>
          </a:p>
        </p:txBody>
      </p:sp>
      <p:sp>
        <p:nvSpPr>
          <p:cNvPr id="500" name="Google Shape;500;p24"/>
          <p:cNvSpPr/>
          <p:nvPr/>
        </p:nvSpPr>
        <p:spPr>
          <a:xfrm>
            <a:off x="9902328" y="2743199"/>
            <a:ext cx="1942929" cy="436225"/>
          </a:xfrm>
          <a:prstGeom prst="rect">
            <a:avLst/>
          </a:prstGeom>
          <a:solidFill>
            <a:srgbClr val="377B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4"/>
          <p:cNvSpPr txBox="1"/>
          <p:nvPr/>
        </p:nvSpPr>
        <p:spPr>
          <a:xfrm>
            <a:off x="9902327" y="2792034"/>
            <a:ext cx="19429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Georgia"/>
                <a:ea typeface="Georgia"/>
                <a:cs typeface="Georgia"/>
                <a:sym typeface="Georgia"/>
              </a:rPr>
              <a:t>Anonymity</a:t>
            </a:r>
            <a:endParaRPr/>
          </a:p>
        </p:txBody>
      </p:sp>
      <p:cxnSp>
        <p:nvCxnSpPr>
          <p:cNvPr id="502" name="Google Shape;502;p24"/>
          <p:cNvCxnSpPr/>
          <p:nvPr/>
        </p:nvCxnSpPr>
        <p:spPr>
          <a:xfrm>
            <a:off x="1077107" y="3514987"/>
            <a:ext cx="10768150" cy="0"/>
          </a:xfrm>
          <a:prstGeom prst="straightConnector1">
            <a:avLst/>
          </a:prstGeom>
          <a:noFill/>
          <a:ln cap="flat" cmpd="sng" w="28575">
            <a:solidFill>
              <a:srgbClr val="7F7F7F"/>
            </a:solidFill>
            <a:prstDash val="solid"/>
            <a:miter lim="800000"/>
            <a:headEnd len="sm" w="sm" type="none"/>
            <a:tailEnd len="sm" w="sm" type="none"/>
          </a:ln>
        </p:spPr>
      </p:cxnSp>
      <p:sp>
        <p:nvSpPr>
          <p:cNvPr id="503" name="Google Shape;503;p24"/>
          <p:cNvSpPr/>
          <p:nvPr/>
        </p:nvSpPr>
        <p:spPr>
          <a:xfrm>
            <a:off x="1941572" y="3410041"/>
            <a:ext cx="214003" cy="214003"/>
          </a:xfrm>
          <a:prstGeom prst="ellipse">
            <a:avLst/>
          </a:prstGeom>
          <a:solidFill>
            <a:schemeClr val="lt1"/>
          </a:solid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txBox="1"/>
          <p:nvPr/>
        </p:nvSpPr>
        <p:spPr>
          <a:xfrm>
            <a:off x="1077108" y="3795940"/>
            <a:ext cx="1942930" cy="1708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This principle is paramount. Humanitarian action should not inadvertently worsen the situation in affected communities.</a:t>
            </a:r>
            <a:endParaRPr/>
          </a:p>
        </p:txBody>
      </p:sp>
      <p:sp>
        <p:nvSpPr>
          <p:cNvPr id="505" name="Google Shape;505;p24"/>
          <p:cNvSpPr txBox="1"/>
          <p:nvPr/>
        </p:nvSpPr>
        <p:spPr>
          <a:xfrm>
            <a:off x="3340476" y="3795940"/>
            <a:ext cx="1828801"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People have the right to understand how aid will be used and make informed decisions about participation.</a:t>
            </a:r>
            <a:endParaRPr/>
          </a:p>
        </p:txBody>
      </p:sp>
      <p:sp>
        <p:nvSpPr>
          <p:cNvPr id="506" name="Google Shape;506;p24"/>
          <p:cNvSpPr txBox="1"/>
          <p:nvPr/>
        </p:nvSpPr>
        <p:spPr>
          <a:xfrm>
            <a:off x="5489716" y="3795940"/>
            <a:ext cx="1942930" cy="1708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Humanitarian organizations must ensure transparency, effectiveness, and responsiveness to the needs of affected populations.</a:t>
            </a:r>
            <a:endParaRPr/>
          </a:p>
        </p:txBody>
      </p:sp>
      <p:sp>
        <p:nvSpPr>
          <p:cNvPr id="507" name="Google Shape;507;p24"/>
          <p:cNvSpPr/>
          <p:nvPr/>
        </p:nvSpPr>
        <p:spPr>
          <a:xfrm>
            <a:off x="4147874" y="3410041"/>
            <a:ext cx="214003" cy="214003"/>
          </a:xfrm>
          <a:prstGeom prst="ellipse">
            <a:avLst/>
          </a:prstGeom>
          <a:solidFill>
            <a:schemeClr val="lt1"/>
          </a:solid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6354180" y="3410041"/>
            <a:ext cx="214003" cy="214003"/>
          </a:xfrm>
          <a:prstGeom prst="ellipse">
            <a:avLst/>
          </a:prstGeom>
          <a:solidFill>
            <a:schemeClr val="lt1"/>
          </a:solid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txBox="1"/>
          <p:nvPr/>
        </p:nvSpPr>
        <p:spPr>
          <a:xfrm>
            <a:off x="7753084" y="3795940"/>
            <a:ext cx="1885867"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Researcher-participant confidentiality ensures sensitive information is handled carefully.</a:t>
            </a:r>
            <a:endParaRPr/>
          </a:p>
        </p:txBody>
      </p:sp>
      <p:sp>
        <p:nvSpPr>
          <p:cNvPr id="510" name="Google Shape;510;p24"/>
          <p:cNvSpPr/>
          <p:nvPr/>
        </p:nvSpPr>
        <p:spPr>
          <a:xfrm>
            <a:off x="8560486" y="3410041"/>
            <a:ext cx="214003" cy="214003"/>
          </a:xfrm>
          <a:prstGeom prst="ellipse">
            <a:avLst/>
          </a:prstGeom>
          <a:solidFill>
            <a:schemeClr val="lt1"/>
          </a:solid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txBox="1"/>
          <p:nvPr/>
        </p:nvSpPr>
        <p:spPr>
          <a:xfrm>
            <a:off x="9902327" y="3795940"/>
            <a:ext cx="1942930"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Anonymizing implies that the project does not gather personal information or cannot link responses to participants. </a:t>
            </a:r>
            <a:endParaRPr/>
          </a:p>
        </p:txBody>
      </p:sp>
      <p:sp>
        <p:nvSpPr>
          <p:cNvPr id="512" name="Google Shape;512;p24"/>
          <p:cNvSpPr/>
          <p:nvPr/>
        </p:nvSpPr>
        <p:spPr>
          <a:xfrm>
            <a:off x="10766791" y="3410041"/>
            <a:ext cx="214003" cy="214003"/>
          </a:xfrm>
          <a:prstGeom prst="ellipse">
            <a:avLst/>
          </a:prstGeom>
          <a:solidFill>
            <a:schemeClr val="lt1"/>
          </a:solid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5"/>
          <p:cNvSpPr/>
          <p:nvPr/>
        </p:nvSpPr>
        <p:spPr>
          <a:xfrm>
            <a:off x="578840" y="511728"/>
            <a:ext cx="3823825" cy="5931017"/>
          </a:xfrm>
          <a:prstGeom prst="rect">
            <a:avLst/>
          </a:prstGeom>
          <a:solidFill>
            <a:srgbClr val="9EDE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 up of a logo&#10;&#10;Description automatically generated" id="518" name="Google Shape;518;p25"/>
          <p:cNvPicPr preferRelativeResize="0"/>
          <p:nvPr/>
        </p:nvPicPr>
        <p:blipFill rotWithShape="1">
          <a:blip r:embed="rId3">
            <a:alphaModFix/>
          </a:blip>
          <a:srcRect b="7407" l="22328" r="22645" t="6878"/>
          <a:stretch/>
        </p:blipFill>
        <p:spPr>
          <a:xfrm>
            <a:off x="595097" y="511728"/>
            <a:ext cx="3807569" cy="5931019"/>
          </a:xfrm>
          <a:prstGeom prst="rect">
            <a:avLst/>
          </a:prstGeom>
          <a:noFill/>
          <a:ln>
            <a:noFill/>
          </a:ln>
        </p:spPr>
      </p:pic>
      <p:sp>
        <p:nvSpPr>
          <p:cNvPr id="519" name="Google Shape;519;p25"/>
          <p:cNvSpPr txBox="1"/>
          <p:nvPr/>
        </p:nvSpPr>
        <p:spPr>
          <a:xfrm>
            <a:off x="637821" y="3028782"/>
            <a:ext cx="3747805"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3200" u="none" cap="none" strike="noStrike">
                <a:solidFill>
                  <a:schemeClr val="dk1"/>
                </a:solidFill>
                <a:latin typeface="Georgia"/>
                <a:ea typeface="Georgia"/>
                <a:cs typeface="Georgia"/>
                <a:sym typeface="Georgia"/>
              </a:rPr>
              <a:t>Humanitarian</a:t>
            </a:r>
            <a:br>
              <a:rPr b="1" lang="en-US" sz="3200" u="none" cap="none" strike="noStrike">
                <a:solidFill>
                  <a:schemeClr val="dk1"/>
                </a:solidFill>
                <a:latin typeface="Georgia"/>
                <a:ea typeface="Georgia"/>
                <a:cs typeface="Georgia"/>
                <a:sym typeface="Georgia"/>
              </a:rPr>
            </a:br>
            <a:r>
              <a:rPr b="1" lang="en-US" sz="3200" u="none" cap="none" strike="noStrike">
                <a:solidFill>
                  <a:schemeClr val="dk1"/>
                </a:solidFill>
                <a:latin typeface="Georgia"/>
                <a:ea typeface="Georgia"/>
                <a:cs typeface="Georgia"/>
                <a:sym typeface="Georgia"/>
              </a:rPr>
              <a:t>Actors</a:t>
            </a:r>
            <a:endParaRPr/>
          </a:p>
        </p:txBody>
      </p:sp>
      <p:cxnSp>
        <p:nvCxnSpPr>
          <p:cNvPr id="520" name="Google Shape;520;p25"/>
          <p:cNvCxnSpPr/>
          <p:nvPr/>
        </p:nvCxnSpPr>
        <p:spPr>
          <a:xfrm>
            <a:off x="1907619" y="4226810"/>
            <a:ext cx="1022625" cy="0"/>
          </a:xfrm>
          <a:prstGeom prst="straightConnector1">
            <a:avLst/>
          </a:prstGeom>
          <a:noFill/>
          <a:ln cap="flat" cmpd="sng" w="57150">
            <a:solidFill>
              <a:schemeClr val="lt1"/>
            </a:solidFill>
            <a:prstDash val="solid"/>
            <a:miter lim="800000"/>
            <a:headEnd len="sm" w="sm" type="none"/>
            <a:tailEnd len="sm" w="sm" type="none"/>
          </a:ln>
        </p:spPr>
      </p:cxnSp>
      <p:sp>
        <p:nvSpPr>
          <p:cNvPr id="521" name="Google Shape;521;p25"/>
          <p:cNvSpPr/>
          <p:nvPr/>
        </p:nvSpPr>
        <p:spPr>
          <a:xfrm>
            <a:off x="4939001" y="1744910"/>
            <a:ext cx="2833559" cy="1015068"/>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txBox="1"/>
          <p:nvPr/>
        </p:nvSpPr>
        <p:spPr>
          <a:xfrm>
            <a:off x="4987415" y="1929279"/>
            <a:ext cx="26844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United Nations &amp; Associated Agencies</a:t>
            </a:r>
            <a:endParaRPr/>
          </a:p>
        </p:txBody>
      </p:sp>
      <p:sp>
        <p:nvSpPr>
          <p:cNvPr id="523" name="Google Shape;523;p25"/>
          <p:cNvSpPr/>
          <p:nvPr/>
        </p:nvSpPr>
        <p:spPr>
          <a:xfrm>
            <a:off x="8149865" y="1744910"/>
            <a:ext cx="2833559" cy="1015068"/>
          </a:xfrm>
          <a:prstGeom prst="rect">
            <a:avLst/>
          </a:prstGeom>
          <a:solidFill>
            <a:srgbClr val="F47A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txBox="1"/>
          <p:nvPr/>
        </p:nvSpPr>
        <p:spPr>
          <a:xfrm>
            <a:off x="8198279" y="1929279"/>
            <a:ext cx="26844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Red Cross &amp; Red Crescent</a:t>
            </a:r>
            <a:endParaRPr/>
          </a:p>
        </p:txBody>
      </p:sp>
      <p:sp>
        <p:nvSpPr>
          <p:cNvPr id="525" name="Google Shape;525;p25"/>
          <p:cNvSpPr/>
          <p:nvPr/>
        </p:nvSpPr>
        <p:spPr>
          <a:xfrm>
            <a:off x="4939001" y="3070372"/>
            <a:ext cx="2833559" cy="1015068"/>
          </a:xfrm>
          <a:prstGeom prst="rect">
            <a:avLst/>
          </a:prstGeom>
          <a:solidFill>
            <a:srgbClr val="7AC1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txBox="1"/>
          <p:nvPr/>
        </p:nvSpPr>
        <p:spPr>
          <a:xfrm>
            <a:off x="4987415" y="3120517"/>
            <a:ext cx="268447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Non-Governmental Organizations</a:t>
            </a:r>
            <a:br>
              <a:rPr b="1" lang="en-US" sz="1800">
                <a:solidFill>
                  <a:schemeClr val="lt1"/>
                </a:solidFill>
                <a:latin typeface="Georgia"/>
                <a:ea typeface="Georgia"/>
                <a:cs typeface="Georgia"/>
                <a:sym typeface="Georgia"/>
              </a:rPr>
            </a:br>
            <a:r>
              <a:rPr b="1" lang="en-US" sz="1800">
                <a:solidFill>
                  <a:schemeClr val="lt1"/>
                </a:solidFill>
                <a:latin typeface="Georgia"/>
                <a:ea typeface="Georgia"/>
                <a:cs typeface="Georgia"/>
                <a:sym typeface="Georgia"/>
              </a:rPr>
              <a:t>&amp; I-NGO</a:t>
            </a:r>
            <a:endParaRPr/>
          </a:p>
        </p:txBody>
      </p:sp>
      <p:sp>
        <p:nvSpPr>
          <p:cNvPr id="527" name="Google Shape;527;p25"/>
          <p:cNvSpPr/>
          <p:nvPr/>
        </p:nvSpPr>
        <p:spPr>
          <a:xfrm>
            <a:off x="8149865" y="3070182"/>
            <a:ext cx="2833559" cy="1015068"/>
          </a:xfrm>
          <a:prstGeom prst="rect">
            <a:avLst/>
          </a:prstGeom>
          <a:solidFill>
            <a:srgbClr val="007C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txBox="1"/>
          <p:nvPr/>
        </p:nvSpPr>
        <p:spPr>
          <a:xfrm>
            <a:off x="8198279" y="3254551"/>
            <a:ext cx="26844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Community-based Organization</a:t>
            </a:r>
            <a:endParaRPr/>
          </a:p>
        </p:txBody>
      </p:sp>
      <p:sp>
        <p:nvSpPr>
          <p:cNvPr id="529" name="Google Shape;529;p25"/>
          <p:cNvSpPr/>
          <p:nvPr/>
        </p:nvSpPr>
        <p:spPr>
          <a:xfrm>
            <a:off x="4939001" y="4395454"/>
            <a:ext cx="2833559" cy="1015068"/>
          </a:xfrm>
          <a:prstGeom prst="rect">
            <a:avLst/>
          </a:prstGeom>
          <a:solidFill>
            <a:srgbClr val="0052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5"/>
          <p:cNvSpPr txBox="1"/>
          <p:nvPr/>
        </p:nvSpPr>
        <p:spPr>
          <a:xfrm>
            <a:off x="4987415" y="4579823"/>
            <a:ext cx="26844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Civil Society Organization </a:t>
            </a:r>
            <a:endParaRPr/>
          </a:p>
        </p:txBody>
      </p:sp>
      <p:sp>
        <p:nvSpPr>
          <p:cNvPr id="531" name="Google Shape;531;p25"/>
          <p:cNvSpPr/>
          <p:nvPr/>
        </p:nvSpPr>
        <p:spPr>
          <a:xfrm>
            <a:off x="8149865" y="4395454"/>
            <a:ext cx="2833559" cy="1015068"/>
          </a:xfrm>
          <a:prstGeom prst="rect">
            <a:avLst/>
          </a:prstGeom>
          <a:solidFill>
            <a:srgbClr val="377B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5"/>
          <p:cNvSpPr txBox="1"/>
          <p:nvPr/>
        </p:nvSpPr>
        <p:spPr>
          <a:xfrm>
            <a:off x="8198279" y="4718322"/>
            <a:ext cx="26844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Host Community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6"/>
          <p:cNvSpPr/>
          <p:nvPr/>
        </p:nvSpPr>
        <p:spPr>
          <a:xfrm>
            <a:off x="0" y="0"/>
            <a:ext cx="12192000" cy="6858000"/>
          </a:xfrm>
          <a:prstGeom prst="rect">
            <a:avLst/>
          </a:prstGeom>
          <a:solidFill>
            <a:srgbClr val="00627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6"/>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lt1"/>
                </a:solidFill>
                <a:latin typeface="Georgia"/>
                <a:ea typeface="Georgia"/>
                <a:cs typeface="Georgia"/>
                <a:sym typeface="Georgia"/>
              </a:rPr>
              <a:t>Humanitarian Sectors </a:t>
            </a:r>
            <a:endParaRPr/>
          </a:p>
        </p:txBody>
      </p:sp>
      <p:cxnSp>
        <p:nvCxnSpPr>
          <p:cNvPr id="539" name="Google Shape;539;p26"/>
          <p:cNvCxnSpPr/>
          <p:nvPr/>
        </p:nvCxnSpPr>
        <p:spPr>
          <a:xfrm>
            <a:off x="1077108" y="1693333"/>
            <a:ext cx="1022625" cy="0"/>
          </a:xfrm>
          <a:prstGeom prst="straightConnector1">
            <a:avLst/>
          </a:prstGeom>
          <a:noFill/>
          <a:ln cap="flat" cmpd="sng" w="57150">
            <a:solidFill>
              <a:schemeClr val="lt1"/>
            </a:solidFill>
            <a:prstDash val="solid"/>
            <a:miter lim="800000"/>
            <a:headEnd len="sm" w="sm" type="none"/>
            <a:tailEnd len="sm" w="sm" type="none"/>
          </a:ln>
        </p:spPr>
      </p:cxnSp>
      <p:sp>
        <p:nvSpPr>
          <p:cNvPr id="540" name="Google Shape;540;p26"/>
          <p:cNvSpPr txBox="1"/>
          <p:nvPr/>
        </p:nvSpPr>
        <p:spPr>
          <a:xfrm>
            <a:off x="993218" y="2075924"/>
            <a:ext cx="105919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The Inter-Sector Coordination Group (ISCG) is the central coordination body for humanitarian agencies serving Rohingya refugees in Cox’s Bazar, Bangladesh. These agencies are organized into 11 thematic Sectors: </a:t>
            </a:r>
            <a:endParaRPr/>
          </a:p>
        </p:txBody>
      </p:sp>
      <p:sp>
        <p:nvSpPr>
          <p:cNvPr id="541" name="Google Shape;541;p26"/>
          <p:cNvSpPr/>
          <p:nvPr/>
        </p:nvSpPr>
        <p:spPr>
          <a:xfrm>
            <a:off x="1140903" y="2919369"/>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42" name="Google Shape;542;p26"/>
          <p:cNvCxnSpPr/>
          <p:nvPr/>
        </p:nvCxnSpPr>
        <p:spPr>
          <a:xfrm>
            <a:off x="7171865" y="2910980"/>
            <a:ext cx="0" cy="3477102"/>
          </a:xfrm>
          <a:prstGeom prst="straightConnector1">
            <a:avLst/>
          </a:prstGeom>
          <a:noFill/>
          <a:ln cap="flat" cmpd="sng" w="38100">
            <a:solidFill>
              <a:schemeClr val="lt1"/>
            </a:solidFill>
            <a:prstDash val="lgDashDot"/>
            <a:miter lim="800000"/>
            <a:headEnd len="sm" w="sm" type="none"/>
            <a:tailEnd len="sm" w="sm" type="none"/>
          </a:ln>
        </p:spPr>
      </p:cxnSp>
      <p:pic>
        <p:nvPicPr>
          <p:cNvPr id="543" name="Google Shape;543;p26"/>
          <p:cNvPicPr preferRelativeResize="0"/>
          <p:nvPr/>
        </p:nvPicPr>
        <p:blipFill rotWithShape="1">
          <a:blip r:embed="rId3">
            <a:alphaModFix/>
          </a:blip>
          <a:srcRect b="0" l="0" r="0" t="0"/>
          <a:stretch/>
        </p:blipFill>
        <p:spPr>
          <a:xfrm>
            <a:off x="7891066" y="2846987"/>
            <a:ext cx="3094601" cy="3118224"/>
          </a:xfrm>
          <a:prstGeom prst="rect">
            <a:avLst/>
          </a:prstGeom>
          <a:noFill/>
          <a:ln>
            <a:noFill/>
          </a:ln>
        </p:spPr>
      </p:pic>
      <p:sp>
        <p:nvSpPr>
          <p:cNvPr id="544" name="Google Shape;544;p26"/>
          <p:cNvSpPr txBox="1"/>
          <p:nvPr/>
        </p:nvSpPr>
        <p:spPr>
          <a:xfrm>
            <a:off x="7753181" y="5965211"/>
            <a:ext cx="355692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The Cluster Approach (Source: IASC Reference Module for Cluster Coordination at the Country Level)</a:t>
            </a:r>
            <a:endParaRPr/>
          </a:p>
        </p:txBody>
      </p:sp>
      <p:sp>
        <p:nvSpPr>
          <p:cNvPr id="545" name="Google Shape;545;p26"/>
          <p:cNvSpPr/>
          <p:nvPr/>
        </p:nvSpPr>
        <p:spPr>
          <a:xfrm>
            <a:off x="1140903" y="3449350"/>
            <a:ext cx="2759978" cy="639816"/>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txBox="1"/>
          <p:nvPr/>
        </p:nvSpPr>
        <p:spPr>
          <a:xfrm>
            <a:off x="1190717" y="2917183"/>
            <a:ext cx="22319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Food Security</a:t>
            </a:r>
            <a:endParaRPr/>
          </a:p>
        </p:txBody>
      </p:sp>
      <p:sp>
        <p:nvSpPr>
          <p:cNvPr id="547" name="Google Shape;547;p26"/>
          <p:cNvSpPr txBox="1"/>
          <p:nvPr/>
        </p:nvSpPr>
        <p:spPr>
          <a:xfrm>
            <a:off x="1190717" y="3442835"/>
            <a:ext cx="25088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Water, Sanitation &amp; Hygiene </a:t>
            </a:r>
            <a:endParaRPr/>
          </a:p>
        </p:txBody>
      </p:sp>
      <p:sp>
        <p:nvSpPr>
          <p:cNvPr id="548" name="Google Shape;548;p26"/>
          <p:cNvSpPr/>
          <p:nvPr/>
        </p:nvSpPr>
        <p:spPr>
          <a:xfrm>
            <a:off x="1140903" y="4245486"/>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txBox="1"/>
          <p:nvPr/>
        </p:nvSpPr>
        <p:spPr>
          <a:xfrm>
            <a:off x="1190717" y="4243300"/>
            <a:ext cx="25088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Health</a:t>
            </a:r>
            <a:endParaRPr/>
          </a:p>
        </p:txBody>
      </p:sp>
      <p:sp>
        <p:nvSpPr>
          <p:cNvPr id="550" name="Google Shape;550;p26"/>
          <p:cNvSpPr/>
          <p:nvPr/>
        </p:nvSpPr>
        <p:spPr>
          <a:xfrm>
            <a:off x="1140903" y="4764623"/>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txBox="1"/>
          <p:nvPr/>
        </p:nvSpPr>
        <p:spPr>
          <a:xfrm>
            <a:off x="1190717" y="4762437"/>
            <a:ext cx="25088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Nutrition</a:t>
            </a:r>
            <a:endParaRPr/>
          </a:p>
        </p:txBody>
      </p:sp>
      <p:sp>
        <p:nvSpPr>
          <p:cNvPr id="552" name="Google Shape;552;p26"/>
          <p:cNvSpPr/>
          <p:nvPr/>
        </p:nvSpPr>
        <p:spPr>
          <a:xfrm>
            <a:off x="1140903" y="5290275"/>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txBox="1"/>
          <p:nvPr/>
        </p:nvSpPr>
        <p:spPr>
          <a:xfrm>
            <a:off x="1190717" y="5288089"/>
            <a:ext cx="25088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Education</a:t>
            </a:r>
            <a:endParaRPr/>
          </a:p>
        </p:txBody>
      </p:sp>
      <p:sp>
        <p:nvSpPr>
          <p:cNvPr id="554" name="Google Shape;554;p26"/>
          <p:cNvSpPr/>
          <p:nvPr/>
        </p:nvSpPr>
        <p:spPr>
          <a:xfrm>
            <a:off x="1140903" y="5811598"/>
            <a:ext cx="2759978" cy="580813"/>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txBox="1"/>
          <p:nvPr/>
        </p:nvSpPr>
        <p:spPr>
          <a:xfrm>
            <a:off x="1190716" y="5792634"/>
            <a:ext cx="26262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Emergency Telecommunication</a:t>
            </a:r>
            <a:endParaRPr/>
          </a:p>
        </p:txBody>
      </p:sp>
      <p:grpSp>
        <p:nvGrpSpPr>
          <p:cNvPr id="556" name="Google Shape;556;p26"/>
          <p:cNvGrpSpPr/>
          <p:nvPr/>
        </p:nvGrpSpPr>
        <p:grpSpPr>
          <a:xfrm>
            <a:off x="4072494" y="2917183"/>
            <a:ext cx="2759978" cy="369332"/>
            <a:chOff x="4114439" y="2824904"/>
            <a:chExt cx="2759978" cy="369332"/>
          </a:xfrm>
        </p:grpSpPr>
        <p:sp>
          <p:nvSpPr>
            <p:cNvPr id="557" name="Google Shape;557;p26"/>
            <p:cNvSpPr/>
            <p:nvPr/>
          </p:nvSpPr>
          <p:spPr>
            <a:xfrm>
              <a:off x="4114439" y="2827090"/>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txBox="1"/>
            <p:nvPr/>
          </p:nvSpPr>
          <p:spPr>
            <a:xfrm>
              <a:off x="4164253" y="2824904"/>
              <a:ext cx="22319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Shelter</a:t>
              </a:r>
              <a:endParaRPr/>
            </a:p>
          </p:txBody>
        </p:sp>
      </p:grpSp>
      <p:grpSp>
        <p:nvGrpSpPr>
          <p:cNvPr id="559" name="Google Shape;559;p26"/>
          <p:cNvGrpSpPr/>
          <p:nvPr/>
        </p:nvGrpSpPr>
        <p:grpSpPr>
          <a:xfrm>
            <a:off x="4072494" y="3538362"/>
            <a:ext cx="2759978" cy="369332"/>
            <a:chOff x="4114439" y="3365414"/>
            <a:chExt cx="2759978" cy="369332"/>
          </a:xfrm>
        </p:grpSpPr>
        <p:sp>
          <p:nvSpPr>
            <p:cNvPr id="560" name="Google Shape;560;p26"/>
            <p:cNvSpPr/>
            <p:nvPr/>
          </p:nvSpPr>
          <p:spPr>
            <a:xfrm>
              <a:off x="4114439" y="3367600"/>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txBox="1"/>
            <p:nvPr/>
          </p:nvSpPr>
          <p:spPr>
            <a:xfrm>
              <a:off x="4164253" y="3365414"/>
              <a:ext cx="22319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Protection</a:t>
              </a:r>
              <a:endParaRPr/>
            </a:p>
          </p:txBody>
        </p:sp>
      </p:grpSp>
      <p:grpSp>
        <p:nvGrpSpPr>
          <p:cNvPr id="562" name="Google Shape;562;p26"/>
          <p:cNvGrpSpPr/>
          <p:nvPr/>
        </p:nvGrpSpPr>
        <p:grpSpPr>
          <a:xfrm>
            <a:off x="4072494" y="4159541"/>
            <a:ext cx="2759978" cy="369332"/>
            <a:chOff x="4114439" y="3910253"/>
            <a:chExt cx="2759978" cy="369332"/>
          </a:xfrm>
        </p:grpSpPr>
        <p:sp>
          <p:nvSpPr>
            <p:cNvPr id="563" name="Google Shape;563;p26"/>
            <p:cNvSpPr/>
            <p:nvPr/>
          </p:nvSpPr>
          <p:spPr>
            <a:xfrm>
              <a:off x="4114439" y="3912439"/>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txBox="1"/>
            <p:nvPr/>
          </p:nvSpPr>
          <p:spPr>
            <a:xfrm>
              <a:off x="4164253" y="3910253"/>
              <a:ext cx="22319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Livelihoods</a:t>
              </a:r>
              <a:endParaRPr/>
            </a:p>
          </p:txBody>
        </p:sp>
      </p:grpSp>
      <p:grpSp>
        <p:nvGrpSpPr>
          <p:cNvPr id="565" name="Google Shape;565;p26"/>
          <p:cNvGrpSpPr/>
          <p:nvPr/>
        </p:nvGrpSpPr>
        <p:grpSpPr>
          <a:xfrm>
            <a:off x="4072494" y="4780720"/>
            <a:ext cx="2759978" cy="369332"/>
            <a:chOff x="4114439" y="4450763"/>
            <a:chExt cx="2759978" cy="369332"/>
          </a:xfrm>
        </p:grpSpPr>
        <p:sp>
          <p:nvSpPr>
            <p:cNvPr id="566" name="Google Shape;566;p26"/>
            <p:cNvSpPr/>
            <p:nvPr/>
          </p:nvSpPr>
          <p:spPr>
            <a:xfrm>
              <a:off x="4114439" y="4452949"/>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txBox="1"/>
            <p:nvPr/>
          </p:nvSpPr>
          <p:spPr>
            <a:xfrm>
              <a:off x="4164253" y="4450763"/>
              <a:ext cx="22319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Logistics</a:t>
              </a:r>
              <a:endParaRPr/>
            </a:p>
          </p:txBody>
        </p:sp>
      </p:grpSp>
      <p:grpSp>
        <p:nvGrpSpPr>
          <p:cNvPr id="568" name="Google Shape;568;p26"/>
          <p:cNvGrpSpPr/>
          <p:nvPr/>
        </p:nvGrpSpPr>
        <p:grpSpPr>
          <a:xfrm>
            <a:off x="4072494" y="5401899"/>
            <a:ext cx="2759978" cy="369332"/>
            <a:chOff x="4114439" y="4995602"/>
            <a:chExt cx="2759978" cy="369332"/>
          </a:xfrm>
        </p:grpSpPr>
        <p:sp>
          <p:nvSpPr>
            <p:cNvPr id="569" name="Google Shape;569;p26"/>
            <p:cNvSpPr/>
            <p:nvPr/>
          </p:nvSpPr>
          <p:spPr>
            <a:xfrm>
              <a:off x="4114439" y="4997788"/>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txBox="1"/>
            <p:nvPr/>
          </p:nvSpPr>
          <p:spPr>
            <a:xfrm>
              <a:off x="4164253" y="4995602"/>
              <a:ext cx="25088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Camp Coordination</a:t>
              </a:r>
              <a:endParaRPr/>
            </a:p>
          </p:txBody>
        </p:sp>
      </p:grpSp>
      <p:grpSp>
        <p:nvGrpSpPr>
          <p:cNvPr id="571" name="Google Shape;571;p26"/>
          <p:cNvGrpSpPr/>
          <p:nvPr/>
        </p:nvGrpSpPr>
        <p:grpSpPr>
          <a:xfrm>
            <a:off x="4072494" y="6023079"/>
            <a:ext cx="2759978" cy="369332"/>
            <a:chOff x="4072494" y="6023079"/>
            <a:chExt cx="2759978" cy="369332"/>
          </a:xfrm>
        </p:grpSpPr>
        <p:sp>
          <p:nvSpPr>
            <p:cNvPr id="572" name="Google Shape;572;p26"/>
            <p:cNvSpPr/>
            <p:nvPr/>
          </p:nvSpPr>
          <p:spPr>
            <a:xfrm>
              <a:off x="4072494" y="6025265"/>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26"/>
            <p:cNvSpPr txBox="1"/>
            <p:nvPr/>
          </p:nvSpPr>
          <p:spPr>
            <a:xfrm>
              <a:off x="4122308" y="6023079"/>
              <a:ext cx="25088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Early Recovery</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7"/>
          <p:cNvSpPr/>
          <p:nvPr/>
        </p:nvSpPr>
        <p:spPr>
          <a:xfrm>
            <a:off x="7037650" y="5464925"/>
            <a:ext cx="4652700" cy="925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9" name="Google Shape;579;p27"/>
          <p:cNvSpPr/>
          <p:nvPr/>
        </p:nvSpPr>
        <p:spPr>
          <a:xfrm>
            <a:off x="1077108" y="1937857"/>
            <a:ext cx="5483083" cy="453844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27"/>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Global National Cluster</a:t>
            </a:r>
            <a:endParaRPr/>
          </a:p>
        </p:txBody>
      </p:sp>
      <p:cxnSp>
        <p:nvCxnSpPr>
          <p:cNvPr id="581" name="Google Shape;581;p27"/>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grpSp>
        <p:nvGrpSpPr>
          <p:cNvPr id="582" name="Google Shape;582;p27"/>
          <p:cNvGrpSpPr/>
          <p:nvPr/>
        </p:nvGrpSpPr>
        <p:grpSpPr>
          <a:xfrm>
            <a:off x="7749671" y="1937906"/>
            <a:ext cx="3329794" cy="3329794"/>
            <a:chOff x="1000011" y="2637174"/>
            <a:chExt cx="3319504" cy="3319504"/>
          </a:xfrm>
        </p:grpSpPr>
        <p:pic>
          <p:nvPicPr>
            <p:cNvPr id="583" name="Google Shape;583;p27"/>
            <p:cNvPicPr preferRelativeResize="0"/>
            <p:nvPr/>
          </p:nvPicPr>
          <p:blipFill rotWithShape="1">
            <a:blip r:embed="rId3">
              <a:alphaModFix/>
            </a:blip>
            <a:srcRect b="0" l="7861" r="7861" t="0"/>
            <a:stretch/>
          </p:blipFill>
          <p:spPr>
            <a:xfrm>
              <a:off x="1012890" y="2710699"/>
              <a:ext cx="3239155" cy="3239155"/>
            </a:xfrm>
            <a:prstGeom prst="ellipse">
              <a:avLst/>
            </a:prstGeom>
            <a:noFill/>
            <a:ln>
              <a:noFill/>
            </a:ln>
          </p:spPr>
        </p:pic>
        <p:sp>
          <p:nvSpPr>
            <p:cNvPr id="584" name="Google Shape;584;p27"/>
            <p:cNvSpPr/>
            <p:nvPr/>
          </p:nvSpPr>
          <p:spPr>
            <a:xfrm>
              <a:off x="1000011" y="2637174"/>
              <a:ext cx="3319504" cy="3319504"/>
            </a:xfrm>
            <a:prstGeom prst="ellipse">
              <a:avLst/>
            </a:prstGeom>
            <a:no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5" name="Google Shape;585;p27"/>
          <p:cNvSpPr txBox="1"/>
          <p:nvPr/>
        </p:nvSpPr>
        <p:spPr>
          <a:xfrm>
            <a:off x="1249961" y="2136855"/>
            <a:ext cx="4999838" cy="424731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500"/>
              <a:buFont typeface="Arial"/>
              <a:buChar char="•"/>
            </a:pPr>
            <a:r>
              <a:rPr lang="en-US" sz="1500">
                <a:solidFill>
                  <a:schemeClr val="dk1"/>
                </a:solidFill>
                <a:latin typeface="Georgia"/>
                <a:ea typeface="Georgia"/>
                <a:cs typeface="Georgia"/>
                <a:sym typeface="Georgia"/>
              </a:rPr>
              <a:t>Clusters are sectoral coordination groups composed of humanitarian actors engaged in a response. Clusters are shown in the dark blue segments in the diagram here.</a:t>
            </a:r>
            <a:endParaRPr/>
          </a:p>
          <a:p>
            <a:pPr indent="-285750" lvl="0" marL="285750" marR="0" rtl="0" algn="l">
              <a:spcBef>
                <a:spcPts val="1200"/>
              </a:spcBef>
              <a:spcAft>
                <a:spcPts val="0"/>
              </a:spcAft>
              <a:buClr>
                <a:schemeClr val="dk1"/>
              </a:buClr>
              <a:buSzPts val="1500"/>
              <a:buFont typeface="Arial"/>
              <a:buChar char="•"/>
            </a:pPr>
            <a:r>
              <a:rPr lang="en-US" sz="1500">
                <a:solidFill>
                  <a:schemeClr val="dk1"/>
                </a:solidFill>
                <a:latin typeface="Georgia"/>
                <a:ea typeface="Georgia"/>
                <a:cs typeface="Georgia"/>
                <a:sym typeface="Georgia"/>
              </a:rPr>
              <a:t>At the global level, clusters are responsible for strengthening system-wide preparedness and providing technical capacity to respond to humanitarian emergencies within their respective sectors.</a:t>
            </a:r>
            <a:endParaRPr/>
          </a:p>
          <a:p>
            <a:pPr indent="-285750" lvl="0" marL="285750" marR="0" rtl="0" algn="l">
              <a:spcBef>
                <a:spcPts val="1200"/>
              </a:spcBef>
              <a:spcAft>
                <a:spcPts val="0"/>
              </a:spcAft>
              <a:buClr>
                <a:schemeClr val="dk1"/>
              </a:buClr>
              <a:buSzPts val="1500"/>
              <a:buFont typeface="Arial"/>
              <a:buChar char="•"/>
            </a:pPr>
            <a:r>
              <a:rPr lang="en-US" sz="1500">
                <a:solidFill>
                  <a:schemeClr val="dk1"/>
                </a:solidFill>
                <a:latin typeface="Georgia"/>
                <a:ea typeface="Georgia"/>
                <a:cs typeface="Georgia"/>
                <a:sym typeface="Georgia"/>
              </a:rPr>
              <a:t>At the country level, clusters ensure that the activities of partners are coordinated and harmonized. </a:t>
            </a:r>
            <a:endParaRPr/>
          </a:p>
          <a:p>
            <a:pPr indent="-285750" lvl="0" marL="285750" marR="0" rtl="0" algn="l">
              <a:spcBef>
                <a:spcPts val="1200"/>
              </a:spcBef>
              <a:spcAft>
                <a:spcPts val="0"/>
              </a:spcAft>
              <a:buClr>
                <a:schemeClr val="dk1"/>
              </a:buClr>
              <a:buSzPts val="1500"/>
              <a:buFont typeface="Arial"/>
              <a:buChar char="•"/>
            </a:pPr>
            <a:r>
              <a:rPr lang="en-US" sz="1500">
                <a:solidFill>
                  <a:schemeClr val="dk1"/>
                </a:solidFill>
                <a:latin typeface="Georgia"/>
                <a:ea typeface="Georgia"/>
                <a:cs typeface="Georgia"/>
                <a:sym typeface="Georgia"/>
              </a:rPr>
              <a:t>Example: The Education Cluster is co-led by UNICEF and Save the Children at the global level. At the country level, education clusters are usually co-led by UNICEF and Save the Children, but another NGO can also co-lead.</a:t>
            </a:r>
            <a:endParaRPr/>
          </a:p>
        </p:txBody>
      </p:sp>
      <p:cxnSp>
        <p:nvCxnSpPr>
          <p:cNvPr id="586" name="Google Shape;586;p27"/>
          <p:cNvCxnSpPr/>
          <p:nvPr/>
        </p:nvCxnSpPr>
        <p:spPr>
          <a:xfrm>
            <a:off x="6825819" y="1937857"/>
            <a:ext cx="0" cy="4450200"/>
          </a:xfrm>
          <a:prstGeom prst="straightConnector1">
            <a:avLst/>
          </a:prstGeom>
          <a:noFill/>
          <a:ln cap="flat" cmpd="sng" w="38100">
            <a:solidFill>
              <a:srgbClr val="7AC142"/>
            </a:solidFill>
            <a:prstDash val="lgDashDot"/>
            <a:miter lim="800000"/>
            <a:headEnd len="sm" w="sm" type="none"/>
            <a:tailEnd len="sm" w="sm" type="none"/>
          </a:ln>
        </p:spPr>
      </p:cxnSp>
      <p:sp>
        <p:nvSpPr>
          <p:cNvPr id="587" name="Google Shape;587;p27"/>
          <p:cNvSpPr txBox="1"/>
          <p:nvPr/>
        </p:nvSpPr>
        <p:spPr>
          <a:xfrm>
            <a:off x="7243838" y="5527137"/>
            <a:ext cx="43755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IASC Reference Module for Cluster Coordination at the Country Level</a:t>
            </a:r>
            <a:endParaRPr/>
          </a:p>
          <a:p>
            <a:pPr indent="0" lvl="0" marL="0" marR="0" rtl="0" algn="l">
              <a:spcBef>
                <a:spcPts val="0"/>
              </a:spcBef>
              <a:spcAft>
                <a:spcPts val="0"/>
              </a:spcAft>
              <a:buNone/>
            </a:pPr>
            <a:r>
              <a:rPr lang="en-US" sz="1400" u="sng">
                <a:solidFill>
                  <a:schemeClr val="dk1"/>
                </a:solidFill>
                <a:latin typeface="Calibri"/>
                <a:ea typeface="Calibri"/>
                <a:cs typeface="Calibri"/>
                <a:sym typeface="Calibri"/>
                <a:hlinkClick r:id="rId4">
                  <a:extLst>
                    <a:ext uri="{A12FA001-AC4F-418D-AE19-62706E023703}">
                      <ahyp:hlinkClr val="tx"/>
                    </a:ext>
                  </a:extLst>
                </a:hlinkClick>
              </a:rPr>
              <a:t>https://emergencymanual.iom.int/cluster-approach </a:t>
            </a:r>
            <a:endParaRPr sz="14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28"/>
          <p:cNvSpPr/>
          <p:nvPr/>
        </p:nvSpPr>
        <p:spPr>
          <a:xfrm>
            <a:off x="0" y="0"/>
            <a:ext cx="12192000" cy="6874079"/>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93" name="Google Shape;593;p28"/>
          <p:cNvPicPr preferRelativeResize="0"/>
          <p:nvPr/>
        </p:nvPicPr>
        <p:blipFill rotWithShape="1">
          <a:blip r:embed="rId3">
            <a:alphaModFix/>
          </a:blip>
          <a:srcRect b="22005" l="0" r="0" t="21875"/>
          <a:stretch/>
        </p:blipFill>
        <p:spPr>
          <a:xfrm>
            <a:off x="0" y="0"/>
            <a:ext cx="12192000" cy="6841919"/>
          </a:xfrm>
          <a:prstGeom prst="rect">
            <a:avLst/>
          </a:prstGeom>
          <a:noFill/>
          <a:ln>
            <a:noFill/>
          </a:ln>
        </p:spPr>
      </p:pic>
      <p:sp>
        <p:nvSpPr>
          <p:cNvPr id="594" name="Google Shape;594;p28"/>
          <p:cNvSpPr txBox="1"/>
          <p:nvPr/>
        </p:nvSpPr>
        <p:spPr>
          <a:xfrm>
            <a:off x="3141150" y="1144186"/>
            <a:ext cx="5909700" cy="2502928"/>
          </a:xfrm>
          <a:prstGeom prst="rect">
            <a:avLst/>
          </a:prstGeom>
          <a:noFill/>
          <a:ln>
            <a:noFill/>
          </a:ln>
        </p:spPr>
        <p:txBody>
          <a:bodyPr anchorCtr="0" anchor="t" bIns="91425" lIns="91425" spcFirstLastPara="1" rIns="91425" wrap="square" tIns="91425">
            <a:normAutofit lnSpcReduction="10000"/>
          </a:bodyPr>
          <a:lstStyle/>
          <a:p>
            <a:pPr indent="0" lvl="0" marL="0" marR="0" rtl="0" algn="ctr">
              <a:lnSpc>
                <a:spcPct val="100000"/>
              </a:lnSpc>
              <a:spcBef>
                <a:spcPts val="0"/>
              </a:spcBef>
              <a:spcAft>
                <a:spcPts val="0"/>
              </a:spcAft>
              <a:buClr>
                <a:schemeClr val="lt1"/>
              </a:buClr>
              <a:buSzPts val="11500"/>
              <a:buFont typeface="Georgia"/>
              <a:buNone/>
            </a:pPr>
            <a:r>
              <a:rPr lang="en-US" sz="11500">
                <a:solidFill>
                  <a:schemeClr val="lt1"/>
                </a:solidFill>
                <a:latin typeface="Georgia"/>
                <a:ea typeface="Georgia"/>
                <a:cs typeface="Georgia"/>
                <a:sym typeface="Georgia"/>
              </a:rPr>
              <a:t>Video</a:t>
            </a:r>
            <a:endParaRPr sz="9000">
              <a:solidFill>
                <a:schemeClr val="lt1"/>
              </a:solidFill>
              <a:latin typeface="Georgia"/>
              <a:ea typeface="Georgia"/>
              <a:cs typeface="Georgia"/>
              <a:sym typeface="Georgia"/>
            </a:endParaRPr>
          </a:p>
          <a:p>
            <a:pPr indent="0" lvl="0" marL="0" marR="0" rtl="0" algn="ctr">
              <a:lnSpc>
                <a:spcPct val="100000"/>
              </a:lnSpc>
              <a:spcBef>
                <a:spcPts val="0"/>
              </a:spcBef>
              <a:spcAft>
                <a:spcPts val="0"/>
              </a:spcAft>
              <a:buClr>
                <a:schemeClr val="lt1"/>
              </a:buClr>
              <a:buSzPts val="4800"/>
              <a:buFont typeface="Georgia"/>
              <a:buNone/>
            </a:pPr>
            <a:r>
              <a:rPr lang="en-US" sz="4800">
                <a:solidFill>
                  <a:schemeClr val="lt1"/>
                </a:solidFill>
                <a:latin typeface="Georgia"/>
                <a:ea typeface="Georgia"/>
                <a:cs typeface="Georgia"/>
                <a:sym typeface="Georgia"/>
              </a:rPr>
              <a:t>Watching</a:t>
            </a:r>
            <a:endParaRPr sz="3200">
              <a:solidFill>
                <a:schemeClr val="lt1"/>
              </a:solidFill>
              <a:latin typeface="Georgia"/>
              <a:ea typeface="Georgia"/>
              <a:cs typeface="Georgia"/>
              <a:sym typeface="Georgia"/>
            </a:endParaRPr>
          </a:p>
        </p:txBody>
      </p:sp>
      <p:sp>
        <p:nvSpPr>
          <p:cNvPr id="595" name="Google Shape;595;p28"/>
          <p:cNvSpPr/>
          <p:nvPr/>
        </p:nvSpPr>
        <p:spPr>
          <a:xfrm>
            <a:off x="1995055" y="4009866"/>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8"/>
          <p:cNvSpPr/>
          <p:nvPr/>
        </p:nvSpPr>
        <p:spPr>
          <a:xfrm>
            <a:off x="1995055" y="4645654"/>
            <a:ext cx="8201891" cy="6650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8"/>
          <p:cNvSpPr txBox="1"/>
          <p:nvPr/>
        </p:nvSpPr>
        <p:spPr>
          <a:xfrm>
            <a:off x="2589450" y="3986714"/>
            <a:ext cx="70131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Georgia"/>
                <a:ea typeface="Georgia"/>
                <a:cs typeface="Georgia"/>
                <a:sym typeface="Georgia"/>
              </a:rPr>
              <a:t>Watch the video on the humanitarian crisis and action in Cox's Bazar by BRAC and think about the key takeaways.</a:t>
            </a:r>
            <a:endParaRPr/>
          </a:p>
        </p:txBody>
      </p:sp>
      <p:sp>
        <p:nvSpPr>
          <p:cNvPr id="598" name="Google Shape;598;p28"/>
          <p:cNvSpPr txBox="1"/>
          <p:nvPr/>
        </p:nvSpPr>
        <p:spPr>
          <a:xfrm>
            <a:off x="2727821" y="4656029"/>
            <a:ext cx="67365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hlink"/>
                </a:solidFill>
                <a:latin typeface="Georgia"/>
                <a:ea typeface="Georgia"/>
                <a:cs typeface="Georgia"/>
                <a:sym typeface="Georgia"/>
                <a:hlinkClick r:id="rId4"/>
              </a:rPr>
              <a:t>https://www.youtube.com/watch?v=iVYX1sGanTQ&amp;list=PLDpe9qVztlZpXJfZUdJvYoUDeW_bD9UPO&amp;index=17</a:t>
            </a:r>
            <a:r>
              <a:rPr lang="en-US" sz="1600">
                <a:solidFill>
                  <a:schemeClr val="dk1"/>
                </a:solidFill>
                <a:latin typeface="Georgia"/>
                <a:ea typeface="Georgia"/>
                <a:cs typeface="Georgia"/>
                <a:sym typeface="Georgia"/>
              </a:rPr>
              <a:t> </a:t>
            </a:r>
            <a:endParaRPr sz="1600">
              <a:solidFill>
                <a:schemeClr val="dk1"/>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29"/>
          <p:cNvSpPr/>
          <p:nvPr/>
        </p:nvSpPr>
        <p:spPr>
          <a:xfrm>
            <a:off x="0" y="0"/>
            <a:ext cx="12192000" cy="685800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9"/>
          <p:cNvSpPr/>
          <p:nvPr/>
        </p:nvSpPr>
        <p:spPr>
          <a:xfrm>
            <a:off x="667975" y="2177467"/>
            <a:ext cx="2503065" cy="250306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9"/>
          <p:cNvSpPr txBox="1"/>
          <p:nvPr/>
        </p:nvSpPr>
        <p:spPr>
          <a:xfrm>
            <a:off x="731241" y="3136611"/>
            <a:ext cx="237653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References</a:t>
            </a:r>
            <a:endParaRPr/>
          </a:p>
        </p:txBody>
      </p:sp>
      <p:sp>
        <p:nvSpPr>
          <p:cNvPr id="606" name="Google Shape;606;p29"/>
          <p:cNvSpPr txBox="1"/>
          <p:nvPr/>
        </p:nvSpPr>
        <p:spPr>
          <a:xfrm>
            <a:off x="4143112" y="508593"/>
            <a:ext cx="7492418" cy="5924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lt1"/>
                </a:solidFill>
                <a:latin typeface="Calibri"/>
                <a:ea typeface="Calibri"/>
                <a:cs typeface="Calibri"/>
                <a:sym typeface="Calibri"/>
              </a:rPr>
              <a:t>Al-Dahash, H., Thayaparan, M., &amp; Kulatunga, U. (2016). Understanding the terminologies : disaster, crisis and emergency. http://researchopen.lsbu.ac.uk/1110/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Alexander, D. (2003). Towards the development of standards in emergency management training and education. Disaster Prevention and Management: An International Journal, 12(2), 113-123.</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Alexander, D. (2005b). Towards the development of a standard in emergency planning. Disaster Prevention and Management: An International Journal, 14(2), 158-175.</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BRAC.(2021).https://blog.brac.net/a-super-cyclone-flooding-and-a-pandemic-the-year-bangladesh-had-three-humanitarian-crises-at-the-same-time/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BRAC. (2021). BRAC stands by fire victims in the Rohingya refugee camps.</a:t>
            </a:r>
            <a:br>
              <a:rPr lang="en-US" sz="1700">
                <a:solidFill>
                  <a:schemeClr val="lt1"/>
                </a:solidFill>
                <a:latin typeface="Calibri"/>
                <a:ea typeface="Calibri"/>
                <a:cs typeface="Calibri"/>
                <a:sym typeface="Calibri"/>
              </a:rPr>
            </a:br>
            <a:r>
              <a:rPr lang="en-US" sz="1700">
                <a:solidFill>
                  <a:schemeClr val="lt1"/>
                </a:solidFill>
                <a:latin typeface="Calibri"/>
                <a:ea typeface="Calibri"/>
                <a:cs typeface="Calibri"/>
                <a:sym typeface="Calibri"/>
              </a:rPr>
              <a:t>https://bracusa.org/brac-stands-by-fire-victims-rohingya-refugee-camps/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Community Engagement | UNICEF SBC GUIDANCE. (n.d.). https://www.sbcguidance.org/understand/community-engagement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De Lauri, A. (2020). Civil Society. In BRILL eBooks (pp. 28–29). https://doi.org/10.1163/9789004431140_014 </a:t>
            </a:r>
            <a:endParaRPr/>
          </a:p>
        </p:txBody>
      </p:sp>
      <p:cxnSp>
        <p:nvCxnSpPr>
          <p:cNvPr id="607" name="Google Shape;607;p29"/>
          <p:cNvCxnSpPr/>
          <p:nvPr/>
        </p:nvCxnSpPr>
        <p:spPr>
          <a:xfrm>
            <a:off x="4102217" y="612396"/>
            <a:ext cx="0" cy="687898"/>
          </a:xfrm>
          <a:prstGeom prst="straightConnector1">
            <a:avLst/>
          </a:prstGeom>
          <a:noFill/>
          <a:ln cap="flat" cmpd="sng" w="12700">
            <a:solidFill>
              <a:schemeClr val="lt1"/>
            </a:solidFill>
            <a:prstDash val="solid"/>
            <a:miter lim="800000"/>
            <a:headEnd len="sm" w="sm" type="none"/>
            <a:tailEnd len="sm" w="sm" type="none"/>
          </a:ln>
        </p:spPr>
      </p:cxnSp>
      <p:cxnSp>
        <p:nvCxnSpPr>
          <p:cNvPr id="608" name="Google Shape;608;p29"/>
          <p:cNvCxnSpPr/>
          <p:nvPr/>
        </p:nvCxnSpPr>
        <p:spPr>
          <a:xfrm>
            <a:off x="4102217" y="1602297"/>
            <a:ext cx="0" cy="687898"/>
          </a:xfrm>
          <a:prstGeom prst="straightConnector1">
            <a:avLst/>
          </a:prstGeom>
          <a:noFill/>
          <a:ln cap="flat" cmpd="sng" w="12700">
            <a:solidFill>
              <a:schemeClr val="lt1"/>
            </a:solidFill>
            <a:prstDash val="solid"/>
            <a:miter lim="800000"/>
            <a:headEnd len="sm" w="sm" type="none"/>
            <a:tailEnd len="sm" w="sm" type="none"/>
          </a:ln>
        </p:spPr>
      </p:cxnSp>
      <p:cxnSp>
        <p:nvCxnSpPr>
          <p:cNvPr id="609" name="Google Shape;609;p29"/>
          <p:cNvCxnSpPr/>
          <p:nvPr/>
        </p:nvCxnSpPr>
        <p:spPr>
          <a:xfrm>
            <a:off x="4102217" y="2625754"/>
            <a:ext cx="0" cy="687898"/>
          </a:xfrm>
          <a:prstGeom prst="straightConnector1">
            <a:avLst/>
          </a:prstGeom>
          <a:noFill/>
          <a:ln cap="flat" cmpd="sng" w="12700">
            <a:solidFill>
              <a:schemeClr val="lt1"/>
            </a:solidFill>
            <a:prstDash val="solid"/>
            <a:miter lim="800000"/>
            <a:headEnd len="sm" w="sm" type="none"/>
            <a:tailEnd len="sm" w="sm" type="none"/>
          </a:ln>
        </p:spPr>
      </p:cxnSp>
      <p:cxnSp>
        <p:nvCxnSpPr>
          <p:cNvPr id="610" name="Google Shape;610;p29"/>
          <p:cNvCxnSpPr/>
          <p:nvPr/>
        </p:nvCxnSpPr>
        <p:spPr>
          <a:xfrm>
            <a:off x="4102217" y="3640822"/>
            <a:ext cx="0" cy="461395"/>
          </a:xfrm>
          <a:prstGeom prst="straightConnector1">
            <a:avLst/>
          </a:prstGeom>
          <a:noFill/>
          <a:ln cap="flat" cmpd="sng" w="12700">
            <a:solidFill>
              <a:schemeClr val="lt1"/>
            </a:solidFill>
            <a:prstDash val="solid"/>
            <a:miter lim="800000"/>
            <a:headEnd len="sm" w="sm" type="none"/>
            <a:tailEnd len="sm" w="sm" type="none"/>
          </a:ln>
        </p:spPr>
      </p:cxnSp>
      <p:cxnSp>
        <p:nvCxnSpPr>
          <p:cNvPr id="611" name="Google Shape;611;p29"/>
          <p:cNvCxnSpPr/>
          <p:nvPr/>
        </p:nvCxnSpPr>
        <p:spPr>
          <a:xfrm>
            <a:off x="4102217" y="4362275"/>
            <a:ext cx="0" cy="461395"/>
          </a:xfrm>
          <a:prstGeom prst="straightConnector1">
            <a:avLst/>
          </a:prstGeom>
          <a:noFill/>
          <a:ln cap="flat" cmpd="sng" w="12700">
            <a:solidFill>
              <a:schemeClr val="lt1"/>
            </a:solidFill>
            <a:prstDash val="solid"/>
            <a:miter lim="800000"/>
            <a:headEnd len="sm" w="sm" type="none"/>
            <a:tailEnd len="sm" w="sm" type="none"/>
          </a:ln>
        </p:spPr>
      </p:cxnSp>
      <p:cxnSp>
        <p:nvCxnSpPr>
          <p:cNvPr id="612" name="Google Shape;612;p29"/>
          <p:cNvCxnSpPr/>
          <p:nvPr/>
        </p:nvCxnSpPr>
        <p:spPr>
          <a:xfrm>
            <a:off x="4102217" y="5108895"/>
            <a:ext cx="0" cy="461395"/>
          </a:xfrm>
          <a:prstGeom prst="straightConnector1">
            <a:avLst/>
          </a:prstGeom>
          <a:noFill/>
          <a:ln cap="flat" cmpd="sng" w="12700">
            <a:solidFill>
              <a:schemeClr val="lt1"/>
            </a:solidFill>
            <a:prstDash val="solid"/>
            <a:miter lim="800000"/>
            <a:headEnd len="sm" w="sm" type="none"/>
            <a:tailEnd len="sm" w="sm" type="none"/>
          </a:ln>
        </p:spPr>
      </p:cxnSp>
      <p:cxnSp>
        <p:nvCxnSpPr>
          <p:cNvPr id="613" name="Google Shape;613;p29"/>
          <p:cNvCxnSpPr/>
          <p:nvPr/>
        </p:nvCxnSpPr>
        <p:spPr>
          <a:xfrm>
            <a:off x="4102217" y="5847126"/>
            <a:ext cx="0" cy="461395"/>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Learning </a:t>
            </a:r>
            <a:r>
              <a:rPr b="1" lang="en-US" sz="3500">
                <a:solidFill>
                  <a:schemeClr val="dk1"/>
                </a:solidFill>
                <a:latin typeface="Georgia"/>
                <a:ea typeface="Georgia"/>
                <a:cs typeface="Georgia"/>
                <a:sym typeface="Georgia"/>
              </a:rPr>
              <a:t>outcomes</a:t>
            </a:r>
            <a:r>
              <a:rPr b="1" lang="en-US" sz="3500" u="none" cap="none" strike="noStrike">
                <a:solidFill>
                  <a:schemeClr val="dk1"/>
                </a:solidFill>
                <a:latin typeface="Georgia"/>
                <a:ea typeface="Georgia"/>
                <a:cs typeface="Georgia"/>
                <a:sym typeface="Georgia"/>
              </a:rPr>
              <a:t> </a:t>
            </a:r>
            <a:endParaRPr/>
          </a:p>
        </p:txBody>
      </p:sp>
      <p:sp>
        <p:nvSpPr>
          <p:cNvPr id="102" name="Google Shape;102;p3"/>
          <p:cNvSpPr/>
          <p:nvPr/>
        </p:nvSpPr>
        <p:spPr>
          <a:xfrm>
            <a:off x="3655666" y="3087610"/>
            <a:ext cx="2349193" cy="2077057"/>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3"/>
          <p:cNvSpPr/>
          <p:nvPr/>
        </p:nvSpPr>
        <p:spPr>
          <a:xfrm>
            <a:off x="6234224" y="3087610"/>
            <a:ext cx="2349193" cy="2077057"/>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3"/>
          <p:cNvSpPr/>
          <p:nvPr/>
        </p:nvSpPr>
        <p:spPr>
          <a:xfrm>
            <a:off x="1077108" y="3087610"/>
            <a:ext cx="2349193" cy="2077057"/>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3"/>
          <p:cNvSpPr/>
          <p:nvPr/>
        </p:nvSpPr>
        <p:spPr>
          <a:xfrm>
            <a:off x="8812782" y="3087610"/>
            <a:ext cx="2349193" cy="2077057"/>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3"/>
          <p:cNvSpPr txBox="1"/>
          <p:nvPr/>
        </p:nvSpPr>
        <p:spPr>
          <a:xfrm>
            <a:off x="3799840" y="3253386"/>
            <a:ext cx="202184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Explain the characteristics, causes and effects of humanitarian crises on various groups</a:t>
            </a:r>
            <a:endParaRPr/>
          </a:p>
        </p:txBody>
      </p:sp>
      <p:sp>
        <p:nvSpPr>
          <p:cNvPr id="107" name="Google Shape;107;p3"/>
          <p:cNvSpPr txBox="1"/>
          <p:nvPr/>
        </p:nvSpPr>
        <p:spPr>
          <a:xfrm>
            <a:off x="1271793" y="3253386"/>
            <a:ext cx="179413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Identify disasters, emergencies, and crisis settings</a:t>
            </a:r>
            <a:endParaRPr/>
          </a:p>
        </p:txBody>
      </p:sp>
      <p:sp>
        <p:nvSpPr>
          <p:cNvPr id="108" name="Google Shape;108;p3"/>
          <p:cNvSpPr txBox="1"/>
          <p:nvPr/>
        </p:nvSpPr>
        <p:spPr>
          <a:xfrm>
            <a:off x="8950063" y="3253386"/>
            <a:ext cx="182103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Categorize the roles of humanitarian actors and sectors</a:t>
            </a:r>
            <a:endParaRPr/>
          </a:p>
        </p:txBody>
      </p:sp>
      <p:sp>
        <p:nvSpPr>
          <p:cNvPr id="109" name="Google Shape;109;p3"/>
          <p:cNvSpPr txBox="1"/>
          <p:nvPr/>
        </p:nvSpPr>
        <p:spPr>
          <a:xfrm>
            <a:off x="6422016" y="3253386"/>
            <a:ext cx="19287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Describe </a:t>
            </a:r>
            <a:r>
              <a:rPr lang="en-US" sz="1800">
                <a:solidFill>
                  <a:schemeClr val="lt1"/>
                </a:solidFill>
                <a:latin typeface="Georgia"/>
                <a:ea typeface="Georgia"/>
                <a:cs typeface="Georgia"/>
                <a:sym typeface="Georgia"/>
              </a:rPr>
              <a:t>Humanitarian Standards, Global Policies &amp; Ethics</a:t>
            </a:r>
            <a:endParaRPr/>
          </a:p>
        </p:txBody>
      </p:sp>
      <p:cxnSp>
        <p:nvCxnSpPr>
          <p:cNvPr id="110" name="Google Shape;110;p3"/>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30"/>
          <p:cNvSpPr/>
          <p:nvPr/>
        </p:nvSpPr>
        <p:spPr>
          <a:xfrm>
            <a:off x="0" y="0"/>
            <a:ext cx="12192000" cy="685800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30"/>
          <p:cNvSpPr/>
          <p:nvPr/>
        </p:nvSpPr>
        <p:spPr>
          <a:xfrm>
            <a:off x="667975" y="2177467"/>
            <a:ext cx="2503065" cy="250306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30"/>
          <p:cNvSpPr txBox="1"/>
          <p:nvPr/>
        </p:nvSpPr>
        <p:spPr>
          <a:xfrm>
            <a:off x="731241" y="3136611"/>
            <a:ext cx="237653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References</a:t>
            </a:r>
            <a:endParaRPr/>
          </a:p>
        </p:txBody>
      </p:sp>
      <p:sp>
        <p:nvSpPr>
          <p:cNvPr id="621" name="Google Shape;621;p30"/>
          <p:cNvSpPr txBox="1"/>
          <p:nvPr/>
        </p:nvSpPr>
        <p:spPr>
          <a:xfrm>
            <a:off x="4143112" y="597453"/>
            <a:ext cx="7492418" cy="56630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lt1"/>
                </a:solidFill>
                <a:latin typeface="Calibri"/>
                <a:ea typeface="Calibri"/>
                <a:cs typeface="Calibri"/>
                <a:sym typeface="Calibri"/>
              </a:rPr>
              <a:t>Fundamental principles: IFRC. Homepage. (n.d.-a).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https://www.ifrc.org/who-we-are/international-red-cross-and-red-crescent-movement/fundamental-principles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Hasan, K. (2017). Standing beside. The Good Feed.          https://blog.brac.net/standing-beside-the-rohingyas-the-last-twelve-months-in-coxs-bazar-bangladesh/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 Le Cozannet, Goneri &amp; Kervyn, Matthieu &amp; Russo, Simone &amp; Ifejika Speranza, Chinwe &amp; Ferrier, P. &amp; Foumelis, Michael &amp; Lopez, Teodolina &amp; Modaressi, Hormoz. (2020). Space-Based Earth Observations for Disaster Risk Management. Surveys in Geophysics. 41. 10.1007/s10712-020-09586-5.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McEntire, D. (2015). Disaster response and recovery. Hoboken, NJ: John Wiley.</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OCHA. (2024). https://www.unocha.org/headquarters</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Parater, L. (2018, August 20). At the Heart of the Community: How to work with community-based organizations. UNHCR Innovation. https://www.unhcr.org/innovation/heart-community-work-community-based-organizations/ </a:t>
            </a:r>
            <a:endParaRPr/>
          </a:p>
        </p:txBody>
      </p:sp>
      <p:cxnSp>
        <p:nvCxnSpPr>
          <p:cNvPr id="622" name="Google Shape;622;p30"/>
          <p:cNvCxnSpPr/>
          <p:nvPr/>
        </p:nvCxnSpPr>
        <p:spPr>
          <a:xfrm>
            <a:off x="4102217" y="704675"/>
            <a:ext cx="0" cy="176169"/>
          </a:xfrm>
          <a:prstGeom prst="straightConnector1">
            <a:avLst/>
          </a:prstGeom>
          <a:noFill/>
          <a:ln cap="flat" cmpd="sng" w="12700">
            <a:solidFill>
              <a:schemeClr val="lt1"/>
            </a:solidFill>
            <a:prstDash val="solid"/>
            <a:miter lim="800000"/>
            <a:headEnd len="sm" w="sm" type="none"/>
            <a:tailEnd len="sm" w="sm" type="none"/>
          </a:ln>
        </p:spPr>
      </p:cxnSp>
      <p:cxnSp>
        <p:nvCxnSpPr>
          <p:cNvPr id="623" name="Google Shape;623;p30"/>
          <p:cNvCxnSpPr/>
          <p:nvPr/>
        </p:nvCxnSpPr>
        <p:spPr>
          <a:xfrm>
            <a:off x="4102217" y="1199625"/>
            <a:ext cx="0" cy="402672"/>
          </a:xfrm>
          <a:prstGeom prst="straightConnector1">
            <a:avLst/>
          </a:prstGeom>
          <a:noFill/>
          <a:ln cap="flat" cmpd="sng" w="12700">
            <a:solidFill>
              <a:schemeClr val="lt1"/>
            </a:solidFill>
            <a:prstDash val="solid"/>
            <a:miter lim="800000"/>
            <a:headEnd len="sm" w="sm" type="none"/>
            <a:tailEnd len="sm" w="sm" type="none"/>
          </a:ln>
        </p:spPr>
      </p:cxnSp>
      <p:cxnSp>
        <p:nvCxnSpPr>
          <p:cNvPr id="624" name="Google Shape;624;p30"/>
          <p:cNvCxnSpPr/>
          <p:nvPr/>
        </p:nvCxnSpPr>
        <p:spPr>
          <a:xfrm>
            <a:off x="4102217" y="1946245"/>
            <a:ext cx="0" cy="654342"/>
          </a:xfrm>
          <a:prstGeom prst="straightConnector1">
            <a:avLst/>
          </a:prstGeom>
          <a:noFill/>
          <a:ln cap="flat" cmpd="sng" w="12700">
            <a:solidFill>
              <a:schemeClr val="lt1"/>
            </a:solidFill>
            <a:prstDash val="solid"/>
            <a:miter lim="800000"/>
            <a:headEnd len="sm" w="sm" type="none"/>
            <a:tailEnd len="sm" w="sm" type="none"/>
          </a:ln>
        </p:spPr>
      </p:cxnSp>
      <p:cxnSp>
        <p:nvCxnSpPr>
          <p:cNvPr id="625" name="Google Shape;625;p30"/>
          <p:cNvCxnSpPr/>
          <p:nvPr/>
        </p:nvCxnSpPr>
        <p:spPr>
          <a:xfrm>
            <a:off x="4102217" y="2967602"/>
            <a:ext cx="0" cy="908112"/>
          </a:xfrm>
          <a:prstGeom prst="straightConnector1">
            <a:avLst/>
          </a:prstGeom>
          <a:noFill/>
          <a:ln cap="flat" cmpd="sng" w="12700">
            <a:solidFill>
              <a:schemeClr val="lt1"/>
            </a:solidFill>
            <a:prstDash val="solid"/>
            <a:miter lim="800000"/>
            <a:headEnd len="sm" w="sm" type="none"/>
            <a:tailEnd len="sm" w="sm" type="none"/>
          </a:ln>
        </p:spPr>
      </p:cxnSp>
      <p:cxnSp>
        <p:nvCxnSpPr>
          <p:cNvPr id="626" name="Google Shape;626;p30"/>
          <p:cNvCxnSpPr/>
          <p:nvPr/>
        </p:nvCxnSpPr>
        <p:spPr>
          <a:xfrm>
            <a:off x="4102217" y="5217952"/>
            <a:ext cx="0" cy="906012"/>
          </a:xfrm>
          <a:prstGeom prst="straightConnector1">
            <a:avLst/>
          </a:prstGeom>
          <a:noFill/>
          <a:ln cap="flat" cmpd="sng" w="12700">
            <a:solidFill>
              <a:schemeClr val="lt1"/>
            </a:solidFill>
            <a:prstDash val="solid"/>
            <a:miter lim="800000"/>
            <a:headEnd len="sm" w="sm" type="none"/>
            <a:tailEnd len="sm" w="sm" type="none"/>
          </a:ln>
        </p:spPr>
      </p:cxnSp>
      <p:cxnSp>
        <p:nvCxnSpPr>
          <p:cNvPr id="627" name="Google Shape;627;p30"/>
          <p:cNvCxnSpPr/>
          <p:nvPr/>
        </p:nvCxnSpPr>
        <p:spPr>
          <a:xfrm>
            <a:off x="4102217" y="4211273"/>
            <a:ext cx="0" cy="176169"/>
          </a:xfrm>
          <a:prstGeom prst="straightConnector1">
            <a:avLst/>
          </a:prstGeom>
          <a:noFill/>
          <a:ln cap="flat" cmpd="sng" w="12700">
            <a:solidFill>
              <a:schemeClr val="lt1"/>
            </a:solidFill>
            <a:prstDash val="solid"/>
            <a:miter lim="800000"/>
            <a:headEnd len="sm" w="sm" type="none"/>
            <a:tailEnd len="sm" w="sm" type="none"/>
          </a:ln>
        </p:spPr>
      </p:cxnSp>
      <p:cxnSp>
        <p:nvCxnSpPr>
          <p:cNvPr id="628" name="Google Shape;628;p30"/>
          <p:cNvCxnSpPr/>
          <p:nvPr/>
        </p:nvCxnSpPr>
        <p:spPr>
          <a:xfrm>
            <a:off x="4102217" y="4680532"/>
            <a:ext cx="0" cy="176169"/>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1"/>
          <p:cNvSpPr/>
          <p:nvPr/>
        </p:nvSpPr>
        <p:spPr>
          <a:xfrm>
            <a:off x="0" y="0"/>
            <a:ext cx="12192000" cy="685800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4" name="Google Shape;634;p31"/>
          <p:cNvSpPr/>
          <p:nvPr/>
        </p:nvSpPr>
        <p:spPr>
          <a:xfrm>
            <a:off x="667975" y="2177467"/>
            <a:ext cx="2503065" cy="250306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31"/>
          <p:cNvSpPr txBox="1"/>
          <p:nvPr/>
        </p:nvSpPr>
        <p:spPr>
          <a:xfrm>
            <a:off x="731241" y="3136611"/>
            <a:ext cx="237653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References</a:t>
            </a:r>
            <a:endParaRPr/>
          </a:p>
        </p:txBody>
      </p:sp>
      <p:sp>
        <p:nvSpPr>
          <p:cNvPr id="636" name="Google Shape;636;p31"/>
          <p:cNvSpPr txBox="1"/>
          <p:nvPr/>
        </p:nvSpPr>
        <p:spPr>
          <a:xfrm>
            <a:off x="4143112" y="428531"/>
            <a:ext cx="7492418" cy="59862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lt1"/>
                </a:solidFill>
                <a:latin typeface="Calibri"/>
                <a:ea typeface="Calibri"/>
                <a:cs typeface="Calibri"/>
                <a:sym typeface="Calibri"/>
              </a:rPr>
              <a:t>Pauchant, T. C., &amp; Mitroff, I. I. (1992). Transforming the crisis-prone organization. San Francisco: CA: Jossey-Bass Publishers</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Project, S. (2011). Humanitarian Charter and Minimum Standards in Humanitarian Response. Practical Action Pub. http://books.google.ie/books?id=DPq6GwAACAAJ&amp;dq=Fundamental+principles:+IFRC&amp;hl=&amp;cd=3&amp;source=gbs_api </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Protracted emergencies vs rapid onset. CARE Toolkit. (2022a, August 13). https://www.careemergencytoolkit.org/management/8-communications-and-media/1-role-of-media-and-communications-in-emergencies/protracted-emergencies-vs-rapid-onset/</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Rahman, S (2021). Fire destroys Rohingya camp in Bangladesh.</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https://www.dw.com/en/fire-destroys-rohingya-shelters-in-bangladesh-refugee-camp/a-56952995</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Sphere. (2018). The Sphere Handbook. Sphere Project. http://books.google.ie/books?id=tDOfvAEACAAJ&amp;dq=The+Sphere+Handbook+2018&amp;hl=&amp;cd=6&amp;source=gbs_api</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The Unprotected: Overview of the Impact of Humanitarian Crises on Children in 2023 | INEE. (2024, January 31). https://inee.org/resources/unprotected-overview-impact-humanitarian-crises-children-2023</a:t>
            </a:r>
            <a:endParaRPr/>
          </a:p>
        </p:txBody>
      </p:sp>
      <p:cxnSp>
        <p:nvCxnSpPr>
          <p:cNvPr id="637" name="Google Shape;637;p31"/>
          <p:cNvCxnSpPr/>
          <p:nvPr/>
        </p:nvCxnSpPr>
        <p:spPr>
          <a:xfrm>
            <a:off x="4102217" y="570451"/>
            <a:ext cx="0" cy="385894"/>
          </a:xfrm>
          <a:prstGeom prst="straightConnector1">
            <a:avLst/>
          </a:prstGeom>
          <a:noFill/>
          <a:ln cap="flat" cmpd="sng" w="12700">
            <a:solidFill>
              <a:schemeClr val="lt1"/>
            </a:solidFill>
            <a:prstDash val="solid"/>
            <a:miter lim="800000"/>
            <a:headEnd len="sm" w="sm" type="none"/>
            <a:tailEnd len="sm" w="sm" type="none"/>
          </a:ln>
        </p:spPr>
      </p:cxnSp>
      <p:cxnSp>
        <p:nvCxnSpPr>
          <p:cNvPr id="638" name="Google Shape;638;p31"/>
          <p:cNvCxnSpPr/>
          <p:nvPr/>
        </p:nvCxnSpPr>
        <p:spPr>
          <a:xfrm>
            <a:off x="4102217" y="1208014"/>
            <a:ext cx="0" cy="952675"/>
          </a:xfrm>
          <a:prstGeom prst="straightConnector1">
            <a:avLst/>
          </a:prstGeom>
          <a:noFill/>
          <a:ln cap="flat" cmpd="sng" w="12700">
            <a:solidFill>
              <a:schemeClr val="lt1"/>
            </a:solidFill>
            <a:prstDash val="solid"/>
            <a:miter lim="800000"/>
            <a:headEnd len="sm" w="sm" type="none"/>
            <a:tailEnd len="sm" w="sm" type="none"/>
          </a:ln>
        </p:spPr>
      </p:cxnSp>
      <p:cxnSp>
        <p:nvCxnSpPr>
          <p:cNvPr id="639" name="Google Shape;639;p31"/>
          <p:cNvCxnSpPr/>
          <p:nvPr/>
        </p:nvCxnSpPr>
        <p:spPr>
          <a:xfrm>
            <a:off x="4102217" y="2430707"/>
            <a:ext cx="0" cy="891333"/>
          </a:xfrm>
          <a:prstGeom prst="straightConnector1">
            <a:avLst/>
          </a:prstGeom>
          <a:noFill/>
          <a:ln cap="flat" cmpd="sng" w="12700">
            <a:solidFill>
              <a:schemeClr val="lt1"/>
            </a:solidFill>
            <a:prstDash val="solid"/>
            <a:miter lim="800000"/>
            <a:headEnd len="sm" w="sm" type="none"/>
            <a:tailEnd len="sm" w="sm" type="none"/>
          </a:ln>
        </p:spPr>
      </p:cxnSp>
      <p:cxnSp>
        <p:nvCxnSpPr>
          <p:cNvPr id="640" name="Google Shape;640;p31"/>
          <p:cNvCxnSpPr/>
          <p:nvPr/>
        </p:nvCxnSpPr>
        <p:spPr>
          <a:xfrm>
            <a:off x="4102217" y="4680532"/>
            <a:ext cx="0" cy="638088"/>
          </a:xfrm>
          <a:prstGeom prst="straightConnector1">
            <a:avLst/>
          </a:prstGeom>
          <a:noFill/>
          <a:ln cap="flat" cmpd="sng" w="12700">
            <a:solidFill>
              <a:schemeClr val="lt1"/>
            </a:solidFill>
            <a:prstDash val="solid"/>
            <a:miter lim="800000"/>
            <a:headEnd len="sm" w="sm" type="none"/>
            <a:tailEnd len="sm" w="sm" type="none"/>
          </a:ln>
        </p:spPr>
      </p:cxnSp>
      <p:cxnSp>
        <p:nvCxnSpPr>
          <p:cNvPr id="641" name="Google Shape;641;p31"/>
          <p:cNvCxnSpPr/>
          <p:nvPr/>
        </p:nvCxnSpPr>
        <p:spPr>
          <a:xfrm>
            <a:off x="4102217" y="3561995"/>
            <a:ext cx="0" cy="176169"/>
          </a:xfrm>
          <a:prstGeom prst="straightConnector1">
            <a:avLst/>
          </a:prstGeom>
          <a:noFill/>
          <a:ln cap="flat" cmpd="sng" w="12700">
            <a:solidFill>
              <a:schemeClr val="lt1"/>
            </a:solidFill>
            <a:prstDash val="solid"/>
            <a:miter lim="800000"/>
            <a:headEnd len="sm" w="sm" type="none"/>
            <a:tailEnd len="sm" w="sm" type="none"/>
          </a:ln>
        </p:spPr>
      </p:cxnSp>
      <p:cxnSp>
        <p:nvCxnSpPr>
          <p:cNvPr id="642" name="Google Shape;642;p31"/>
          <p:cNvCxnSpPr/>
          <p:nvPr/>
        </p:nvCxnSpPr>
        <p:spPr>
          <a:xfrm>
            <a:off x="4102217" y="4001024"/>
            <a:ext cx="0" cy="403196"/>
          </a:xfrm>
          <a:prstGeom prst="straightConnector1">
            <a:avLst/>
          </a:prstGeom>
          <a:noFill/>
          <a:ln cap="flat" cmpd="sng" w="12700">
            <a:solidFill>
              <a:schemeClr val="lt1"/>
            </a:solidFill>
            <a:prstDash val="solid"/>
            <a:miter lim="800000"/>
            <a:headEnd len="sm" w="sm" type="none"/>
            <a:tailEnd len="sm" w="sm" type="none"/>
          </a:ln>
        </p:spPr>
      </p:cxnSp>
      <p:cxnSp>
        <p:nvCxnSpPr>
          <p:cNvPr id="643" name="Google Shape;643;p31"/>
          <p:cNvCxnSpPr/>
          <p:nvPr/>
        </p:nvCxnSpPr>
        <p:spPr>
          <a:xfrm>
            <a:off x="4102217" y="5611710"/>
            <a:ext cx="0" cy="638088"/>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32"/>
          <p:cNvSpPr/>
          <p:nvPr/>
        </p:nvSpPr>
        <p:spPr>
          <a:xfrm>
            <a:off x="0" y="0"/>
            <a:ext cx="12192000" cy="685800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32"/>
          <p:cNvSpPr/>
          <p:nvPr/>
        </p:nvSpPr>
        <p:spPr>
          <a:xfrm>
            <a:off x="667975" y="2177467"/>
            <a:ext cx="2503065" cy="250306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p32"/>
          <p:cNvSpPr txBox="1"/>
          <p:nvPr/>
        </p:nvSpPr>
        <p:spPr>
          <a:xfrm>
            <a:off x="731241" y="3136611"/>
            <a:ext cx="237653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References</a:t>
            </a:r>
            <a:endParaRPr/>
          </a:p>
        </p:txBody>
      </p:sp>
      <p:sp>
        <p:nvSpPr>
          <p:cNvPr id="651" name="Google Shape;651;p32"/>
          <p:cNvSpPr txBox="1"/>
          <p:nvPr/>
        </p:nvSpPr>
        <p:spPr>
          <a:xfrm>
            <a:off x="4143112" y="459308"/>
            <a:ext cx="7492418" cy="5924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lt1"/>
                </a:solidFill>
                <a:latin typeface="Calibri"/>
                <a:ea typeface="Calibri"/>
                <a:cs typeface="Calibri"/>
                <a:sym typeface="Calibri"/>
              </a:rPr>
              <a:t>UN. (2023). A Sudanese mother and her children take refuge in a town in Chad across the border from Darfur in Sudan.</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https://reliefweb.int/report/sudan/explainer-how-darfur-became-humanitarian-calamity-and-catastrophic-human-rights-crisis</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UNHCR. (2023). Thousands of South Sudanese refugee returnees wait at the UNHCR transit centre near the Joda border point in Renk, South Sudan, after fleeing the conflict in Sudan. https://www.unhcr.org/uk/news/briefing-notes/unhcr-appeals-safety-civilians-and-aid-1-million-displaced-sudan-crisis.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UNICEF. https://www.unicef.org/adolescence/humanitarian-action</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UNISDR. (2009). UNISDR terminology on disaster risk reduction. Geneva: UNISDR. Retrieved 16 March, 2016, from http://www.preventionweb.net/files/7817_UNISDRTerminologyEnglish.pdf</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What is a humanitarian emergency?. Humanitarian Coalition. (n.d.).  https://www.humanitariancoalition.ca/what-is-a-humanitarian-emergency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World Health Organization. (2002). Disasters and emergencies. Definitions Training Package. WHO/EHA PanAfrican Emergency Training Centre, Addis Ababa. Retrieved August, 10, 2006. </a:t>
            </a:r>
            <a:endParaRPr/>
          </a:p>
        </p:txBody>
      </p:sp>
      <p:cxnSp>
        <p:nvCxnSpPr>
          <p:cNvPr id="652" name="Google Shape;652;p32"/>
          <p:cNvCxnSpPr/>
          <p:nvPr/>
        </p:nvCxnSpPr>
        <p:spPr>
          <a:xfrm>
            <a:off x="4102217" y="570451"/>
            <a:ext cx="0" cy="419450"/>
          </a:xfrm>
          <a:prstGeom prst="straightConnector1">
            <a:avLst/>
          </a:prstGeom>
          <a:noFill/>
          <a:ln cap="flat" cmpd="sng" w="12700">
            <a:solidFill>
              <a:schemeClr val="lt1"/>
            </a:solidFill>
            <a:prstDash val="solid"/>
            <a:miter lim="800000"/>
            <a:headEnd len="sm" w="sm" type="none"/>
            <a:tailEnd len="sm" w="sm" type="none"/>
          </a:ln>
        </p:spPr>
      </p:cxnSp>
      <p:cxnSp>
        <p:nvCxnSpPr>
          <p:cNvPr id="653" name="Google Shape;653;p32"/>
          <p:cNvCxnSpPr/>
          <p:nvPr/>
        </p:nvCxnSpPr>
        <p:spPr>
          <a:xfrm>
            <a:off x="4102217" y="1317071"/>
            <a:ext cx="0" cy="402672"/>
          </a:xfrm>
          <a:prstGeom prst="straightConnector1">
            <a:avLst/>
          </a:prstGeom>
          <a:noFill/>
          <a:ln cap="flat" cmpd="sng" w="12700">
            <a:solidFill>
              <a:schemeClr val="lt1"/>
            </a:solidFill>
            <a:prstDash val="solid"/>
            <a:miter lim="800000"/>
            <a:headEnd len="sm" w="sm" type="none"/>
            <a:tailEnd len="sm" w="sm" type="none"/>
          </a:ln>
        </p:spPr>
      </p:cxnSp>
      <p:cxnSp>
        <p:nvCxnSpPr>
          <p:cNvPr id="654" name="Google Shape;654;p32"/>
          <p:cNvCxnSpPr/>
          <p:nvPr/>
        </p:nvCxnSpPr>
        <p:spPr>
          <a:xfrm>
            <a:off x="4102217" y="2063690"/>
            <a:ext cx="0" cy="931180"/>
          </a:xfrm>
          <a:prstGeom prst="straightConnector1">
            <a:avLst/>
          </a:prstGeom>
          <a:noFill/>
          <a:ln cap="flat" cmpd="sng" w="12700">
            <a:solidFill>
              <a:schemeClr val="lt1"/>
            </a:solidFill>
            <a:prstDash val="solid"/>
            <a:miter lim="800000"/>
            <a:headEnd len="sm" w="sm" type="none"/>
            <a:tailEnd len="sm" w="sm" type="none"/>
          </a:ln>
        </p:spPr>
      </p:cxnSp>
      <p:cxnSp>
        <p:nvCxnSpPr>
          <p:cNvPr id="655" name="Google Shape;655;p32"/>
          <p:cNvCxnSpPr/>
          <p:nvPr/>
        </p:nvCxnSpPr>
        <p:spPr>
          <a:xfrm>
            <a:off x="4102217" y="3833769"/>
            <a:ext cx="0" cy="645952"/>
          </a:xfrm>
          <a:prstGeom prst="straightConnector1">
            <a:avLst/>
          </a:prstGeom>
          <a:noFill/>
          <a:ln cap="flat" cmpd="sng" w="12700">
            <a:solidFill>
              <a:schemeClr val="lt1"/>
            </a:solidFill>
            <a:prstDash val="solid"/>
            <a:miter lim="800000"/>
            <a:headEnd len="sm" w="sm" type="none"/>
            <a:tailEnd len="sm" w="sm" type="none"/>
          </a:ln>
        </p:spPr>
      </p:cxnSp>
      <p:cxnSp>
        <p:nvCxnSpPr>
          <p:cNvPr id="656" name="Google Shape;656;p32"/>
          <p:cNvCxnSpPr/>
          <p:nvPr/>
        </p:nvCxnSpPr>
        <p:spPr>
          <a:xfrm>
            <a:off x="4102217" y="3540154"/>
            <a:ext cx="0" cy="176100"/>
          </a:xfrm>
          <a:prstGeom prst="straightConnector1">
            <a:avLst/>
          </a:prstGeom>
          <a:noFill/>
          <a:ln cap="flat" cmpd="sng" w="12700">
            <a:solidFill>
              <a:schemeClr val="lt1"/>
            </a:solidFill>
            <a:prstDash val="solid"/>
            <a:miter lim="800000"/>
            <a:headEnd len="sm" w="sm" type="none"/>
            <a:tailEnd len="sm" w="sm" type="none"/>
          </a:ln>
        </p:spPr>
      </p:cxnSp>
      <p:cxnSp>
        <p:nvCxnSpPr>
          <p:cNvPr id="657" name="Google Shape;657;p32"/>
          <p:cNvCxnSpPr/>
          <p:nvPr/>
        </p:nvCxnSpPr>
        <p:spPr>
          <a:xfrm>
            <a:off x="4102217" y="4832059"/>
            <a:ext cx="0" cy="394282"/>
          </a:xfrm>
          <a:prstGeom prst="straightConnector1">
            <a:avLst/>
          </a:prstGeom>
          <a:noFill/>
          <a:ln cap="flat" cmpd="sng" w="12700">
            <a:solidFill>
              <a:schemeClr val="lt1"/>
            </a:solidFill>
            <a:prstDash val="solid"/>
            <a:miter lim="800000"/>
            <a:headEnd len="sm" w="sm" type="none"/>
            <a:tailEnd len="sm" w="sm" type="none"/>
          </a:ln>
        </p:spPr>
      </p:cxnSp>
      <p:cxnSp>
        <p:nvCxnSpPr>
          <p:cNvPr id="658" name="Google Shape;658;p32"/>
          <p:cNvCxnSpPr/>
          <p:nvPr/>
        </p:nvCxnSpPr>
        <p:spPr>
          <a:xfrm>
            <a:off x="4102217" y="5570291"/>
            <a:ext cx="0" cy="679507"/>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pic>
        <p:nvPicPr>
          <p:cNvPr id="663" name="Google Shape;663;p33"/>
          <p:cNvPicPr preferRelativeResize="0"/>
          <p:nvPr/>
        </p:nvPicPr>
        <p:blipFill rotWithShape="1">
          <a:blip r:embed="rId3">
            <a:alphaModFix/>
          </a:blip>
          <a:srcRect b="10970" l="0" r="0" t="10970"/>
          <a:stretch/>
        </p:blipFill>
        <p:spPr>
          <a:xfrm>
            <a:off x="0" y="0"/>
            <a:ext cx="12192003" cy="5353396"/>
          </a:xfrm>
          <a:prstGeom prst="rect">
            <a:avLst/>
          </a:prstGeom>
          <a:noFill/>
          <a:ln>
            <a:noFill/>
          </a:ln>
        </p:spPr>
      </p:pic>
      <p:pic>
        <p:nvPicPr>
          <p:cNvPr id="664" name="Google Shape;664;p33"/>
          <p:cNvPicPr preferRelativeResize="0"/>
          <p:nvPr/>
        </p:nvPicPr>
        <p:blipFill rotWithShape="1">
          <a:blip r:embed="rId4">
            <a:alphaModFix/>
          </a:blip>
          <a:srcRect b="0" l="0" r="0" t="0"/>
          <a:stretch/>
        </p:blipFill>
        <p:spPr>
          <a:xfrm>
            <a:off x="524224" y="5899820"/>
            <a:ext cx="6496050" cy="628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p:nvPr/>
        </p:nvSpPr>
        <p:spPr>
          <a:xfrm>
            <a:off x="3987800" y="832706"/>
            <a:ext cx="7424980" cy="5393923"/>
          </a:xfrm>
          <a:prstGeom prst="rect">
            <a:avLst/>
          </a:prstGeom>
          <a:solidFill>
            <a:srgbClr val="62AA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4"/>
          <p:cNvSpPr/>
          <p:nvPr/>
        </p:nvSpPr>
        <p:spPr>
          <a:xfrm>
            <a:off x="779221" y="832707"/>
            <a:ext cx="3046159" cy="5393923"/>
          </a:xfrm>
          <a:prstGeom prst="rect">
            <a:avLst/>
          </a:prstGeom>
          <a:solidFill>
            <a:srgbClr val="FEE2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4"/>
          <p:cNvSpPr txBox="1"/>
          <p:nvPr/>
        </p:nvSpPr>
        <p:spPr>
          <a:xfrm>
            <a:off x="941641" y="965304"/>
            <a:ext cx="2883740" cy="16158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Activity:</a:t>
            </a:r>
            <a:br>
              <a:rPr b="1" lang="en-US" sz="3500" u="none" cap="none" strike="noStrike">
                <a:solidFill>
                  <a:schemeClr val="dk1"/>
                </a:solidFill>
                <a:latin typeface="Georgia"/>
                <a:ea typeface="Georgia"/>
                <a:cs typeface="Georgia"/>
                <a:sym typeface="Georgia"/>
              </a:rPr>
            </a:br>
            <a:r>
              <a:rPr lang="en-US" sz="3200" u="none" cap="none" strike="noStrike">
                <a:solidFill>
                  <a:schemeClr val="dk1"/>
                </a:solidFill>
                <a:latin typeface="Georgia"/>
                <a:ea typeface="Georgia"/>
                <a:cs typeface="Georgia"/>
                <a:sym typeface="Georgia"/>
              </a:rPr>
              <a:t>Ice Breaking</a:t>
            </a:r>
            <a:br>
              <a:rPr lang="en-US" sz="3200" u="none" cap="none" strike="noStrike">
                <a:solidFill>
                  <a:schemeClr val="dk1"/>
                </a:solidFill>
                <a:latin typeface="Georgia"/>
                <a:ea typeface="Georgia"/>
                <a:cs typeface="Georgia"/>
                <a:sym typeface="Georgia"/>
              </a:rPr>
            </a:br>
            <a:r>
              <a:rPr lang="en-US" sz="3200" u="none" cap="none" strike="noStrike">
                <a:solidFill>
                  <a:schemeClr val="dk1"/>
                </a:solidFill>
                <a:latin typeface="Georgia"/>
                <a:ea typeface="Georgia"/>
                <a:cs typeface="Georgia"/>
                <a:sym typeface="Georgia"/>
              </a:rPr>
              <a:t>Activity</a:t>
            </a:r>
            <a:endParaRPr sz="3500" u="none" cap="none" strike="noStrike">
              <a:solidFill>
                <a:schemeClr val="dk1"/>
              </a:solidFill>
              <a:latin typeface="Georgia"/>
              <a:ea typeface="Georgia"/>
              <a:cs typeface="Georgia"/>
              <a:sym typeface="Georgia"/>
            </a:endParaRPr>
          </a:p>
        </p:txBody>
      </p:sp>
      <p:cxnSp>
        <p:nvCxnSpPr>
          <p:cNvPr id="118" name="Google Shape;118;p4"/>
          <p:cNvCxnSpPr/>
          <p:nvPr/>
        </p:nvCxnSpPr>
        <p:spPr>
          <a:xfrm>
            <a:off x="1068719" y="2722440"/>
            <a:ext cx="1022625" cy="0"/>
          </a:xfrm>
          <a:prstGeom prst="straightConnector1">
            <a:avLst/>
          </a:prstGeom>
          <a:noFill/>
          <a:ln cap="flat" cmpd="sng" w="57150">
            <a:solidFill>
              <a:srgbClr val="DAA530"/>
            </a:solidFill>
            <a:prstDash val="solid"/>
            <a:miter lim="800000"/>
            <a:headEnd len="sm" w="sm" type="none"/>
            <a:tailEnd len="sm" w="sm" type="none"/>
          </a:ln>
        </p:spPr>
      </p:cxnSp>
      <p:cxnSp>
        <p:nvCxnSpPr>
          <p:cNvPr id="119" name="Google Shape;119;p4"/>
          <p:cNvCxnSpPr/>
          <p:nvPr/>
        </p:nvCxnSpPr>
        <p:spPr>
          <a:xfrm>
            <a:off x="4523065" y="1396738"/>
            <a:ext cx="0" cy="528600"/>
          </a:xfrm>
          <a:prstGeom prst="straightConnector1">
            <a:avLst/>
          </a:prstGeom>
          <a:noFill/>
          <a:ln cap="flat" cmpd="sng" w="12700">
            <a:solidFill>
              <a:schemeClr val="lt1"/>
            </a:solidFill>
            <a:prstDash val="solid"/>
            <a:miter lim="800000"/>
            <a:headEnd len="sm" w="sm" type="none"/>
            <a:tailEnd len="sm" w="sm" type="none"/>
          </a:ln>
        </p:spPr>
      </p:cxnSp>
      <p:sp>
        <p:nvSpPr>
          <p:cNvPr id="120" name="Google Shape;120;p4"/>
          <p:cNvSpPr txBox="1"/>
          <p:nvPr/>
        </p:nvSpPr>
        <p:spPr>
          <a:xfrm>
            <a:off x="4583113" y="1307002"/>
            <a:ext cx="37668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Think of a song, movie, or book that depicts a crisis.</a:t>
            </a:r>
            <a:endParaRPr/>
          </a:p>
        </p:txBody>
      </p:sp>
      <p:cxnSp>
        <p:nvCxnSpPr>
          <p:cNvPr id="121" name="Google Shape;121;p4"/>
          <p:cNvCxnSpPr/>
          <p:nvPr/>
        </p:nvCxnSpPr>
        <p:spPr>
          <a:xfrm>
            <a:off x="4523065" y="2291539"/>
            <a:ext cx="0" cy="717900"/>
          </a:xfrm>
          <a:prstGeom prst="straightConnector1">
            <a:avLst/>
          </a:prstGeom>
          <a:noFill/>
          <a:ln cap="flat" cmpd="sng" w="12700">
            <a:solidFill>
              <a:schemeClr val="lt1"/>
            </a:solidFill>
            <a:prstDash val="solid"/>
            <a:miter lim="800000"/>
            <a:headEnd len="sm" w="sm" type="none"/>
            <a:tailEnd len="sm" w="sm" type="none"/>
          </a:ln>
        </p:spPr>
      </p:cxnSp>
      <p:sp>
        <p:nvSpPr>
          <p:cNvPr id="122" name="Google Shape;122;p4"/>
          <p:cNvSpPr txBox="1"/>
          <p:nvPr/>
        </p:nvSpPr>
        <p:spPr>
          <a:xfrm>
            <a:off x="4583125" y="2138350"/>
            <a:ext cx="62343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Write the title and briefly mention how it portrays the challenges of the affected population. This may take 2-3 minutes.</a:t>
            </a:r>
            <a:endParaRPr sz="2000">
              <a:solidFill>
                <a:schemeClr val="lt1"/>
              </a:solidFill>
              <a:latin typeface="Georgia"/>
              <a:ea typeface="Georgia"/>
              <a:cs typeface="Georgia"/>
              <a:sym typeface="Georgia"/>
            </a:endParaRPr>
          </a:p>
        </p:txBody>
      </p:sp>
      <p:pic>
        <p:nvPicPr>
          <p:cNvPr id="123" name="Google Shape;123;p4"/>
          <p:cNvPicPr preferRelativeResize="0"/>
          <p:nvPr/>
        </p:nvPicPr>
        <p:blipFill rotWithShape="1">
          <a:blip r:embed="rId3">
            <a:alphaModFix/>
          </a:blip>
          <a:srcRect b="0" l="0" r="0" t="19164"/>
          <a:stretch/>
        </p:blipFill>
        <p:spPr>
          <a:xfrm>
            <a:off x="3985875" y="3105039"/>
            <a:ext cx="5780955" cy="3116003"/>
          </a:xfrm>
          <a:prstGeom prst="rect">
            <a:avLst/>
          </a:prstGeom>
          <a:noFill/>
          <a:ln>
            <a:noFill/>
          </a:ln>
        </p:spPr>
      </p:pic>
      <p:pic>
        <p:nvPicPr>
          <p:cNvPr descr="A close up of a logo&#10;&#10;Description automatically generated" id="124" name="Google Shape;124;p4"/>
          <p:cNvPicPr preferRelativeResize="0"/>
          <p:nvPr/>
        </p:nvPicPr>
        <p:blipFill rotWithShape="1">
          <a:blip r:embed="rId4">
            <a:alphaModFix/>
          </a:blip>
          <a:srcRect b="33262" l="12153" r="32409" t="0"/>
          <a:stretch/>
        </p:blipFill>
        <p:spPr>
          <a:xfrm>
            <a:off x="865178" y="2660688"/>
            <a:ext cx="2962126" cy="35659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Understanding Disaster</a:t>
            </a:r>
            <a:endParaRPr/>
          </a:p>
        </p:txBody>
      </p:sp>
      <p:cxnSp>
        <p:nvCxnSpPr>
          <p:cNvPr id="130" name="Google Shape;130;p5"/>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131" name="Google Shape;131;p5"/>
          <p:cNvSpPr txBox="1"/>
          <p:nvPr/>
        </p:nvSpPr>
        <p:spPr>
          <a:xfrm>
            <a:off x="968051" y="2248179"/>
            <a:ext cx="10273200" cy="17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Georgia"/>
                <a:ea typeface="Georgia"/>
                <a:cs typeface="Georgia"/>
                <a:sym typeface="Georgia"/>
              </a:rPr>
              <a:t>The United Nations Office for Disaster Risk Reduction (UNISDR) states that disasters occur due to hazards, vulnerabilities, and a lack of proper measures. McEntire (2015, p. 3) defines disaster in relationship to underlying hazards but underscores that they are significant disruptive social events that require changes in routine behaviors.</a:t>
            </a:r>
            <a:endParaRPr/>
          </a:p>
          <a:p>
            <a:pPr indent="0" lvl="0" marL="0" marR="0" rtl="0" algn="l">
              <a:spcBef>
                <a:spcPts val="1200"/>
              </a:spcBef>
              <a:spcAft>
                <a:spcPts val="0"/>
              </a:spcAft>
              <a:buNone/>
            </a:pPr>
            <a:r>
              <a:rPr lang="en-US" sz="1600">
                <a:solidFill>
                  <a:schemeClr val="dk1"/>
                </a:solidFill>
                <a:latin typeface="Georgia"/>
                <a:ea typeface="Georgia"/>
                <a:cs typeface="Georgia"/>
                <a:sym typeface="Georgia"/>
              </a:rPr>
              <a:t>Disasters are seen as the consequence of inappropriately managed risk. These risks are the product of a combination of both hazards and vulnerability. </a:t>
            </a:r>
            <a:endParaRPr/>
          </a:p>
        </p:txBody>
      </p:sp>
      <p:pic>
        <p:nvPicPr>
          <p:cNvPr id="132" name="Google Shape;132;p5"/>
          <p:cNvPicPr preferRelativeResize="0"/>
          <p:nvPr/>
        </p:nvPicPr>
        <p:blipFill rotWithShape="1">
          <a:blip r:embed="rId3">
            <a:alphaModFix/>
          </a:blip>
          <a:srcRect b="0" l="28036" r="10952" t="0"/>
          <a:stretch/>
        </p:blipFill>
        <p:spPr>
          <a:xfrm>
            <a:off x="1077108" y="4086928"/>
            <a:ext cx="2429071" cy="2090169"/>
          </a:xfrm>
          <a:prstGeom prst="rect">
            <a:avLst/>
          </a:prstGeom>
          <a:noFill/>
          <a:ln>
            <a:noFill/>
          </a:ln>
        </p:spPr>
      </p:pic>
      <p:pic>
        <p:nvPicPr>
          <p:cNvPr id="133" name="Google Shape;133;p5"/>
          <p:cNvPicPr preferRelativeResize="0"/>
          <p:nvPr/>
        </p:nvPicPr>
        <p:blipFill rotWithShape="1">
          <a:blip r:embed="rId4">
            <a:alphaModFix/>
          </a:blip>
          <a:srcRect b="0" l="0" r="24252" t="0"/>
          <a:stretch/>
        </p:blipFill>
        <p:spPr>
          <a:xfrm>
            <a:off x="3584083" y="4083530"/>
            <a:ext cx="2377567" cy="2093567"/>
          </a:xfrm>
          <a:prstGeom prst="rect">
            <a:avLst/>
          </a:prstGeom>
          <a:noFill/>
          <a:ln>
            <a:noFill/>
          </a:ln>
        </p:spPr>
      </p:pic>
      <p:pic>
        <p:nvPicPr>
          <p:cNvPr id="134" name="Google Shape;134;p5"/>
          <p:cNvPicPr preferRelativeResize="0"/>
          <p:nvPr/>
        </p:nvPicPr>
        <p:blipFill rotWithShape="1">
          <a:blip r:embed="rId5">
            <a:alphaModFix/>
          </a:blip>
          <a:srcRect b="0" l="0" r="0" t="0"/>
          <a:stretch/>
        </p:blipFill>
        <p:spPr>
          <a:xfrm>
            <a:off x="6039554" y="4083530"/>
            <a:ext cx="2791422" cy="2093567"/>
          </a:xfrm>
          <a:prstGeom prst="rect">
            <a:avLst/>
          </a:prstGeom>
          <a:noFill/>
          <a:ln>
            <a:noFill/>
          </a:ln>
        </p:spPr>
      </p:pic>
      <p:pic>
        <p:nvPicPr>
          <p:cNvPr id="135" name="Google Shape;135;p5"/>
          <p:cNvPicPr preferRelativeResize="0"/>
          <p:nvPr/>
        </p:nvPicPr>
        <p:blipFill rotWithShape="1">
          <a:blip r:embed="rId6">
            <a:alphaModFix/>
          </a:blip>
          <a:srcRect b="0" l="29719" r="0" t="0"/>
          <a:stretch/>
        </p:blipFill>
        <p:spPr>
          <a:xfrm>
            <a:off x="8912307" y="4086142"/>
            <a:ext cx="2202585" cy="2090955"/>
          </a:xfrm>
          <a:prstGeom prst="rect">
            <a:avLst/>
          </a:prstGeom>
          <a:noFill/>
          <a:ln>
            <a:noFill/>
          </a:ln>
        </p:spPr>
      </p:pic>
      <p:sp>
        <p:nvSpPr>
          <p:cNvPr id="136" name="Google Shape;136;p5"/>
          <p:cNvSpPr txBox="1"/>
          <p:nvPr/>
        </p:nvSpPr>
        <p:spPr>
          <a:xfrm>
            <a:off x="1077088" y="6177100"/>
            <a:ext cx="2429100" cy="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3"/>
              </a:buClr>
              <a:buSzPts val="1100"/>
              <a:buFont typeface="Georgia"/>
              <a:buNone/>
            </a:pPr>
            <a:r>
              <a:rPr i="1" lang="en-US" sz="1100">
                <a:solidFill>
                  <a:schemeClr val="accent3"/>
                </a:solidFill>
                <a:latin typeface="Georgia"/>
                <a:ea typeface="Georgia"/>
                <a:cs typeface="Georgia"/>
                <a:sym typeface="Georgia"/>
              </a:rPr>
              <a:t>BRAC, 2018</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p:nvPr/>
        </p:nvSpPr>
        <p:spPr>
          <a:xfrm>
            <a:off x="1077108" y="2315362"/>
            <a:ext cx="4098899" cy="3263318"/>
          </a:xfrm>
          <a:prstGeom prst="rect">
            <a:avLst/>
          </a:prstGeom>
          <a:solidFill>
            <a:srgbClr val="FF00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6"/>
          <p:cNvSpPr txBox="1"/>
          <p:nvPr/>
        </p:nvSpPr>
        <p:spPr>
          <a:xfrm>
            <a:off x="941640" y="750827"/>
            <a:ext cx="7304737"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Cycle of Disaster Management</a:t>
            </a:r>
            <a:endParaRPr/>
          </a:p>
        </p:txBody>
      </p:sp>
      <p:cxnSp>
        <p:nvCxnSpPr>
          <p:cNvPr id="143" name="Google Shape;143;p6"/>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144" name="Google Shape;144;p6"/>
          <p:cNvSpPr txBox="1"/>
          <p:nvPr/>
        </p:nvSpPr>
        <p:spPr>
          <a:xfrm>
            <a:off x="1129928" y="2509480"/>
            <a:ext cx="38364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To deal with the disaster, a comprehensive approach is developed over the years named disaster management cycle. It is about proactive planning to lessen the impact of inevitable disasters. It's a continuous cycle where each stage builds on the previous one, creating a more resilient community in the face of adversity.</a:t>
            </a:r>
            <a:endParaRPr/>
          </a:p>
        </p:txBody>
      </p:sp>
      <p:grpSp>
        <p:nvGrpSpPr>
          <p:cNvPr id="145" name="Google Shape;145;p6"/>
          <p:cNvGrpSpPr/>
          <p:nvPr/>
        </p:nvGrpSpPr>
        <p:grpSpPr>
          <a:xfrm>
            <a:off x="5367413" y="2074827"/>
            <a:ext cx="6250871" cy="3503853"/>
            <a:chOff x="5333857" y="1830337"/>
            <a:chExt cx="6821734" cy="3823844"/>
          </a:xfrm>
        </p:grpSpPr>
        <p:grpSp>
          <p:nvGrpSpPr>
            <p:cNvPr id="146" name="Google Shape;146;p6"/>
            <p:cNvGrpSpPr/>
            <p:nvPr/>
          </p:nvGrpSpPr>
          <p:grpSpPr>
            <a:xfrm>
              <a:off x="6975495" y="1830337"/>
              <a:ext cx="3255139" cy="3748343"/>
              <a:chOff x="6767176" y="1830337"/>
              <a:chExt cx="3255139" cy="3748343"/>
            </a:xfrm>
          </p:grpSpPr>
          <p:pic>
            <p:nvPicPr>
              <p:cNvPr id="147" name="Google Shape;147;p6"/>
              <p:cNvPicPr preferRelativeResize="0"/>
              <p:nvPr/>
            </p:nvPicPr>
            <p:blipFill rotWithShape="1">
              <a:blip r:embed="rId3">
                <a:alphaModFix/>
              </a:blip>
              <a:srcRect b="0" l="0" r="0" t="0"/>
              <a:stretch/>
            </p:blipFill>
            <p:spPr>
              <a:xfrm>
                <a:off x="6767176" y="2315362"/>
                <a:ext cx="3255139" cy="3263318"/>
              </a:xfrm>
              <a:prstGeom prst="rect">
                <a:avLst/>
              </a:prstGeom>
              <a:noFill/>
              <a:ln>
                <a:noFill/>
              </a:ln>
            </p:spPr>
          </p:pic>
          <p:sp>
            <p:nvSpPr>
              <p:cNvPr id="148" name="Google Shape;148;p6"/>
              <p:cNvSpPr txBox="1"/>
              <p:nvPr/>
            </p:nvSpPr>
            <p:spPr>
              <a:xfrm>
                <a:off x="7818546" y="2707592"/>
                <a:ext cx="1241700" cy="369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1600" u="none" cap="none" strike="noStrike">
                    <a:solidFill>
                      <a:schemeClr val="dk1"/>
                    </a:solidFill>
                    <a:latin typeface="Georgia"/>
                    <a:ea typeface="Georgia"/>
                    <a:cs typeface="Georgia"/>
                    <a:sym typeface="Georgia"/>
                  </a:rPr>
                  <a:t>Disaster </a:t>
                </a:r>
                <a:endParaRPr/>
              </a:p>
            </p:txBody>
          </p:sp>
          <p:sp>
            <p:nvSpPr>
              <p:cNvPr id="149" name="Google Shape;149;p6"/>
              <p:cNvSpPr txBox="1"/>
              <p:nvPr/>
            </p:nvSpPr>
            <p:spPr>
              <a:xfrm>
                <a:off x="7088698" y="3989286"/>
                <a:ext cx="114090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1600" u="none" cap="none" strike="noStrike">
                    <a:solidFill>
                      <a:schemeClr val="dk1"/>
                    </a:solidFill>
                    <a:latin typeface="Georgia"/>
                    <a:ea typeface="Georgia"/>
                    <a:cs typeface="Georgia"/>
                    <a:sym typeface="Georgia"/>
                  </a:rPr>
                  <a:t>Pre-disaster </a:t>
                </a:r>
                <a:endParaRPr/>
              </a:p>
            </p:txBody>
          </p:sp>
          <p:sp>
            <p:nvSpPr>
              <p:cNvPr id="150" name="Google Shape;150;p6"/>
              <p:cNvSpPr txBox="1"/>
              <p:nvPr/>
            </p:nvSpPr>
            <p:spPr>
              <a:xfrm>
                <a:off x="8577743" y="3989286"/>
                <a:ext cx="114090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1600" u="none" cap="none" strike="noStrike">
                    <a:solidFill>
                      <a:schemeClr val="dk1"/>
                    </a:solidFill>
                    <a:latin typeface="Georgia"/>
                    <a:ea typeface="Georgia"/>
                    <a:cs typeface="Georgia"/>
                    <a:sym typeface="Georgia"/>
                  </a:rPr>
                  <a:t>Post-disaster </a:t>
                </a:r>
                <a:endParaRPr/>
              </a:p>
            </p:txBody>
          </p:sp>
          <p:sp>
            <p:nvSpPr>
              <p:cNvPr id="151" name="Google Shape;151;p6"/>
              <p:cNvSpPr txBox="1"/>
              <p:nvPr/>
            </p:nvSpPr>
            <p:spPr>
              <a:xfrm>
                <a:off x="7818540" y="1830337"/>
                <a:ext cx="1140904"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1600" u="none" cap="none" strike="noStrike">
                    <a:solidFill>
                      <a:schemeClr val="dk1"/>
                    </a:solidFill>
                    <a:latin typeface="Georgia"/>
                    <a:ea typeface="Georgia"/>
                    <a:cs typeface="Georgia"/>
                    <a:sym typeface="Georgia"/>
                  </a:rPr>
                  <a:t>Crisis</a:t>
                </a:r>
                <a:endParaRPr/>
              </a:p>
            </p:txBody>
          </p:sp>
        </p:grpSp>
        <p:sp>
          <p:nvSpPr>
            <p:cNvPr id="152" name="Google Shape;152;p6"/>
            <p:cNvSpPr/>
            <p:nvPr/>
          </p:nvSpPr>
          <p:spPr>
            <a:xfrm>
              <a:off x="5386792" y="2315362"/>
              <a:ext cx="1241570" cy="218721"/>
            </a:xfrm>
            <a:prstGeom prst="rect">
              <a:avLst/>
            </a:prstGeom>
            <a:solidFill>
              <a:srgbClr val="3749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6"/>
            <p:cNvSpPr txBox="1"/>
            <p:nvPr/>
          </p:nvSpPr>
          <p:spPr>
            <a:xfrm>
              <a:off x="5333857" y="2277833"/>
              <a:ext cx="1626401" cy="285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Georgia"/>
                  <a:ea typeface="Georgia"/>
                  <a:cs typeface="Georgia"/>
                  <a:sym typeface="Georgia"/>
                </a:rPr>
                <a:t>Preparedness</a:t>
              </a:r>
              <a:endParaRPr b="1" sz="1200">
                <a:solidFill>
                  <a:schemeClr val="lt1"/>
                </a:solidFill>
                <a:latin typeface="Georgia"/>
                <a:ea typeface="Georgia"/>
                <a:cs typeface="Georgia"/>
                <a:sym typeface="Georgia"/>
              </a:endParaRPr>
            </a:p>
          </p:txBody>
        </p:sp>
        <p:sp>
          <p:nvSpPr>
            <p:cNvPr id="154" name="Google Shape;154;p6"/>
            <p:cNvSpPr txBox="1"/>
            <p:nvPr/>
          </p:nvSpPr>
          <p:spPr>
            <a:xfrm>
              <a:off x="5333857" y="2599560"/>
              <a:ext cx="17212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Georgia"/>
                  <a:ea typeface="Georgia"/>
                  <a:cs typeface="Georgia"/>
                  <a:sym typeface="Georgia"/>
                </a:rPr>
                <a:t>to prepare for managing the crisis</a:t>
              </a:r>
              <a:endParaRPr/>
            </a:p>
          </p:txBody>
        </p:sp>
        <p:sp>
          <p:nvSpPr>
            <p:cNvPr id="155" name="Google Shape;155;p6"/>
            <p:cNvSpPr/>
            <p:nvPr/>
          </p:nvSpPr>
          <p:spPr>
            <a:xfrm>
              <a:off x="5386792" y="4896187"/>
              <a:ext cx="1241570" cy="218721"/>
            </a:xfrm>
            <a:prstGeom prst="rect">
              <a:avLst/>
            </a:prstGeom>
            <a:solidFill>
              <a:srgbClr val="FEDB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6"/>
            <p:cNvSpPr txBox="1"/>
            <p:nvPr/>
          </p:nvSpPr>
          <p:spPr>
            <a:xfrm>
              <a:off x="5351193" y="5180385"/>
              <a:ext cx="17212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Georgia"/>
                  <a:ea typeface="Georgia"/>
                  <a:cs typeface="Georgia"/>
                  <a:sym typeface="Georgia"/>
                </a:rPr>
                <a:t>to minimize impacts of future disasters</a:t>
              </a:r>
              <a:endParaRPr/>
            </a:p>
          </p:txBody>
        </p:sp>
        <p:sp>
          <p:nvSpPr>
            <p:cNvPr id="157" name="Google Shape;157;p6"/>
            <p:cNvSpPr/>
            <p:nvPr/>
          </p:nvSpPr>
          <p:spPr>
            <a:xfrm>
              <a:off x="6789635" y="2242916"/>
              <a:ext cx="354942" cy="354942"/>
            </a:xfrm>
            <a:prstGeom prst="ellipse">
              <a:avLst/>
            </a:prstGeom>
            <a:solidFill>
              <a:srgbClr val="3749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58" name="Google Shape;158;p6"/>
            <p:cNvCxnSpPr/>
            <p:nvPr/>
          </p:nvCxnSpPr>
          <p:spPr>
            <a:xfrm>
              <a:off x="7092597" y="2537489"/>
              <a:ext cx="432328" cy="284514"/>
            </a:xfrm>
            <a:prstGeom prst="straightConnector1">
              <a:avLst/>
            </a:prstGeom>
            <a:noFill/>
            <a:ln cap="flat" cmpd="sng" w="12700">
              <a:solidFill>
                <a:srgbClr val="37499E"/>
              </a:solidFill>
              <a:prstDash val="solid"/>
              <a:miter lim="800000"/>
              <a:headEnd len="sm" w="sm" type="none"/>
              <a:tailEnd len="sm" w="sm" type="none"/>
            </a:ln>
          </p:spPr>
        </p:cxnSp>
        <p:sp>
          <p:nvSpPr>
            <p:cNvPr id="159" name="Google Shape;159;p6"/>
            <p:cNvSpPr txBox="1"/>
            <p:nvPr/>
          </p:nvSpPr>
          <p:spPr>
            <a:xfrm>
              <a:off x="5351193" y="4865390"/>
              <a:ext cx="1626401" cy="285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Georgia"/>
                  <a:ea typeface="Georgia"/>
                  <a:cs typeface="Georgia"/>
                  <a:sym typeface="Georgia"/>
                </a:rPr>
                <a:t>Prevention</a:t>
              </a:r>
              <a:endParaRPr b="1" sz="1200">
                <a:solidFill>
                  <a:schemeClr val="lt1"/>
                </a:solidFill>
                <a:latin typeface="Georgia"/>
                <a:ea typeface="Georgia"/>
                <a:cs typeface="Georgia"/>
                <a:sym typeface="Georgia"/>
              </a:endParaRPr>
            </a:p>
          </p:txBody>
        </p:sp>
        <p:sp>
          <p:nvSpPr>
            <p:cNvPr id="160" name="Google Shape;160;p6"/>
            <p:cNvSpPr/>
            <p:nvPr/>
          </p:nvSpPr>
          <p:spPr>
            <a:xfrm>
              <a:off x="6731683" y="4814834"/>
              <a:ext cx="354942" cy="354942"/>
            </a:xfrm>
            <a:prstGeom prst="ellipse">
              <a:avLst/>
            </a:prstGeom>
            <a:solidFill>
              <a:srgbClr val="FEDB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1" name="Google Shape;161;p6"/>
            <p:cNvCxnSpPr>
              <a:stCxn id="160" idx="7"/>
            </p:cNvCxnSpPr>
            <p:nvPr/>
          </p:nvCxnSpPr>
          <p:spPr>
            <a:xfrm flipH="1" rot="10800000">
              <a:off x="7034645" y="4639114"/>
              <a:ext cx="171600" cy="227700"/>
            </a:xfrm>
            <a:prstGeom prst="straightConnector1">
              <a:avLst/>
            </a:prstGeom>
            <a:noFill/>
            <a:ln cap="flat" cmpd="sng" w="12700">
              <a:solidFill>
                <a:srgbClr val="FEDB26"/>
              </a:solidFill>
              <a:prstDash val="solid"/>
              <a:miter lim="800000"/>
              <a:headEnd len="sm" w="sm" type="none"/>
              <a:tailEnd len="sm" w="sm" type="none"/>
            </a:ln>
          </p:spPr>
        </p:cxnSp>
        <p:sp>
          <p:nvSpPr>
            <p:cNvPr id="162" name="Google Shape;162;p6"/>
            <p:cNvSpPr/>
            <p:nvPr/>
          </p:nvSpPr>
          <p:spPr>
            <a:xfrm>
              <a:off x="10436908" y="2315362"/>
              <a:ext cx="1241570" cy="218721"/>
            </a:xfrm>
            <a:prstGeom prst="rect">
              <a:avLst/>
            </a:prstGeom>
            <a:solidFill>
              <a:srgbClr val="F898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6"/>
            <p:cNvSpPr txBox="1"/>
            <p:nvPr/>
          </p:nvSpPr>
          <p:spPr>
            <a:xfrm>
              <a:off x="10434307" y="2599560"/>
              <a:ext cx="172128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Georgia"/>
                  <a:ea typeface="Georgia"/>
                  <a:cs typeface="Georgia"/>
                  <a:sym typeface="Georgia"/>
                </a:rPr>
                <a:t>to save lives and minimize imediate impacts</a:t>
              </a:r>
              <a:endParaRPr/>
            </a:p>
          </p:txBody>
        </p:sp>
        <p:sp>
          <p:nvSpPr>
            <p:cNvPr id="164" name="Google Shape;164;p6"/>
            <p:cNvSpPr txBox="1"/>
            <p:nvPr/>
          </p:nvSpPr>
          <p:spPr>
            <a:xfrm>
              <a:off x="10434307" y="2277833"/>
              <a:ext cx="1626401" cy="285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Georgia"/>
                  <a:ea typeface="Georgia"/>
                  <a:cs typeface="Georgia"/>
                  <a:sym typeface="Georgia"/>
                </a:rPr>
                <a:t>response</a:t>
              </a:r>
              <a:endParaRPr b="1" sz="1200">
                <a:solidFill>
                  <a:schemeClr val="lt1"/>
                </a:solidFill>
                <a:latin typeface="Georgia"/>
                <a:ea typeface="Georgia"/>
                <a:cs typeface="Georgia"/>
                <a:sym typeface="Georgia"/>
              </a:endParaRPr>
            </a:p>
          </p:txBody>
        </p:sp>
        <p:sp>
          <p:nvSpPr>
            <p:cNvPr id="165" name="Google Shape;165;p6"/>
            <p:cNvSpPr/>
            <p:nvPr/>
          </p:nvSpPr>
          <p:spPr>
            <a:xfrm>
              <a:off x="9973151" y="2242916"/>
              <a:ext cx="354942" cy="354942"/>
            </a:xfrm>
            <a:prstGeom prst="ellipse">
              <a:avLst/>
            </a:prstGeom>
            <a:solidFill>
              <a:srgbClr val="F898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6" name="Google Shape;166;p6"/>
            <p:cNvCxnSpPr>
              <a:endCxn id="165" idx="3"/>
            </p:cNvCxnSpPr>
            <p:nvPr/>
          </p:nvCxnSpPr>
          <p:spPr>
            <a:xfrm flipH="1" rot="10800000">
              <a:off x="9773131" y="2545878"/>
              <a:ext cx="252000" cy="276000"/>
            </a:xfrm>
            <a:prstGeom prst="straightConnector1">
              <a:avLst/>
            </a:prstGeom>
            <a:noFill/>
            <a:ln cap="flat" cmpd="sng" w="12700">
              <a:solidFill>
                <a:srgbClr val="F8981D"/>
              </a:solidFill>
              <a:prstDash val="solid"/>
              <a:miter lim="800000"/>
              <a:headEnd len="sm" w="sm" type="none"/>
              <a:tailEnd len="sm" w="sm" type="none"/>
            </a:ln>
          </p:spPr>
        </p:cxnSp>
        <p:sp>
          <p:nvSpPr>
            <p:cNvPr id="167" name="Google Shape;167;p6"/>
            <p:cNvSpPr/>
            <p:nvPr/>
          </p:nvSpPr>
          <p:spPr>
            <a:xfrm>
              <a:off x="10554354" y="4723652"/>
              <a:ext cx="1241570" cy="218721"/>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6"/>
            <p:cNvSpPr txBox="1"/>
            <p:nvPr/>
          </p:nvSpPr>
          <p:spPr>
            <a:xfrm>
              <a:off x="10518197" y="5007850"/>
              <a:ext cx="149717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Georgia"/>
                  <a:ea typeface="Georgia"/>
                  <a:cs typeface="Georgia"/>
                  <a:sym typeface="Georgia"/>
                </a:rPr>
                <a:t>to minimize impacts of future disasters</a:t>
              </a:r>
              <a:endParaRPr/>
            </a:p>
          </p:txBody>
        </p:sp>
        <p:sp>
          <p:nvSpPr>
            <p:cNvPr id="169" name="Google Shape;169;p6"/>
            <p:cNvSpPr/>
            <p:nvPr/>
          </p:nvSpPr>
          <p:spPr>
            <a:xfrm>
              <a:off x="10119504" y="4651934"/>
              <a:ext cx="354942" cy="354942"/>
            </a:xfrm>
            <a:prstGeom prst="ellipse">
              <a:avLst/>
            </a:prstGeom>
            <a:solidFill>
              <a:srgbClr val="4EB7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6"/>
            <p:cNvSpPr txBox="1"/>
            <p:nvPr/>
          </p:nvSpPr>
          <p:spPr>
            <a:xfrm>
              <a:off x="10518197" y="4686123"/>
              <a:ext cx="1626401" cy="285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Georgia"/>
                  <a:ea typeface="Georgia"/>
                  <a:cs typeface="Georgia"/>
                  <a:sym typeface="Georgia"/>
                </a:rPr>
                <a:t>Recovery</a:t>
              </a:r>
              <a:endParaRPr b="1" sz="1200">
                <a:solidFill>
                  <a:schemeClr val="lt1"/>
                </a:solidFill>
                <a:latin typeface="Georgia"/>
                <a:ea typeface="Georgia"/>
                <a:cs typeface="Georgia"/>
                <a:sym typeface="Georgia"/>
              </a:endParaRPr>
            </a:p>
          </p:txBody>
        </p:sp>
        <p:cxnSp>
          <p:nvCxnSpPr>
            <p:cNvPr id="171" name="Google Shape;171;p6"/>
            <p:cNvCxnSpPr>
              <a:stCxn id="169" idx="2"/>
            </p:cNvCxnSpPr>
            <p:nvPr/>
          </p:nvCxnSpPr>
          <p:spPr>
            <a:xfrm rot="10800000">
              <a:off x="9926904" y="4814705"/>
              <a:ext cx="192600" cy="14700"/>
            </a:xfrm>
            <a:prstGeom prst="straightConnector1">
              <a:avLst/>
            </a:prstGeom>
            <a:noFill/>
            <a:ln cap="flat" cmpd="sng" w="12700">
              <a:solidFill>
                <a:srgbClr val="4EB748"/>
              </a:solidFill>
              <a:prstDash val="solid"/>
              <a:miter lim="800000"/>
              <a:headEnd len="sm" w="sm" type="none"/>
              <a:tailEnd len="sm" w="sm" type="none"/>
            </a:ln>
          </p:spPr>
        </p:cxnSp>
        <p:pic>
          <p:nvPicPr>
            <p:cNvPr id="172" name="Google Shape;172;p6"/>
            <p:cNvPicPr preferRelativeResize="0"/>
            <p:nvPr/>
          </p:nvPicPr>
          <p:blipFill rotWithShape="1">
            <a:blip r:embed="rId4">
              <a:alphaModFix/>
            </a:blip>
            <a:srcRect b="0" l="0" r="0" t="0"/>
            <a:stretch/>
          </p:blipFill>
          <p:spPr>
            <a:xfrm>
              <a:off x="6828413" y="2283001"/>
              <a:ext cx="271615" cy="245390"/>
            </a:xfrm>
            <a:prstGeom prst="rect">
              <a:avLst/>
            </a:prstGeom>
            <a:noFill/>
            <a:ln>
              <a:noFill/>
            </a:ln>
          </p:spPr>
        </p:pic>
        <p:pic>
          <p:nvPicPr>
            <p:cNvPr id="173" name="Google Shape;173;p6"/>
            <p:cNvPicPr preferRelativeResize="0"/>
            <p:nvPr/>
          </p:nvPicPr>
          <p:blipFill rotWithShape="1">
            <a:blip r:embed="rId5">
              <a:alphaModFix/>
            </a:blip>
            <a:srcRect b="0" l="0" r="0" t="0"/>
            <a:stretch/>
          </p:blipFill>
          <p:spPr>
            <a:xfrm>
              <a:off x="6820765" y="4870180"/>
              <a:ext cx="144535" cy="238651"/>
            </a:xfrm>
            <a:prstGeom prst="rect">
              <a:avLst/>
            </a:prstGeom>
            <a:noFill/>
            <a:ln>
              <a:noFill/>
            </a:ln>
          </p:spPr>
        </p:pic>
        <p:pic>
          <p:nvPicPr>
            <p:cNvPr id="174" name="Google Shape;174;p6"/>
            <p:cNvPicPr preferRelativeResize="0"/>
            <p:nvPr/>
          </p:nvPicPr>
          <p:blipFill rotWithShape="1">
            <a:blip r:embed="rId6">
              <a:alphaModFix/>
            </a:blip>
            <a:srcRect b="0" l="0" r="0" t="0"/>
            <a:stretch/>
          </p:blipFill>
          <p:spPr>
            <a:xfrm>
              <a:off x="10024278" y="2289222"/>
              <a:ext cx="261870" cy="228648"/>
            </a:xfrm>
            <a:prstGeom prst="rect">
              <a:avLst/>
            </a:prstGeom>
            <a:noFill/>
            <a:ln>
              <a:noFill/>
            </a:ln>
          </p:spPr>
        </p:pic>
        <p:pic>
          <p:nvPicPr>
            <p:cNvPr id="175" name="Google Shape;175;p6"/>
            <p:cNvPicPr preferRelativeResize="0"/>
            <p:nvPr/>
          </p:nvPicPr>
          <p:blipFill rotWithShape="1">
            <a:blip r:embed="rId7">
              <a:alphaModFix/>
            </a:blip>
            <a:srcRect b="0" l="0" r="0" t="0"/>
            <a:stretch/>
          </p:blipFill>
          <p:spPr>
            <a:xfrm>
              <a:off x="10197343" y="4728775"/>
              <a:ext cx="193984" cy="184458"/>
            </a:xfrm>
            <a:prstGeom prst="rect">
              <a:avLst/>
            </a:prstGeom>
            <a:noFill/>
            <a:ln>
              <a:noFill/>
            </a:ln>
          </p:spPr>
        </p:pic>
      </p:grpSp>
      <p:sp>
        <p:nvSpPr>
          <p:cNvPr id="176" name="Google Shape;176;p6"/>
          <p:cNvSpPr/>
          <p:nvPr/>
        </p:nvSpPr>
        <p:spPr>
          <a:xfrm>
            <a:off x="1119500" y="5956100"/>
            <a:ext cx="10498500" cy="52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 name="Google Shape;177;p6"/>
          <p:cNvSpPr txBox="1"/>
          <p:nvPr/>
        </p:nvSpPr>
        <p:spPr>
          <a:xfrm>
            <a:off x="1307450" y="6017075"/>
            <a:ext cx="98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Georgia"/>
                <a:ea typeface="Georgia"/>
                <a:cs typeface="Georgia"/>
                <a:sym typeface="Georgia"/>
              </a:rPr>
              <a:t>Which phase of the disaster management cycle do you think is most challenging, and why?</a:t>
            </a:r>
            <a:endParaRPr sz="180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7"/>
          <p:cNvSpPr txBox="1"/>
          <p:nvPr/>
        </p:nvSpPr>
        <p:spPr>
          <a:xfrm>
            <a:off x="941641" y="750827"/>
            <a:ext cx="7229236"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Understanding Emergency</a:t>
            </a:r>
            <a:endParaRPr/>
          </a:p>
        </p:txBody>
      </p:sp>
      <p:sp>
        <p:nvSpPr>
          <p:cNvPr id="183" name="Google Shape;183;p7"/>
          <p:cNvSpPr/>
          <p:nvPr/>
        </p:nvSpPr>
        <p:spPr>
          <a:xfrm>
            <a:off x="1077108" y="2179276"/>
            <a:ext cx="4895853" cy="3612572"/>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7"/>
          <p:cNvSpPr txBox="1"/>
          <p:nvPr/>
        </p:nvSpPr>
        <p:spPr>
          <a:xfrm>
            <a:off x="1271794" y="2445720"/>
            <a:ext cx="4441110" cy="3077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An emergency is defined as a state where standard procedures are suspended, and extraordinary measures are taken to save lives, protect people, limit damage, and return conditions to normalcy as soon as possible. </a:t>
            </a:r>
            <a:endParaRPr/>
          </a:p>
          <a:p>
            <a:pPr indent="0" lvl="0" marL="0" marR="0" rtl="0" algn="l">
              <a:spcBef>
                <a:spcPts val="1200"/>
              </a:spcBef>
              <a:spcAft>
                <a:spcPts val="0"/>
              </a:spcAft>
              <a:buNone/>
            </a:pPr>
            <a:r>
              <a:rPr lang="en-US" sz="1800">
                <a:solidFill>
                  <a:schemeClr val="lt1"/>
                </a:solidFill>
                <a:latin typeface="Georgia"/>
                <a:ea typeface="Georgia"/>
                <a:cs typeface="Georgia"/>
                <a:sym typeface="Georgia"/>
              </a:rPr>
              <a:t>The emergency situation is usually caused by a single sudden shock.</a:t>
            </a:r>
            <a:endParaRPr/>
          </a:p>
          <a:p>
            <a:pPr indent="0" lvl="0" marL="0" marR="0" rtl="0" algn="l">
              <a:spcBef>
                <a:spcPts val="1200"/>
              </a:spcBef>
              <a:spcAft>
                <a:spcPts val="0"/>
              </a:spcAft>
              <a:buNone/>
            </a:pPr>
            <a:br>
              <a:rPr lang="en-US" sz="1800">
                <a:solidFill>
                  <a:schemeClr val="lt1"/>
                </a:solidFill>
                <a:latin typeface="Georgia"/>
                <a:ea typeface="Georgia"/>
                <a:cs typeface="Georgia"/>
                <a:sym typeface="Georgia"/>
              </a:rPr>
            </a:br>
            <a:r>
              <a:rPr lang="en-US" sz="1200">
                <a:solidFill>
                  <a:schemeClr val="lt1"/>
                </a:solidFill>
                <a:latin typeface="Georgia"/>
                <a:ea typeface="Georgia"/>
                <a:cs typeface="Georgia"/>
                <a:sym typeface="Georgia"/>
              </a:rPr>
              <a:t>(Alexander, 2003; World Health Organization, 2002)</a:t>
            </a:r>
            <a:endParaRPr sz="1800">
              <a:solidFill>
                <a:schemeClr val="lt1"/>
              </a:solidFill>
              <a:latin typeface="Georgia"/>
              <a:ea typeface="Georgia"/>
              <a:cs typeface="Georgia"/>
              <a:sym typeface="Georgia"/>
            </a:endParaRPr>
          </a:p>
        </p:txBody>
      </p:sp>
      <p:cxnSp>
        <p:nvCxnSpPr>
          <p:cNvPr id="185" name="Google Shape;185;p7"/>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pic>
        <p:nvPicPr>
          <p:cNvPr id="186" name="Google Shape;186;p7"/>
          <p:cNvPicPr preferRelativeResize="0"/>
          <p:nvPr/>
        </p:nvPicPr>
        <p:blipFill rotWithShape="1">
          <a:blip r:embed="rId3">
            <a:alphaModFix/>
          </a:blip>
          <a:srcRect b="0" l="0" r="22383" t="0"/>
          <a:stretch/>
        </p:blipFill>
        <p:spPr>
          <a:xfrm>
            <a:off x="6096000" y="2179276"/>
            <a:ext cx="5569519" cy="3612572"/>
          </a:xfrm>
          <a:prstGeom prst="rect">
            <a:avLst/>
          </a:prstGeom>
          <a:noFill/>
          <a:ln>
            <a:noFill/>
          </a:ln>
        </p:spPr>
      </p:pic>
      <p:sp>
        <p:nvSpPr>
          <p:cNvPr id="187" name="Google Shape;187;p7"/>
          <p:cNvSpPr txBox="1"/>
          <p:nvPr/>
        </p:nvSpPr>
        <p:spPr>
          <a:xfrm>
            <a:off x="6093204" y="5791848"/>
            <a:ext cx="6098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Shafiqur Rahman, 2021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8"/>
          <p:cNvSpPr txBox="1"/>
          <p:nvPr/>
        </p:nvSpPr>
        <p:spPr>
          <a:xfrm>
            <a:off x="941641" y="750827"/>
            <a:ext cx="7229236"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Understanding Crisis</a:t>
            </a:r>
            <a:endParaRPr/>
          </a:p>
        </p:txBody>
      </p:sp>
      <p:sp>
        <p:nvSpPr>
          <p:cNvPr id="193" name="Google Shape;193;p8"/>
          <p:cNvSpPr/>
          <p:nvPr/>
        </p:nvSpPr>
        <p:spPr>
          <a:xfrm>
            <a:off x="1077108" y="2179276"/>
            <a:ext cx="4895853" cy="3612572"/>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8"/>
          <p:cNvSpPr txBox="1"/>
          <p:nvPr/>
        </p:nvSpPr>
        <p:spPr>
          <a:xfrm>
            <a:off x="1271794" y="2378608"/>
            <a:ext cx="4441200" cy="329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A crisis is a situation that disrupts a system as a whole, threatening its basic assumptions and existential core (Pauchant &amp; Mitroff, 1992, p. 15). </a:t>
            </a:r>
            <a:endParaRPr/>
          </a:p>
          <a:p>
            <a:pPr indent="0" lvl="0" marL="0" marR="0" rtl="0" algn="l">
              <a:spcBef>
                <a:spcPts val="1200"/>
              </a:spcBef>
              <a:spcAft>
                <a:spcPts val="0"/>
              </a:spcAft>
              <a:buNone/>
            </a:pPr>
            <a:r>
              <a:rPr lang="en-US" sz="1800">
                <a:solidFill>
                  <a:schemeClr val="lt1"/>
                </a:solidFill>
                <a:latin typeface="Georgia"/>
                <a:ea typeface="Georgia"/>
                <a:cs typeface="Georgia"/>
                <a:sym typeface="Georgia"/>
              </a:rPr>
              <a:t>Alexander (2005b) also argues that "the significance of a crisis is its unexpectedness and uncontrollability, which disrupts and impedes normal operations.” Each crisis situation is unique, and managers must adjust and respond differently.</a:t>
            </a:r>
            <a:endParaRPr/>
          </a:p>
        </p:txBody>
      </p:sp>
      <p:cxnSp>
        <p:nvCxnSpPr>
          <p:cNvPr id="195" name="Google Shape;195;p8"/>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pic>
        <p:nvPicPr>
          <p:cNvPr id="196" name="Google Shape;196;p8"/>
          <p:cNvPicPr preferRelativeResize="0"/>
          <p:nvPr/>
        </p:nvPicPr>
        <p:blipFill rotWithShape="1">
          <a:blip r:embed="rId3">
            <a:alphaModFix/>
          </a:blip>
          <a:srcRect b="1334" l="0" r="0" t="1334"/>
          <a:stretch/>
        </p:blipFill>
        <p:spPr>
          <a:xfrm>
            <a:off x="6096000" y="2179276"/>
            <a:ext cx="5569519" cy="3612572"/>
          </a:xfrm>
          <a:prstGeom prst="rect">
            <a:avLst/>
          </a:prstGeom>
          <a:noFill/>
          <a:ln>
            <a:noFill/>
          </a:ln>
        </p:spPr>
      </p:pic>
      <p:sp>
        <p:nvSpPr>
          <p:cNvPr id="197" name="Google Shape;197;p8"/>
          <p:cNvSpPr txBox="1"/>
          <p:nvPr/>
        </p:nvSpPr>
        <p:spPr>
          <a:xfrm>
            <a:off x="6093204" y="5791848"/>
            <a:ext cx="6098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Kamrul Hasan, 2017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Pattern of Crisis</a:t>
            </a:r>
            <a:endParaRPr/>
          </a:p>
        </p:txBody>
      </p:sp>
      <p:cxnSp>
        <p:nvCxnSpPr>
          <p:cNvPr id="203" name="Google Shape;203;p9"/>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pic>
        <p:nvPicPr>
          <p:cNvPr id="204" name="Google Shape;204;p9"/>
          <p:cNvPicPr preferRelativeResize="0"/>
          <p:nvPr/>
        </p:nvPicPr>
        <p:blipFill rotWithShape="1">
          <a:blip r:embed="rId3">
            <a:alphaModFix/>
          </a:blip>
          <a:srcRect b="0" l="0" r="0" t="0"/>
          <a:stretch/>
        </p:blipFill>
        <p:spPr>
          <a:xfrm>
            <a:off x="8050155" y="2099159"/>
            <a:ext cx="3120937" cy="2079810"/>
          </a:xfrm>
          <a:prstGeom prst="rect">
            <a:avLst/>
          </a:prstGeom>
          <a:noFill/>
          <a:ln>
            <a:noFill/>
          </a:ln>
        </p:spPr>
      </p:pic>
      <p:pic>
        <p:nvPicPr>
          <p:cNvPr id="205" name="Google Shape;205;p9"/>
          <p:cNvPicPr preferRelativeResize="0"/>
          <p:nvPr/>
        </p:nvPicPr>
        <p:blipFill rotWithShape="1">
          <a:blip r:embed="rId4">
            <a:alphaModFix/>
          </a:blip>
          <a:srcRect b="0" l="0" r="0" t="0"/>
          <a:stretch/>
        </p:blipFill>
        <p:spPr>
          <a:xfrm>
            <a:off x="1076887" y="2099159"/>
            <a:ext cx="3120938" cy="2080106"/>
          </a:xfrm>
          <a:prstGeom prst="rect">
            <a:avLst/>
          </a:prstGeom>
          <a:noFill/>
          <a:ln>
            <a:noFill/>
          </a:ln>
        </p:spPr>
      </p:pic>
      <p:pic>
        <p:nvPicPr>
          <p:cNvPr id="206" name="Google Shape;206;p9"/>
          <p:cNvPicPr preferRelativeResize="0"/>
          <p:nvPr/>
        </p:nvPicPr>
        <p:blipFill rotWithShape="1">
          <a:blip r:embed="rId5">
            <a:alphaModFix/>
          </a:blip>
          <a:srcRect b="0" l="0" r="0" t="0"/>
          <a:stretch/>
        </p:blipFill>
        <p:spPr>
          <a:xfrm>
            <a:off x="4535634" y="2099159"/>
            <a:ext cx="3176711" cy="2080109"/>
          </a:xfrm>
          <a:prstGeom prst="rect">
            <a:avLst/>
          </a:prstGeom>
          <a:noFill/>
          <a:ln>
            <a:noFill/>
          </a:ln>
        </p:spPr>
      </p:pic>
      <p:sp>
        <p:nvSpPr>
          <p:cNvPr id="207" name="Google Shape;207;p9"/>
          <p:cNvSpPr txBox="1"/>
          <p:nvPr/>
        </p:nvSpPr>
        <p:spPr>
          <a:xfrm>
            <a:off x="1015981" y="4595385"/>
            <a:ext cx="2661300" cy="846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600"/>
              <a:buFont typeface="Georgia"/>
              <a:buNone/>
            </a:pPr>
            <a:r>
              <a:rPr b="1" lang="en-US" sz="1600">
                <a:solidFill>
                  <a:schemeClr val="dk1"/>
                </a:solidFill>
                <a:latin typeface="Georgia"/>
                <a:ea typeface="Georgia"/>
                <a:cs typeface="Georgia"/>
                <a:sym typeface="Georgia"/>
              </a:rPr>
              <a:t>Sudden-onset</a:t>
            </a:r>
            <a:r>
              <a:rPr lang="en-US" sz="1600">
                <a:solidFill>
                  <a:schemeClr val="dk1"/>
                </a:solidFill>
                <a:latin typeface="Georgia"/>
                <a:ea typeface="Georgia"/>
                <a:cs typeface="Georgia"/>
                <a:sym typeface="Georgia"/>
              </a:rPr>
              <a:t> crisis is usually caused by a single sudden shock, for example, fire outbreak, earthquake or cyclone.</a:t>
            </a:r>
            <a:endParaRPr sz="1600">
              <a:solidFill>
                <a:schemeClr val="dk2"/>
              </a:solidFill>
              <a:latin typeface="Georgia"/>
              <a:ea typeface="Georgia"/>
              <a:cs typeface="Georgia"/>
              <a:sym typeface="Georgia"/>
            </a:endParaRPr>
          </a:p>
        </p:txBody>
      </p:sp>
      <p:sp>
        <p:nvSpPr>
          <p:cNvPr id="208" name="Google Shape;208;p9"/>
          <p:cNvSpPr txBox="1"/>
          <p:nvPr/>
        </p:nvSpPr>
        <p:spPr>
          <a:xfrm>
            <a:off x="4454748" y="4595385"/>
            <a:ext cx="2946136" cy="1266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600"/>
              <a:buFont typeface="Georgia"/>
              <a:buNone/>
            </a:pPr>
            <a:r>
              <a:rPr b="1" lang="en-US" sz="1600">
                <a:solidFill>
                  <a:schemeClr val="dk1"/>
                </a:solidFill>
                <a:latin typeface="Georgia"/>
                <a:ea typeface="Georgia"/>
                <a:cs typeface="Georgia"/>
                <a:sym typeface="Georgia"/>
              </a:rPr>
              <a:t>A slow-onset crisis </a:t>
            </a:r>
            <a:r>
              <a:rPr lang="en-US" sz="1600">
                <a:solidFill>
                  <a:schemeClr val="dk1"/>
                </a:solidFill>
                <a:latin typeface="Georgia"/>
                <a:ea typeface="Georgia"/>
                <a:cs typeface="Georgia"/>
                <a:sym typeface="Georgia"/>
              </a:rPr>
              <a:t>does not arise from a distinct event but rather emerges gradually over months, or even years. A good example of a slow-onset crisis is drought.</a:t>
            </a:r>
            <a:endParaRPr sz="1600">
              <a:solidFill>
                <a:schemeClr val="dk2"/>
              </a:solidFill>
              <a:latin typeface="Georgia"/>
              <a:ea typeface="Georgia"/>
              <a:cs typeface="Georgia"/>
              <a:sym typeface="Georgia"/>
            </a:endParaRPr>
          </a:p>
        </p:txBody>
      </p:sp>
      <p:sp>
        <p:nvSpPr>
          <p:cNvPr id="209" name="Google Shape;209;p9"/>
          <p:cNvSpPr txBox="1"/>
          <p:nvPr/>
        </p:nvSpPr>
        <p:spPr>
          <a:xfrm>
            <a:off x="7961260" y="4595385"/>
            <a:ext cx="3429994" cy="1266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600"/>
              <a:buFont typeface="Georgia"/>
              <a:buNone/>
            </a:pPr>
            <a:r>
              <a:rPr b="1" lang="en-US" sz="1600">
                <a:solidFill>
                  <a:schemeClr val="dk1"/>
                </a:solidFill>
                <a:latin typeface="Georgia"/>
                <a:ea typeface="Georgia"/>
                <a:cs typeface="Georgia"/>
                <a:sym typeface="Georgia"/>
              </a:rPr>
              <a:t>Protracted crises </a:t>
            </a:r>
            <a:r>
              <a:rPr lang="en-US" sz="1600">
                <a:solidFill>
                  <a:schemeClr val="dk1"/>
                </a:solidFill>
                <a:latin typeface="Georgia"/>
                <a:ea typeface="Georgia"/>
                <a:cs typeface="Georgia"/>
                <a:sym typeface="Georgia"/>
              </a:rPr>
              <a:t>are situations where a significant part of the population is acutely vulnerable and dependent on humanitarian assistance over a prolonged period. Ex. Darfur crisis in Sudan. </a:t>
            </a:r>
            <a:endParaRPr sz="1600">
              <a:solidFill>
                <a:schemeClr val="dk2"/>
              </a:solidFill>
              <a:latin typeface="Georgia"/>
              <a:ea typeface="Georgia"/>
              <a:cs typeface="Georgia"/>
              <a:sym typeface="Georgia"/>
            </a:endParaRPr>
          </a:p>
        </p:txBody>
      </p:sp>
      <p:sp>
        <p:nvSpPr>
          <p:cNvPr id="210" name="Google Shape;210;p9"/>
          <p:cNvSpPr txBox="1"/>
          <p:nvPr/>
        </p:nvSpPr>
        <p:spPr>
          <a:xfrm>
            <a:off x="1015981" y="4159227"/>
            <a:ext cx="2661300" cy="26870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BRAC, 2021</a:t>
            </a:r>
            <a:endParaRPr i="1" sz="1100">
              <a:solidFill>
                <a:srgbClr val="A5A5A5"/>
              </a:solidFill>
              <a:latin typeface="Georgia"/>
              <a:ea typeface="Georgia"/>
              <a:cs typeface="Georgia"/>
              <a:sym typeface="Georgia"/>
            </a:endParaRPr>
          </a:p>
        </p:txBody>
      </p:sp>
      <p:sp>
        <p:nvSpPr>
          <p:cNvPr id="211" name="Google Shape;211;p9"/>
          <p:cNvSpPr txBox="1"/>
          <p:nvPr/>
        </p:nvSpPr>
        <p:spPr>
          <a:xfrm>
            <a:off x="4454748" y="4159227"/>
            <a:ext cx="2661300" cy="26870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BRAC, 2018</a:t>
            </a:r>
            <a:endParaRPr i="1" sz="1100">
              <a:solidFill>
                <a:srgbClr val="A5A5A5"/>
              </a:solidFill>
              <a:latin typeface="Georgia"/>
              <a:ea typeface="Georgia"/>
              <a:cs typeface="Georgia"/>
              <a:sym typeface="Georgia"/>
            </a:endParaRPr>
          </a:p>
        </p:txBody>
      </p:sp>
      <p:sp>
        <p:nvSpPr>
          <p:cNvPr id="212" name="Google Shape;212;p9"/>
          <p:cNvSpPr txBox="1"/>
          <p:nvPr/>
        </p:nvSpPr>
        <p:spPr>
          <a:xfrm>
            <a:off x="7961260" y="4132590"/>
            <a:ext cx="2661300" cy="29534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Kamrul Hasan, 2017</a:t>
            </a:r>
            <a:endParaRPr i="1" sz="1100">
              <a:solidFill>
                <a:srgbClr val="A5A5A5"/>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2024-07-07T09:50:31Z</dcterms:created>
  <dc:creator>Microsoft Office User</dc:creator>
</cp:coreProperties>
</file>