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Roboto"/>
      <p:regular r:id="rId39"/>
      <p:bold r:id="rId40"/>
      <p:italic r:id="rId41"/>
      <p:boldItalic r:id="rId42"/>
    </p:embeddedFont>
    <p:embeddedFont>
      <p:font typeface="Comfortaa"/>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iR/VwKl5waS+w8yNqANufGCn99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6.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8.xml"/><Relationship Id="rId44" Type="http://schemas.openxmlformats.org/officeDocument/2006/relationships/font" Target="fonts/Comfortaa-bold.fntdata"/><Relationship Id="rId21" Type="http://schemas.openxmlformats.org/officeDocument/2006/relationships/slide" Target="slides/slide17.xml"/><Relationship Id="rId43" Type="http://schemas.openxmlformats.org/officeDocument/2006/relationships/font" Target="fonts/Comfortaa-regular.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oboto-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353136653_Community_radio-based_blended_learning_model_A_promising_learning_model_in_remote_area_during_pandemic_era"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acinternational.org/see-the-latest/radio-play-labs-delivering-remote-playful-learning-experiences-for-children-in-uganda/"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acjpgsph.org/assets/front/pdf/research/reports/Final%20Report_Pashe%20Achi%20Caregivers%20Engagement.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sameworkshop.org/play-to-learn-program/pashe-achhi-telecommunication-mode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cha.org/publications/report/world/global-challenges-and-their-impact-international-humanitarian-action" TargetMode="External"/><Relationship Id="rId3" Type="http://schemas.openxmlformats.org/officeDocument/2006/relationships/hyperlink" Target="https://www.goalglobal.org/stories/five-humanitarian-challenges-facing-the-world-in-2021/"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cha.org/publications/report/world/global-challenges-and-their-impact-international-humanitarian-act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cd544b7a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g2ecd544b7a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6b4437c77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76b4437c7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c08924ca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2ec08924ca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 Source: announcement_mhpss-preparedness-event-ankara-2024_final_.pdf </a:t>
            </a:r>
            <a:endParaRPr/>
          </a:p>
        </p:txBody>
      </p:sp>
      <p:sp>
        <p:nvSpPr>
          <p:cNvPr id="316" name="Google Shape;3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f068dd291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g2f068dd291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Resouce Source: </a:t>
            </a:r>
            <a:r>
              <a:rPr lang="en-US" u="sng">
                <a:solidFill>
                  <a:schemeClr val="hlink"/>
                </a:solidFill>
                <a:hlinkClick r:id="rId2"/>
              </a:rPr>
              <a:t>https://www.researchgate.net/publication/353136653_Community_radio-based_blended_learning_model_A_promising_learning_model_in_remote_area_during_pandemic_era</a:t>
            </a:r>
            <a:r>
              <a:rPr lang="en-US"/>
              <a:t> </a:t>
            </a:r>
            <a:endParaRPr/>
          </a:p>
        </p:txBody>
      </p:sp>
      <p:sp>
        <p:nvSpPr>
          <p:cNvPr id="438" name="Google Shape;43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a:t>
            </a:r>
            <a:r>
              <a:rPr lang="en-US"/>
              <a:t> Source: </a:t>
            </a:r>
            <a:r>
              <a:rPr lang="en-US" u="sng">
                <a:solidFill>
                  <a:schemeClr val="hlink"/>
                </a:solidFill>
                <a:hlinkClick r:id="rId2"/>
              </a:rPr>
              <a:t>https://bracinternational.org/see-the-latest/radio-play-labs-delivering-remote-playful-learning-experiences-for-children-in-uganda/</a:t>
            </a:r>
            <a:r>
              <a:rPr lang="en-US"/>
              <a:t> </a:t>
            </a:r>
            <a:endParaRPr/>
          </a:p>
        </p:txBody>
      </p:sp>
      <p:sp>
        <p:nvSpPr>
          <p:cNvPr id="450" name="Google Shape;4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 Source: </a:t>
            </a:r>
            <a:r>
              <a:rPr lang="en-US" u="sng">
                <a:solidFill>
                  <a:schemeClr val="hlink"/>
                </a:solidFill>
                <a:hlinkClick r:id="rId2"/>
              </a:rPr>
              <a:t>https://bracjpgsph.org/assets/front/pdf/research/reports/Final%20Report_Pashe%20Achi%20Caregivers%20Engagement.pdf</a:t>
            </a:r>
            <a:r>
              <a:rPr lang="en-US"/>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462" name="Google Shape;46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f905311d6b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f905311d6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Resource Source:</a:t>
            </a:r>
            <a:r>
              <a:rPr lang="en-US"/>
              <a:t> </a:t>
            </a:r>
            <a:r>
              <a:rPr lang="en-US" u="sng">
                <a:solidFill>
                  <a:schemeClr val="hlink"/>
                </a:solidFill>
                <a:hlinkClick r:id="rId2"/>
              </a:rPr>
              <a:t>https://sesameworkshop.org/play-to-learn-program/pashe-achhi-telecommunication-model/</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f905311d6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f905311d6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Resource Source: </a:t>
            </a:r>
            <a:r>
              <a:rPr lang="en-US" u="sng">
                <a:solidFill>
                  <a:schemeClr val="hlink"/>
                </a:solidFill>
                <a:hlinkClick r:id="rId2"/>
              </a:rPr>
              <a:t>Global Challenges and their Impact on International Humanitarian Action | OCHA (unocha.org)</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chemeClr val="hlink"/>
                </a:solidFill>
                <a:hlinkClick r:id="rId3"/>
              </a:rPr>
              <a:t>Five humanitarian challenges facing the world in 2021 - GOAL Global</a:t>
            </a:r>
            <a:r>
              <a:rPr lang="en-US">
                <a:solidFill>
                  <a:schemeClr val="dk1"/>
                </a:solidFill>
              </a:rPr>
              <a:t>  </a:t>
            </a:r>
            <a:endParaRPr/>
          </a:p>
        </p:txBody>
      </p:sp>
      <p:sp>
        <p:nvSpPr>
          <p:cNvPr id="495" name="Google Shape;49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a:t>
            </a:r>
            <a:r>
              <a:rPr lang="en-US"/>
              <a:t> Source: </a:t>
            </a:r>
            <a:r>
              <a:rPr lang="en-US" u="sng">
                <a:solidFill>
                  <a:schemeClr val="hlink"/>
                </a:solidFill>
                <a:hlinkClick r:id="rId2"/>
              </a:rPr>
              <a:t>Global Challenges and their Impact on International Humanitarian Action | OCHA (unocha.org)</a:t>
            </a:r>
            <a:r>
              <a:rPr lang="en-US"/>
              <a:t> </a:t>
            </a:r>
            <a:endParaRPr/>
          </a:p>
          <a:p>
            <a:pPr indent="0" lvl="0" marL="0" rtl="0" algn="l">
              <a:lnSpc>
                <a:spcPct val="100000"/>
              </a:lnSpc>
              <a:spcBef>
                <a:spcPts val="0"/>
              </a:spcBef>
              <a:spcAft>
                <a:spcPts val="0"/>
              </a:spcAft>
              <a:buSzPts val="1100"/>
              <a:buNone/>
            </a:pPr>
            <a:r>
              <a:t/>
            </a:r>
            <a:endParaRPr/>
          </a:p>
        </p:txBody>
      </p:sp>
      <p:sp>
        <p:nvSpPr>
          <p:cNvPr id="528" name="Google Shape;52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ecd544b7ab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g2ecd544b7ab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329b1e6bf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2e329b1e6bf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4" name="Google Shape;55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cd544b7ab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g2ecd544b7ab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79f1533c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e79f1533c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cd544b7ab_0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ecd544b7ab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cd544b7ab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g2ecd544b7ab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cd544b7ab_2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g2ecd544b7ab_2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ecdc85f31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g2ecdc85f3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3"/>
          <p:cNvSpPr/>
          <p:nvPr>
            <p:ph idx="2" type="pic"/>
          </p:nvPr>
        </p:nvSpPr>
        <p:spPr>
          <a:xfrm>
            <a:off x="5183188" y="987425"/>
            <a:ext cx="6172200" cy="4873625"/>
          </a:xfrm>
          <a:prstGeom prst="rect">
            <a:avLst/>
          </a:prstGeom>
          <a:noFill/>
          <a:ln>
            <a:noFill/>
          </a:ln>
        </p:spPr>
      </p:sp>
      <p:sp>
        <p:nvSpPr>
          <p:cNvPr id="64" name="Google Shape;64;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drive.google.com/file/d/1jHkPP7wd_kzx5dF76hhDbOEci2uP0L-g/view" TargetMode="External"/><Relationship Id="rId4" Type="http://schemas.openxmlformats.org/officeDocument/2006/relationships/image" Target="../media/image1.png"/><Relationship Id="rId5" Type="http://schemas.openxmlformats.org/officeDocument/2006/relationships/hyperlink" Target="http://drive.google.com/file/d/1jHkPP7wd_kzx5dF76hhDbOEci2uP0L-g/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youtube.com/watch?v=2EWEujusdX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hyperlink" Target="http://drive.google.com/file/d/1jel_Nrm8fxJLOTosDlDuzu_c5mHI33hU/view" TargetMode="External"/><Relationship Id="rId5"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ecd544b7ab_0_0"/>
          <p:cNvSpPr/>
          <p:nvPr/>
        </p:nvSpPr>
        <p:spPr>
          <a:xfrm>
            <a:off x="-8975" y="1523200"/>
            <a:ext cx="12201000" cy="5335200"/>
          </a:xfrm>
          <a:prstGeom prst="rect">
            <a:avLst/>
          </a:prstGeom>
          <a:solidFill>
            <a:srgbClr val="03A9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85" name="Google Shape;85;g2ecd544b7ab_0_0"/>
          <p:cNvPicPr preferRelativeResize="0"/>
          <p:nvPr/>
        </p:nvPicPr>
        <p:blipFill rotWithShape="1">
          <a:blip r:embed="rId3">
            <a:alphaModFix/>
          </a:blip>
          <a:srcRect b="0" l="0" r="0" t="0"/>
          <a:stretch/>
        </p:blipFill>
        <p:spPr>
          <a:xfrm>
            <a:off x="722500" y="328319"/>
            <a:ext cx="1731617" cy="897075"/>
          </a:xfrm>
          <a:prstGeom prst="rect">
            <a:avLst/>
          </a:prstGeom>
          <a:noFill/>
          <a:ln>
            <a:noFill/>
          </a:ln>
        </p:spPr>
      </p:pic>
      <p:pic>
        <p:nvPicPr>
          <p:cNvPr descr="BRAC: Creating opportunities for people to realise potential" id="86" name="Google Shape;86;g2ecd544b7ab_0_0"/>
          <p:cNvPicPr preferRelativeResize="0"/>
          <p:nvPr/>
        </p:nvPicPr>
        <p:blipFill rotWithShape="1">
          <a:blip r:embed="rId4">
            <a:alphaModFix/>
          </a:blip>
          <a:srcRect b="0" l="0" r="0" t="0"/>
          <a:stretch/>
        </p:blipFill>
        <p:spPr>
          <a:xfrm>
            <a:off x="2695865" y="565601"/>
            <a:ext cx="1095097" cy="574910"/>
          </a:xfrm>
          <a:prstGeom prst="rect">
            <a:avLst/>
          </a:prstGeom>
          <a:noFill/>
          <a:ln>
            <a:noFill/>
          </a:ln>
        </p:spPr>
      </p:pic>
      <p:pic>
        <p:nvPicPr>
          <p:cNvPr descr="A close up of a logo&#10;&#10;Description automatically generated" id="87" name="Google Shape;87;g2ecd544b7ab_0_0"/>
          <p:cNvPicPr preferRelativeResize="0"/>
          <p:nvPr/>
        </p:nvPicPr>
        <p:blipFill rotWithShape="1">
          <a:blip r:embed="rId5">
            <a:alphaModFix/>
          </a:blip>
          <a:srcRect b="0" l="0" r="0" t="0"/>
          <a:stretch/>
        </p:blipFill>
        <p:spPr>
          <a:xfrm>
            <a:off x="9099099" y="440438"/>
            <a:ext cx="2556931" cy="784955"/>
          </a:xfrm>
          <a:prstGeom prst="rect">
            <a:avLst/>
          </a:prstGeom>
          <a:noFill/>
          <a:ln>
            <a:noFill/>
          </a:ln>
        </p:spPr>
      </p:pic>
      <p:pic>
        <p:nvPicPr>
          <p:cNvPr id="88" name="Google Shape;88;g2ecd544b7ab_0_0"/>
          <p:cNvPicPr preferRelativeResize="0"/>
          <p:nvPr/>
        </p:nvPicPr>
        <p:blipFill rotWithShape="1">
          <a:blip r:embed="rId6">
            <a:alphaModFix amt="52000"/>
          </a:blip>
          <a:srcRect b="0" l="0" r="0" t="22203"/>
          <a:stretch/>
        </p:blipFill>
        <p:spPr>
          <a:xfrm>
            <a:off x="0" y="1522825"/>
            <a:ext cx="12192000" cy="5335174"/>
          </a:xfrm>
          <a:prstGeom prst="rect">
            <a:avLst/>
          </a:prstGeom>
          <a:noFill/>
          <a:ln>
            <a:noFill/>
          </a:ln>
        </p:spPr>
      </p:pic>
      <p:sp>
        <p:nvSpPr>
          <p:cNvPr id="89" name="Google Shape;89;g2ecd544b7ab_0_0"/>
          <p:cNvSpPr/>
          <p:nvPr/>
        </p:nvSpPr>
        <p:spPr>
          <a:xfrm>
            <a:off x="918975" y="3373300"/>
            <a:ext cx="1365600" cy="1738200"/>
          </a:xfrm>
          <a:prstGeom prst="rect">
            <a:avLst/>
          </a:prstGeom>
          <a:solidFill>
            <a:srgbClr val="FFC20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 name="Google Shape;90;g2ecd544b7ab_0_0"/>
          <p:cNvSpPr txBox="1"/>
          <p:nvPr/>
        </p:nvSpPr>
        <p:spPr>
          <a:xfrm>
            <a:off x="2398700" y="3198550"/>
            <a:ext cx="6219300" cy="2050200"/>
          </a:xfrm>
          <a:prstGeom prst="rect">
            <a:avLst/>
          </a:prstGeom>
          <a:noFill/>
          <a:ln>
            <a:noFill/>
          </a:ln>
        </p:spPr>
        <p:txBody>
          <a:bodyPr anchorCtr="0" anchor="b" bIns="34275" lIns="68575" spcFirstLastPara="1" rIns="68575" wrap="square" tIns="34275">
            <a:spAutoFit/>
          </a:bodyPr>
          <a:lstStyle/>
          <a:p>
            <a:pPr indent="0" lvl="0" marL="0" marR="0" rtl="0" algn="l">
              <a:lnSpc>
                <a:spcPct val="115000"/>
              </a:lnSpc>
              <a:spcBef>
                <a:spcPts val="0"/>
              </a:spcBef>
              <a:spcAft>
                <a:spcPts val="0"/>
              </a:spcAft>
              <a:buClr>
                <a:srgbClr val="000000"/>
              </a:buClr>
              <a:buSzPts val="3900"/>
              <a:buFont typeface="Arial"/>
              <a:buNone/>
            </a:pPr>
            <a:r>
              <a:rPr b="1" i="0" lang="en-US" sz="3900" u="none" cap="none" strike="noStrike">
                <a:solidFill>
                  <a:srgbClr val="FFFFFF"/>
                </a:solidFill>
                <a:latin typeface="Georgia"/>
                <a:ea typeface="Georgia"/>
                <a:cs typeface="Georgia"/>
                <a:sym typeface="Georgia"/>
              </a:rPr>
              <a:t>Responding to </a:t>
            </a:r>
            <a:r>
              <a:rPr b="1" lang="en-US" sz="3900">
                <a:solidFill>
                  <a:srgbClr val="FFFFFF"/>
                </a:solidFill>
                <a:latin typeface="Georgia"/>
                <a:ea typeface="Georgia"/>
                <a:cs typeface="Georgia"/>
                <a:sym typeface="Georgia"/>
              </a:rPr>
              <a:t>E</a:t>
            </a:r>
            <a:r>
              <a:rPr b="1" i="0" lang="en-US" sz="3900" u="none" cap="none" strike="noStrike">
                <a:solidFill>
                  <a:srgbClr val="FFFFFF"/>
                </a:solidFill>
                <a:latin typeface="Georgia"/>
                <a:ea typeface="Georgia"/>
                <a:cs typeface="Georgia"/>
                <a:sym typeface="Georgia"/>
              </a:rPr>
              <a:t>mergencies in Humanitarian Context</a:t>
            </a:r>
            <a:endParaRPr b="1" i="0" sz="3900" u="none" cap="none" strike="noStrike">
              <a:solidFill>
                <a:srgbClr val="FFFFFF"/>
              </a:solidFill>
              <a:latin typeface="Georgia"/>
              <a:ea typeface="Georgia"/>
              <a:cs typeface="Georgia"/>
              <a:sym typeface="Georgia"/>
            </a:endParaRPr>
          </a:p>
        </p:txBody>
      </p:sp>
      <p:sp>
        <p:nvSpPr>
          <p:cNvPr id="91" name="Google Shape;91;g2ecd544b7ab_0_0"/>
          <p:cNvSpPr txBox="1"/>
          <p:nvPr/>
        </p:nvSpPr>
        <p:spPr>
          <a:xfrm>
            <a:off x="1054275" y="3386175"/>
            <a:ext cx="1095000" cy="608100"/>
          </a:xfrm>
          <a:prstGeom prst="rect">
            <a:avLst/>
          </a:prstGeom>
          <a:noFill/>
          <a:ln>
            <a:noFill/>
          </a:ln>
        </p:spPr>
        <p:txBody>
          <a:bodyPr anchorCtr="0" anchor="b"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FFFFFF"/>
                </a:solidFill>
                <a:latin typeface="Georgia"/>
                <a:ea typeface="Georgia"/>
                <a:cs typeface="Georgia"/>
                <a:sym typeface="Georgia"/>
              </a:rPr>
              <a:t>Day</a:t>
            </a:r>
            <a:endParaRPr b="1" i="0" sz="8000" u="none" cap="none" strike="noStrike">
              <a:solidFill>
                <a:srgbClr val="FFFFFF"/>
              </a:solidFill>
              <a:latin typeface="Georgia"/>
              <a:ea typeface="Georgia"/>
              <a:cs typeface="Georgia"/>
              <a:sym typeface="Georgia"/>
            </a:endParaRPr>
          </a:p>
        </p:txBody>
      </p:sp>
      <p:sp>
        <p:nvSpPr>
          <p:cNvPr id="92" name="Google Shape;92;g2ecd544b7ab_0_0"/>
          <p:cNvSpPr txBox="1"/>
          <p:nvPr/>
        </p:nvSpPr>
        <p:spPr>
          <a:xfrm>
            <a:off x="858063" y="3788075"/>
            <a:ext cx="14265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Arial"/>
                <a:ea typeface="Arial"/>
                <a:cs typeface="Arial"/>
                <a:sym typeface="Arial"/>
              </a:rPr>
              <a:t>10</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
          <p:cNvSpPr/>
          <p:nvPr/>
        </p:nvSpPr>
        <p:spPr>
          <a:xfrm>
            <a:off x="623399"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5" name="Google Shape;235;p1"/>
          <p:cNvSpPr txBox="1"/>
          <p:nvPr/>
        </p:nvSpPr>
        <p:spPr>
          <a:xfrm>
            <a:off x="653830" y="2993028"/>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**Assess the Situation**</a:t>
            </a:r>
            <a:endParaRPr/>
          </a:p>
        </p:txBody>
      </p:sp>
      <p:sp>
        <p:nvSpPr>
          <p:cNvPr id="236" name="Google Shape;236;p1"/>
          <p:cNvSpPr/>
          <p:nvPr/>
        </p:nvSpPr>
        <p:spPr>
          <a:xfrm>
            <a:off x="2536866"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7" name="Google Shape;237;p1"/>
          <p:cNvSpPr txBox="1"/>
          <p:nvPr/>
        </p:nvSpPr>
        <p:spPr>
          <a:xfrm>
            <a:off x="2567297"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**Activate Emergency Plans**</a:t>
            </a:r>
            <a:endParaRPr/>
          </a:p>
        </p:txBody>
      </p:sp>
      <p:sp>
        <p:nvSpPr>
          <p:cNvPr id="238" name="Google Shape;238;p1"/>
          <p:cNvSpPr/>
          <p:nvPr/>
        </p:nvSpPr>
        <p:spPr>
          <a:xfrm>
            <a:off x="4450333"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9" name="Google Shape;239;p1"/>
          <p:cNvSpPr txBox="1"/>
          <p:nvPr/>
        </p:nvSpPr>
        <p:spPr>
          <a:xfrm>
            <a:off x="4480764"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**Establish Communication Channels**</a:t>
            </a:r>
            <a:endParaRPr/>
          </a:p>
        </p:txBody>
      </p:sp>
      <p:sp>
        <p:nvSpPr>
          <p:cNvPr id="240" name="Google Shape;240;p1"/>
          <p:cNvSpPr/>
          <p:nvPr/>
        </p:nvSpPr>
        <p:spPr>
          <a:xfrm>
            <a:off x="6363800"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1" name="Google Shape;241;p1"/>
          <p:cNvSpPr txBox="1"/>
          <p:nvPr/>
        </p:nvSpPr>
        <p:spPr>
          <a:xfrm>
            <a:off x="6394231" y="2993028"/>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**Ensure Safety and Security**</a:t>
            </a:r>
            <a:endParaRPr/>
          </a:p>
        </p:txBody>
      </p:sp>
      <p:sp>
        <p:nvSpPr>
          <p:cNvPr id="242" name="Google Shape;242;p1"/>
          <p:cNvSpPr/>
          <p:nvPr/>
        </p:nvSpPr>
        <p:spPr>
          <a:xfrm>
            <a:off x="8277267"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3" name="Google Shape;243;p1"/>
          <p:cNvSpPr txBox="1"/>
          <p:nvPr/>
        </p:nvSpPr>
        <p:spPr>
          <a:xfrm>
            <a:off x="8307698"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**Provide Immediate Relief**</a:t>
            </a:r>
            <a:endParaRPr/>
          </a:p>
        </p:txBody>
      </p:sp>
      <p:sp>
        <p:nvSpPr>
          <p:cNvPr id="244" name="Google Shape;244;p1"/>
          <p:cNvSpPr/>
          <p:nvPr/>
        </p:nvSpPr>
        <p:spPr>
          <a:xfrm>
            <a:off x="623399"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 name="Google Shape;245;p1"/>
          <p:cNvSpPr txBox="1"/>
          <p:nvPr/>
        </p:nvSpPr>
        <p:spPr>
          <a:xfrm>
            <a:off x="653830" y="4754025"/>
            <a:ext cx="15748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**Support Mental Health and Psychosocial Well-being**</a:t>
            </a:r>
            <a:endParaRPr/>
          </a:p>
        </p:txBody>
      </p:sp>
      <p:sp>
        <p:nvSpPr>
          <p:cNvPr id="246" name="Google Shape;246;p1"/>
          <p:cNvSpPr/>
          <p:nvPr/>
        </p:nvSpPr>
        <p:spPr>
          <a:xfrm>
            <a:off x="4450333" y="4413248"/>
            <a:ext cx="1635600" cy="16356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7" name="Google Shape;247;p1"/>
          <p:cNvSpPr txBox="1"/>
          <p:nvPr/>
        </p:nvSpPr>
        <p:spPr>
          <a:xfrm>
            <a:off x="4480764" y="486174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**Coordinate with Other Organizations**</a:t>
            </a:r>
            <a:endParaRPr/>
          </a:p>
        </p:txBody>
      </p:sp>
      <p:sp>
        <p:nvSpPr>
          <p:cNvPr id="248" name="Google Shape;248;p1"/>
          <p:cNvSpPr/>
          <p:nvPr/>
        </p:nvSpPr>
        <p:spPr>
          <a:xfrm>
            <a:off x="6363800"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9" name="Google Shape;249;p1"/>
          <p:cNvSpPr txBox="1"/>
          <p:nvPr/>
        </p:nvSpPr>
        <p:spPr>
          <a:xfrm>
            <a:off x="6394231" y="4969468"/>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**Monitor and Evaluate**</a:t>
            </a:r>
            <a:endParaRPr/>
          </a:p>
        </p:txBody>
      </p:sp>
      <p:sp>
        <p:nvSpPr>
          <p:cNvPr id="250" name="Google Shape;250;p1"/>
          <p:cNvSpPr/>
          <p:nvPr/>
        </p:nvSpPr>
        <p:spPr>
          <a:xfrm>
            <a:off x="8277267"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 name="Google Shape;251;p1"/>
          <p:cNvSpPr txBox="1"/>
          <p:nvPr/>
        </p:nvSpPr>
        <p:spPr>
          <a:xfrm>
            <a:off x="8307698" y="4874433"/>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**Plan for Recovery and Rehabilitation**</a:t>
            </a:r>
            <a:endParaRPr/>
          </a:p>
        </p:txBody>
      </p:sp>
      <p:sp>
        <p:nvSpPr>
          <p:cNvPr id="252" name="Google Shape;252;p1"/>
          <p:cNvSpPr/>
          <p:nvPr/>
        </p:nvSpPr>
        <p:spPr>
          <a:xfrm>
            <a:off x="10190734"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 name="Google Shape;253;p1"/>
          <p:cNvSpPr txBox="1"/>
          <p:nvPr/>
        </p:nvSpPr>
        <p:spPr>
          <a:xfrm>
            <a:off x="10221165"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**Address Health and Medical Needs**</a:t>
            </a:r>
            <a:endParaRPr/>
          </a:p>
        </p:txBody>
      </p:sp>
      <p:sp>
        <p:nvSpPr>
          <p:cNvPr id="254" name="Google Shape;254;p1"/>
          <p:cNvSpPr/>
          <p:nvPr/>
        </p:nvSpPr>
        <p:spPr>
          <a:xfrm>
            <a:off x="10190734"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5" name="Google Shape;255;p1"/>
          <p:cNvSpPr txBox="1"/>
          <p:nvPr/>
        </p:nvSpPr>
        <p:spPr>
          <a:xfrm>
            <a:off x="10221165" y="4982155"/>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**Document and Learn**</a:t>
            </a:r>
            <a:endParaRPr/>
          </a:p>
        </p:txBody>
      </p:sp>
      <p:sp>
        <p:nvSpPr>
          <p:cNvPr id="256" name="Google Shape;256;p1"/>
          <p:cNvSpPr txBox="1"/>
          <p:nvPr/>
        </p:nvSpPr>
        <p:spPr>
          <a:xfrm>
            <a:off x="623399" y="598427"/>
            <a:ext cx="89270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Emergency Response and Management in Humanitarian Context </a:t>
            </a:r>
            <a:endParaRPr/>
          </a:p>
        </p:txBody>
      </p:sp>
      <p:cxnSp>
        <p:nvCxnSpPr>
          <p:cNvPr id="257" name="Google Shape;257;p1"/>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258" name="Google Shape;258;p1"/>
          <p:cNvSpPr/>
          <p:nvPr/>
        </p:nvSpPr>
        <p:spPr>
          <a:xfrm>
            <a:off x="2552133" y="4446823"/>
            <a:ext cx="1635600" cy="16356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9" name="Google Shape;259;p1"/>
          <p:cNvSpPr txBox="1"/>
          <p:nvPr/>
        </p:nvSpPr>
        <p:spPr>
          <a:xfrm>
            <a:off x="2582572" y="4895166"/>
            <a:ext cx="15747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**Maintain and Restore Education**</a:t>
            </a:r>
            <a:endParaRPr/>
          </a:p>
        </p:txBody>
      </p:sp>
      <p:pic>
        <p:nvPicPr>
          <p:cNvPr id="260" name="Google Shape;260;p1" title="Voice over crisis management in emergency setting.mp3">
            <a:hlinkClick r:id="rId3"/>
          </p:cNvPr>
          <p:cNvPicPr preferRelativeResize="0"/>
          <p:nvPr/>
        </p:nvPicPr>
        <p:blipFill>
          <a:blip r:embed="rId4">
            <a:alphaModFix/>
          </a:blip>
          <a:stretch>
            <a:fillRect/>
          </a:stretch>
        </p:blipFill>
        <p:spPr>
          <a:xfrm>
            <a:off x="2021996" y="6651327"/>
            <a:ext cx="121125" cy="121125"/>
          </a:xfrm>
          <a:prstGeom prst="rect">
            <a:avLst/>
          </a:prstGeom>
          <a:noFill/>
          <a:ln>
            <a:noFill/>
          </a:ln>
        </p:spPr>
      </p:pic>
      <p:pic>
        <p:nvPicPr>
          <p:cNvPr id="261" name="Google Shape;261;p1" title="Voice over crisis management in emergency setting.mp3">
            <a:hlinkClick r:id="rId5"/>
          </p:cNvPr>
          <p:cNvPicPr preferRelativeResize="0"/>
          <p:nvPr/>
        </p:nvPicPr>
        <p:blipFill>
          <a:blip r:embed="rId4">
            <a:alphaModFix/>
          </a:blip>
          <a:stretch>
            <a:fillRect/>
          </a:stretch>
        </p:blipFill>
        <p:spPr>
          <a:xfrm>
            <a:off x="166200" y="6194115"/>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76b4437c77_0_2"/>
          <p:cNvSpPr/>
          <p:nvPr/>
        </p:nvSpPr>
        <p:spPr>
          <a:xfrm>
            <a:off x="501387" y="727195"/>
            <a:ext cx="3046159" cy="5403612"/>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7" name="Google Shape;267;g276b4437c77_0_2"/>
          <p:cNvPicPr preferRelativeResize="0"/>
          <p:nvPr/>
        </p:nvPicPr>
        <p:blipFill rotWithShape="1">
          <a:blip r:embed="rId3">
            <a:alphaModFix/>
          </a:blip>
          <a:srcRect b="0" l="17074" r="0" t="0"/>
          <a:stretch/>
        </p:blipFill>
        <p:spPr>
          <a:xfrm>
            <a:off x="3777970" y="803394"/>
            <a:ext cx="7966219" cy="5403613"/>
          </a:xfrm>
          <a:prstGeom prst="rect">
            <a:avLst/>
          </a:prstGeom>
          <a:noFill/>
          <a:ln>
            <a:noFill/>
          </a:ln>
        </p:spPr>
      </p:pic>
      <p:pic>
        <p:nvPicPr>
          <p:cNvPr descr="A close up of a logo&#10;&#10;Description automatically generated" id="268" name="Google Shape;268;g276b4437c77_0_2"/>
          <p:cNvPicPr preferRelativeResize="0"/>
          <p:nvPr/>
        </p:nvPicPr>
        <p:blipFill rotWithShape="1">
          <a:blip r:embed="rId4">
            <a:alphaModFix/>
          </a:blip>
          <a:srcRect b="33037" l="31385" r="2542" t="0"/>
          <a:stretch/>
        </p:blipFill>
        <p:spPr>
          <a:xfrm flipH="1">
            <a:off x="560136" y="3102243"/>
            <a:ext cx="2987410" cy="3027625"/>
          </a:xfrm>
          <a:prstGeom prst="rect">
            <a:avLst/>
          </a:prstGeom>
          <a:noFill/>
          <a:ln>
            <a:noFill/>
          </a:ln>
        </p:spPr>
      </p:pic>
      <p:sp>
        <p:nvSpPr>
          <p:cNvPr id="269" name="Google Shape;269;g276b4437c77_0_2"/>
          <p:cNvSpPr txBox="1"/>
          <p:nvPr/>
        </p:nvSpPr>
        <p:spPr>
          <a:xfrm>
            <a:off x="596913" y="1065311"/>
            <a:ext cx="295063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chemeClr val="lt1"/>
                </a:solidFill>
                <a:latin typeface="Georgia"/>
                <a:ea typeface="Georgia"/>
                <a:cs typeface="Georgia"/>
                <a:sym typeface="Georgia"/>
              </a:rPr>
              <a:t>Needs Assessment in Emergencies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
          <p:cNvSpPr txBox="1"/>
          <p:nvPr/>
        </p:nvSpPr>
        <p:spPr>
          <a:xfrm>
            <a:off x="623400" y="598427"/>
            <a:ext cx="64970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Rapid Needs Assessment during Emergency </a:t>
            </a:r>
            <a:endParaRPr/>
          </a:p>
        </p:txBody>
      </p:sp>
      <p:cxnSp>
        <p:nvCxnSpPr>
          <p:cNvPr id="275" name="Google Shape;275;p2"/>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276" name="Google Shape;276;p2"/>
          <p:cNvSpPr/>
          <p:nvPr/>
        </p:nvSpPr>
        <p:spPr>
          <a:xfrm>
            <a:off x="758867" y="2243670"/>
            <a:ext cx="10696533" cy="818518"/>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 name="Google Shape;277;p2"/>
          <p:cNvSpPr txBox="1"/>
          <p:nvPr/>
        </p:nvSpPr>
        <p:spPr>
          <a:xfrm>
            <a:off x="823933" y="2298125"/>
            <a:ext cx="1036899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RNA is a critical tool used in the first three days of a disaster to collect and analyze information about the affected populations' needs. It involves government authorities and various humanitarian actors to establish a common understanding of the situation, prioritize assistance, and plan for subsequent actions.</a:t>
            </a:r>
            <a:endParaRPr/>
          </a:p>
        </p:txBody>
      </p:sp>
      <p:sp>
        <p:nvSpPr>
          <p:cNvPr id="278" name="Google Shape;278;p2"/>
          <p:cNvSpPr/>
          <p:nvPr/>
        </p:nvSpPr>
        <p:spPr>
          <a:xfrm>
            <a:off x="758867" y="3252115"/>
            <a:ext cx="1679531"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9" name="Google Shape;279;p2"/>
          <p:cNvSpPr txBox="1"/>
          <p:nvPr/>
        </p:nvSpPr>
        <p:spPr>
          <a:xfrm>
            <a:off x="790065" y="3252115"/>
            <a:ext cx="133506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Purpose</a:t>
            </a:r>
            <a:endParaRPr/>
          </a:p>
        </p:txBody>
      </p:sp>
      <p:sp>
        <p:nvSpPr>
          <p:cNvPr id="280" name="Google Shape;280;p2"/>
          <p:cNvSpPr txBox="1"/>
          <p:nvPr/>
        </p:nvSpPr>
        <p:spPr>
          <a:xfrm>
            <a:off x="2503461" y="3313670"/>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To identify the immediate needs of the population and prioritize assistance.</a:t>
            </a:r>
            <a:endParaRPr/>
          </a:p>
        </p:txBody>
      </p:sp>
      <p:sp>
        <p:nvSpPr>
          <p:cNvPr id="281" name="Google Shape;281;p2"/>
          <p:cNvSpPr/>
          <p:nvPr/>
        </p:nvSpPr>
        <p:spPr>
          <a:xfrm>
            <a:off x="758868" y="3691768"/>
            <a:ext cx="1679532"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2" name="Google Shape;282;p2"/>
          <p:cNvSpPr txBox="1"/>
          <p:nvPr/>
        </p:nvSpPr>
        <p:spPr>
          <a:xfrm>
            <a:off x="790066" y="3691768"/>
            <a:ext cx="10726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Timing</a:t>
            </a:r>
            <a:endParaRPr/>
          </a:p>
        </p:txBody>
      </p:sp>
      <p:sp>
        <p:nvSpPr>
          <p:cNvPr id="283" name="Google Shape;283;p2"/>
          <p:cNvSpPr txBox="1"/>
          <p:nvPr/>
        </p:nvSpPr>
        <p:spPr>
          <a:xfrm>
            <a:off x="2503461" y="3753323"/>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Conducted within the first three days of a disaster.</a:t>
            </a:r>
            <a:endParaRPr/>
          </a:p>
        </p:txBody>
      </p:sp>
      <p:sp>
        <p:nvSpPr>
          <p:cNvPr id="284" name="Google Shape;284;p2"/>
          <p:cNvSpPr/>
          <p:nvPr/>
        </p:nvSpPr>
        <p:spPr>
          <a:xfrm>
            <a:off x="758867" y="4131421"/>
            <a:ext cx="1690025"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5" name="Google Shape;285;p2"/>
          <p:cNvSpPr txBox="1"/>
          <p:nvPr/>
        </p:nvSpPr>
        <p:spPr>
          <a:xfrm>
            <a:off x="790065" y="4131421"/>
            <a:ext cx="16483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Participants</a:t>
            </a:r>
            <a:endParaRPr/>
          </a:p>
        </p:txBody>
      </p:sp>
      <p:sp>
        <p:nvSpPr>
          <p:cNvPr id="286" name="Google Shape;286;p2"/>
          <p:cNvSpPr txBox="1"/>
          <p:nvPr/>
        </p:nvSpPr>
        <p:spPr>
          <a:xfrm>
            <a:off x="2503461" y="4192976"/>
            <a:ext cx="78936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Administered by government authorities with involvement from various humanitarian actors.</a:t>
            </a:r>
            <a:endParaRPr/>
          </a:p>
        </p:txBody>
      </p:sp>
      <p:sp>
        <p:nvSpPr>
          <p:cNvPr id="287" name="Google Shape;287;p2"/>
          <p:cNvSpPr/>
          <p:nvPr/>
        </p:nvSpPr>
        <p:spPr>
          <a:xfrm>
            <a:off x="758867" y="4571074"/>
            <a:ext cx="1690025"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 name="Google Shape;288;p2"/>
          <p:cNvSpPr txBox="1"/>
          <p:nvPr/>
        </p:nvSpPr>
        <p:spPr>
          <a:xfrm>
            <a:off x="790065" y="4571074"/>
            <a:ext cx="16483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Outcome</a:t>
            </a:r>
            <a:endParaRPr/>
          </a:p>
        </p:txBody>
      </p:sp>
      <p:sp>
        <p:nvSpPr>
          <p:cNvPr id="289" name="Google Shape;289;p2"/>
          <p:cNvSpPr txBox="1"/>
          <p:nvPr/>
        </p:nvSpPr>
        <p:spPr>
          <a:xfrm>
            <a:off x="2503461" y="4632629"/>
            <a:ext cx="78936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findings inform the strategic plan for emergency response.</a:t>
            </a:r>
            <a:endParaRPr/>
          </a:p>
        </p:txBody>
      </p:sp>
      <p:sp>
        <p:nvSpPr>
          <p:cNvPr id="290" name="Google Shape;290;p2"/>
          <p:cNvSpPr txBox="1"/>
          <p:nvPr/>
        </p:nvSpPr>
        <p:spPr>
          <a:xfrm>
            <a:off x="758866" y="5285213"/>
            <a:ext cx="1069653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It’s important to note that while RNA provides a broad assessment of needs, it can be complemented by in-depth sectoral assessments that can be carried out in the months following a disaster or in a slow onset emergency.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Learn more </a:t>
            </a:r>
            <a:r>
              <a:rPr b="0" i="0" lang="en-US" sz="1400" u="sng" cap="none" strike="noStrike">
                <a:solidFill>
                  <a:srgbClr val="000000"/>
                </a:solidFill>
                <a:latin typeface="Arial"/>
                <a:ea typeface="Arial"/>
                <a:cs typeface="Arial"/>
                <a:sym typeface="Arial"/>
                <a:hlinkClick r:id="rId3">
                  <a:extLst>
                    <a:ext uri="{A12FA001-AC4F-418D-AE19-62706E023703}">
                      <ahyp:hlinkClr val="tx"/>
                    </a:ext>
                  </a:extLst>
                </a:hlinkClick>
              </a:rPr>
              <a:t>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ec08924ca6_1_0"/>
          <p:cNvSpPr/>
          <p:nvPr/>
        </p:nvSpPr>
        <p:spPr>
          <a:xfrm>
            <a:off x="460907" y="541456"/>
            <a:ext cx="3046159" cy="5888373"/>
          </a:xfrm>
          <a:prstGeom prst="rect">
            <a:avLst/>
          </a:prstGeom>
          <a:solidFill>
            <a:srgbClr val="58B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296" name="Google Shape;296;g2ec08924ca6_1_0"/>
          <p:cNvPicPr preferRelativeResize="0"/>
          <p:nvPr/>
        </p:nvPicPr>
        <p:blipFill rotWithShape="1">
          <a:blip r:embed="rId3">
            <a:alphaModFix/>
          </a:blip>
          <a:srcRect b="33262" l="12153" r="32409" t="0"/>
          <a:stretch/>
        </p:blipFill>
        <p:spPr>
          <a:xfrm>
            <a:off x="460906" y="2755989"/>
            <a:ext cx="3046160" cy="3667108"/>
          </a:xfrm>
          <a:prstGeom prst="rect">
            <a:avLst/>
          </a:prstGeom>
          <a:noFill/>
          <a:ln>
            <a:noFill/>
          </a:ln>
        </p:spPr>
      </p:pic>
      <p:sp>
        <p:nvSpPr>
          <p:cNvPr id="297" name="Google Shape;297;g2ec08924ca6_1_0"/>
          <p:cNvSpPr txBox="1"/>
          <p:nvPr/>
        </p:nvSpPr>
        <p:spPr>
          <a:xfrm>
            <a:off x="3781807" y="1388688"/>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1</a:t>
            </a:r>
            <a:endParaRPr b="0" i="0" sz="3500" u="none" cap="none" strike="noStrike">
              <a:solidFill>
                <a:srgbClr val="000000"/>
              </a:solidFill>
              <a:latin typeface="Arial"/>
              <a:ea typeface="Arial"/>
              <a:cs typeface="Arial"/>
              <a:sym typeface="Arial"/>
            </a:endParaRPr>
          </a:p>
        </p:txBody>
      </p:sp>
      <p:cxnSp>
        <p:nvCxnSpPr>
          <p:cNvPr id="298" name="Google Shape;298;g2ec08924ca6_1_0"/>
          <p:cNvCxnSpPr/>
          <p:nvPr/>
        </p:nvCxnSpPr>
        <p:spPr>
          <a:xfrm>
            <a:off x="4211884" y="1571064"/>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299" name="Google Shape;299;g2ec08924ca6_1_0"/>
          <p:cNvSpPr txBox="1"/>
          <p:nvPr/>
        </p:nvSpPr>
        <p:spPr>
          <a:xfrm>
            <a:off x="4288579" y="1458530"/>
            <a:ext cx="6297253"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Food Security: Ensuring access to food during emergencies is crucial. Humanitarian agencies distribute food aid, promote agricultural recovery, and address malnutrition. They collaborate with local farmers, markets, and food suppliers.</a:t>
            </a:r>
            <a:endParaRPr/>
          </a:p>
        </p:txBody>
      </p:sp>
      <p:sp>
        <p:nvSpPr>
          <p:cNvPr id="300" name="Google Shape;300;g2ec08924ca6_1_0"/>
          <p:cNvSpPr txBox="1"/>
          <p:nvPr/>
        </p:nvSpPr>
        <p:spPr>
          <a:xfrm>
            <a:off x="633552" y="716798"/>
            <a:ext cx="270086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1" i="0" lang="en-US" sz="3600" u="none" cap="none" strike="noStrike">
                <a:solidFill>
                  <a:schemeClr val="lt1"/>
                </a:solidFill>
                <a:latin typeface="Georgia"/>
                <a:ea typeface="Georgia"/>
                <a:cs typeface="Georgia"/>
                <a:sym typeface="Georgia"/>
              </a:rPr>
              <a:t>Roles of Different Sectors </a:t>
            </a:r>
            <a:endParaRPr b="0" i="0" sz="3600" u="none" cap="none" strike="noStrike">
              <a:solidFill>
                <a:srgbClr val="000000"/>
              </a:solidFill>
              <a:latin typeface="Georgia"/>
              <a:ea typeface="Georgia"/>
              <a:cs typeface="Georgia"/>
              <a:sym typeface="Georgia"/>
            </a:endParaRPr>
          </a:p>
        </p:txBody>
      </p:sp>
      <p:sp>
        <p:nvSpPr>
          <p:cNvPr id="301" name="Google Shape;301;g2ec08924ca6_1_0"/>
          <p:cNvSpPr txBox="1"/>
          <p:nvPr/>
        </p:nvSpPr>
        <p:spPr>
          <a:xfrm>
            <a:off x="3781807" y="519685"/>
            <a:ext cx="686329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In humanitarian contexts, various sectors play critical roles during emergencies to ensure the well-being and safety of affected populations. Let’s delve into these sectors:</a:t>
            </a:r>
            <a:endParaRPr/>
          </a:p>
        </p:txBody>
      </p:sp>
      <p:sp>
        <p:nvSpPr>
          <p:cNvPr id="302" name="Google Shape;302;g2ec08924ca6_1_0"/>
          <p:cNvSpPr txBox="1"/>
          <p:nvPr/>
        </p:nvSpPr>
        <p:spPr>
          <a:xfrm>
            <a:off x="3781807" y="2318148"/>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2</a:t>
            </a:r>
            <a:endParaRPr b="0" i="0" sz="3500" u="none" cap="none" strike="noStrike">
              <a:solidFill>
                <a:srgbClr val="000000"/>
              </a:solidFill>
              <a:latin typeface="Arial"/>
              <a:ea typeface="Arial"/>
              <a:cs typeface="Arial"/>
              <a:sym typeface="Arial"/>
            </a:endParaRPr>
          </a:p>
        </p:txBody>
      </p:sp>
      <p:cxnSp>
        <p:nvCxnSpPr>
          <p:cNvPr id="303" name="Google Shape;303;g2ec08924ca6_1_0"/>
          <p:cNvCxnSpPr/>
          <p:nvPr/>
        </p:nvCxnSpPr>
        <p:spPr>
          <a:xfrm>
            <a:off x="4211884" y="2500524"/>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04" name="Google Shape;304;g2ec08924ca6_1_0"/>
          <p:cNvSpPr txBox="1"/>
          <p:nvPr/>
        </p:nvSpPr>
        <p:spPr>
          <a:xfrm>
            <a:off x="4288579" y="2387990"/>
            <a:ext cx="6297253"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Water, Sanitation, and Hygiene (WASH): WASH interventions prevent the spread of diseases. Organizations provide clean water, sanitation facilities, and hygiene education. Proper sanitation prevents outbreaks and promotes health.</a:t>
            </a:r>
            <a:endParaRPr/>
          </a:p>
        </p:txBody>
      </p:sp>
      <p:sp>
        <p:nvSpPr>
          <p:cNvPr id="305" name="Google Shape;305;g2ec08924ca6_1_0"/>
          <p:cNvSpPr txBox="1"/>
          <p:nvPr/>
        </p:nvSpPr>
        <p:spPr>
          <a:xfrm>
            <a:off x="3781807" y="3317450"/>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3</a:t>
            </a:r>
            <a:endParaRPr b="0" i="0" sz="3500" u="none" cap="none" strike="noStrike">
              <a:solidFill>
                <a:srgbClr val="000000"/>
              </a:solidFill>
              <a:latin typeface="Arial"/>
              <a:ea typeface="Arial"/>
              <a:cs typeface="Arial"/>
              <a:sym typeface="Arial"/>
            </a:endParaRPr>
          </a:p>
        </p:txBody>
      </p:sp>
      <p:cxnSp>
        <p:nvCxnSpPr>
          <p:cNvPr id="306" name="Google Shape;306;g2ec08924ca6_1_0"/>
          <p:cNvCxnSpPr/>
          <p:nvPr/>
        </p:nvCxnSpPr>
        <p:spPr>
          <a:xfrm>
            <a:off x="4211884" y="3499826"/>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07" name="Google Shape;307;g2ec08924ca6_1_0"/>
          <p:cNvSpPr txBox="1"/>
          <p:nvPr/>
        </p:nvSpPr>
        <p:spPr>
          <a:xfrm>
            <a:off x="4288579" y="3387292"/>
            <a:ext cx="6297253"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Health: Health services are vital during crises. Medical teams treat injuries, illnesses, and provide preventive care. They also manage disease outbreaks and immunization campaigns.</a:t>
            </a:r>
            <a:endParaRPr/>
          </a:p>
        </p:txBody>
      </p:sp>
      <p:sp>
        <p:nvSpPr>
          <p:cNvPr id="308" name="Google Shape;308;g2ec08924ca6_1_0"/>
          <p:cNvSpPr txBox="1"/>
          <p:nvPr/>
        </p:nvSpPr>
        <p:spPr>
          <a:xfrm>
            <a:off x="3781807" y="4316752"/>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4</a:t>
            </a:r>
            <a:endParaRPr b="0" i="0" sz="3500" u="none" cap="none" strike="noStrike">
              <a:solidFill>
                <a:srgbClr val="000000"/>
              </a:solidFill>
              <a:latin typeface="Arial"/>
              <a:ea typeface="Arial"/>
              <a:cs typeface="Arial"/>
              <a:sym typeface="Arial"/>
            </a:endParaRPr>
          </a:p>
        </p:txBody>
      </p:sp>
      <p:cxnSp>
        <p:nvCxnSpPr>
          <p:cNvPr id="309" name="Google Shape;309;g2ec08924ca6_1_0"/>
          <p:cNvCxnSpPr/>
          <p:nvPr/>
        </p:nvCxnSpPr>
        <p:spPr>
          <a:xfrm>
            <a:off x="4211884" y="4499128"/>
            <a:ext cx="0" cy="516171"/>
          </a:xfrm>
          <a:prstGeom prst="straightConnector1">
            <a:avLst/>
          </a:prstGeom>
          <a:noFill/>
          <a:ln cap="flat" cmpd="sng" w="28575">
            <a:solidFill>
              <a:schemeClr val="dk1"/>
            </a:solidFill>
            <a:prstDash val="solid"/>
            <a:miter lim="800000"/>
            <a:headEnd len="sm" w="sm" type="none"/>
            <a:tailEnd len="sm" w="sm" type="none"/>
          </a:ln>
        </p:spPr>
      </p:cxnSp>
      <p:sp>
        <p:nvSpPr>
          <p:cNvPr id="310" name="Google Shape;310;g2ec08924ca6_1_0"/>
          <p:cNvSpPr txBox="1"/>
          <p:nvPr/>
        </p:nvSpPr>
        <p:spPr>
          <a:xfrm>
            <a:off x="4288579" y="4386594"/>
            <a:ext cx="6641885"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Livelihoods: Livelihoods programs focus on helping people regain their means of earning a living. This might involve cash assistance, vocational training, or support for small businesses. By restoring livelihoods, communities become more resilient and self-reliant.</a:t>
            </a:r>
            <a:endParaRPr/>
          </a:p>
        </p:txBody>
      </p:sp>
      <p:sp>
        <p:nvSpPr>
          <p:cNvPr id="311" name="Google Shape;311;g2ec08924ca6_1_0"/>
          <p:cNvSpPr txBox="1"/>
          <p:nvPr/>
        </p:nvSpPr>
        <p:spPr>
          <a:xfrm>
            <a:off x="3781807" y="5316054"/>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5</a:t>
            </a:r>
            <a:endParaRPr b="0" i="0" sz="3500" u="none" cap="none" strike="noStrike">
              <a:solidFill>
                <a:srgbClr val="000000"/>
              </a:solidFill>
              <a:latin typeface="Arial"/>
              <a:ea typeface="Arial"/>
              <a:cs typeface="Arial"/>
              <a:sym typeface="Arial"/>
            </a:endParaRPr>
          </a:p>
        </p:txBody>
      </p:sp>
      <p:cxnSp>
        <p:nvCxnSpPr>
          <p:cNvPr id="312" name="Google Shape;312;g2ec08924ca6_1_0"/>
          <p:cNvCxnSpPr/>
          <p:nvPr/>
        </p:nvCxnSpPr>
        <p:spPr>
          <a:xfrm>
            <a:off x="4211884" y="5498430"/>
            <a:ext cx="0" cy="516171"/>
          </a:xfrm>
          <a:prstGeom prst="straightConnector1">
            <a:avLst/>
          </a:prstGeom>
          <a:noFill/>
          <a:ln cap="flat" cmpd="sng" w="28575">
            <a:solidFill>
              <a:schemeClr val="dk1"/>
            </a:solidFill>
            <a:prstDash val="solid"/>
            <a:miter lim="800000"/>
            <a:headEnd len="sm" w="sm" type="none"/>
            <a:tailEnd len="sm" w="sm" type="none"/>
          </a:ln>
        </p:spPr>
      </p:cxnSp>
      <p:sp>
        <p:nvSpPr>
          <p:cNvPr id="313" name="Google Shape;313;g2ec08924ca6_1_0"/>
          <p:cNvSpPr txBox="1"/>
          <p:nvPr/>
        </p:nvSpPr>
        <p:spPr>
          <a:xfrm>
            <a:off x="4288579" y="5385896"/>
            <a:ext cx="6641885"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Shelter: Providing safe shelter protects people from the elements and ensures their privacy and dignity. This includes distributing tents, repairing homes, and establishing temporary settlements.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
          <p:cNvSpPr/>
          <p:nvPr/>
        </p:nvSpPr>
        <p:spPr>
          <a:xfrm>
            <a:off x="552475" y="936391"/>
            <a:ext cx="3046159" cy="5044705"/>
          </a:xfrm>
          <a:prstGeom prst="rect">
            <a:avLst/>
          </a:prstGeom>
          <a:solidFill>
            <a:srgbClr val="58B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319" name="Google Shape;319;p3"/>
          <p:cNvPicPr preferRelativeResize="0"/>
          <p:nvPr/>
        </p:nvPicPr>
        <p:blipFill rotWithShape="1">
          <a:blip r:embed="rId3">
            <a:alphaModFix/>
          </a:blip>
          <a:srcRect b="33262" l="12153" r="32409" t="0"/>
          <a:stretch/>
        </p:blipFill>
        <p:spPr>
          <a:xfrm>
            <a:off x="552474" y="2307256"/>
            <a:ext cx="3046160" cy="3667108"/>
          </a:xfrm>
          <a:prstGeom prst="rect">
            <a:avLst/>
          </a:prstGeom>
          <a:noFill/>
          <a:ln>
            <a:noFill/>
          </a:ln>
        </p:spPr>
      </p:pic>
      <p:sp>
        <p:nvSpPr>
          <p:cNvPr id="320" name="Google Shape;320;p3"/>
          <p:cNvSpPr txBox="1"/>
          <p:nvPr/>
        </p:nvSpPr>
        <p:spPr>
          <a:xfrm>
            <a:off x="3781807" y="936391"/>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6</a:t>
            </a:r>
            <a:endParaRPr b="0" i="0" sz="3500" u="none" cap="none" strike="noStrike">
              <a:solidFill>
                <a:srgbClr val="000000"/>
              </a:solidFill>
              <a:latin typeface="Arial"/>
              <a:ea typeface="Arial"/>
              <a:cs typeface="Arial"/>
              <a:sym typeface="Arial"/>
            </a:endParaRPr>
          </a:p>
        </p:txBody>
      </p:sp>
      <p:cxnSp>
        <p:nvCxnSpPr>
          <p:cNvPr id="321" name="Google Shape;321;p3"/>
          <p:cNvCxnSpPr/>
          <p:nvPr/>
        </p:nvCxnSpPr>
        <p:spPr>
          <a:xfrm>
            <a:off x="4211884" y="1118767"/>
            <a:ext cx="0" cy="747084"/>
          </a:xfrm>
          <a:prstGeom prst="straightConnector1">
            <a:avLst/>
          </a:prstGeom>
          <a:noFill/>
          <a:ln cap="flat" cmpd="sng" w="28575">
            <a:solidFill>
              <a:schemeClr val="dk1"/>
            </a:solidFill>
            <a:prstDash val="solid"/>
            <a:miter lim="800000"/>
            <a:headEnd len="sm" w="sm" type="none"/>
            <a:tailEnd len="sm" w="sm" type="none"/>
          </a:ln>
        </p:spPr>
      </p:cxnSp>
      <p:sp>
        <p:nvSpPr>
          <p:cNvPr id="322" name="Google Shape;322;p3"/>
          <p:cNvSpPr txBox="1"/>
          <p:nvPr/>
        </p:nvSpPr>
        <p:spPr>
          <a:xfrm>
            <a:off x="4288580" y="1006233"/>
            <a:ext cx="5278754"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Protection: Protection actors work to prevent and respond to violence, exploitation, and abuse. They safeguard vulnerable groups, such as women, children, and refugees. This sector also addresses legal rights and psychosocial support.</a:t>
            </a:r>
            <a:endParaRPr/>
          </a:p>
        </p:txBody>
      </p:sp>
      <p:sp>
        <p:nvSpPr>
          <p:cNvPr id="323" name="Google Shape;323;p3"/>
          <p:cNvSpPr txBox="1"/>
          <p:nvPr/>
        </p:nvSpPr>
        <p:spPr>
          <a:xfrm>
            <a:off x="674320" y="1021061"/>
            <a:ext cx="270086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1" i="0" lang="en-US" sz="3600" u="none" cap="none" strike="noStrike">
                <a:solidFill>
                  <a:schemeClr val="lt1"/>
                </a:solidFill>
                <a:latin typeface="Georgia"/>
                <a:ea typeface="Georgia"/>
                <a:cs typeface="Georgia"/>
                <a:sym typeface="Georgia"/>
              </a:rPr>
              <a:t>Roles of Different Sectors </a:t>
            </a:r>
            <a:endParaRPr b="0" i="0" sz="3600" u="none" cap="none" strike="noStrike">
              <a:solidFill>
                <a:srgbClr val="000000"/>
              </a:solidFill>
              <a:latin typeface="Georgia"/>
              <a:ea typeface="Georgia"/>
              <a:cs typeface="Georgia"/>
              <a:sym typeface="Georgia"/>
            </a:endParaRPr>
          </a:p>
        </p:txBody>
      </p:sp>
      <p:sp>
        <p:nvSpPr>
          <p:cNvPr id="324" name="Google Shape;324;p3"/>
          <p:cNvSpPr txBox="1"/>
          <p:nvPr/>
        </p:nvSpPr>
        <p:spPr>
          <a:xfrm>
            <a:off x="3781807" y="2102918"/>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7</a:t>
            </a:r>
            <a:endParaRPr b="0" i="0" sz="3500" u="none" cap="none" strike="noStrike">
              <a:solidFill>
                <a:srgbClr val="000000"/>
              </a:solidFill>
              <a:latin typeface="Arial"/>
              <a:ea typeface="Arial"/>
              <a:cs typeface="Arial"/>
              <a:sym typeface="Arial"/>
            </a:endParaRPr>
          </a:p>
        </p:txBody>
      </p:sp>
      <p:cxnSp>
        <p:nvCxnSpPr>
          <p:cNvPr id="325" name="Google Shape;325;p3"/>
          <p:cNvCxnSpPr/>
          <p:nvPr/>
        </p:nvCxnSpPr>
        <p:spPr>
          <a:xfrm>
            <a:off x="4211884" y="2285294"/>
            <a:ext cx="0" cy="932039"/>
          </a:xfrm>
          <a:prstGeom prst="straightConnector1">
            <a:avLst/>
          </a:prstGeom>
          <a:noFill/>
          <a:ln cap="flat" cmpd="sng" w="28575">
            <a:solidFill>
              <a:schemeClr val="dk1"/>
            </a:solidFill>
            <a:prstDash val="solid"/>
            <a:miter lim="800000"/>
            <a:headEnd len="sm" w="sm" type="none"/>
            <a:tailEnd len="sm" w="sm" type="none"/>
          </a:ln>
        </p:spPr>
      </p:cxnSp>
      <p:sp>
        <p:nvSpPr>
          <p:cNvPr id="326" name="Google Shape;326;p3"/>
          <p:cNvSpPr txBox="1"/>
          <p:nvPr/>
        </p:nvSpPr>
        <p:spPr>
          <a:xfrm>
            <a:off x="4288580" y="2172760"/>
            <a:ext cx="503322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Education: Education is essential even in crisis situations. It provides stability, a sense of normalcy, and helps children and youth continue learning. Humanitarian organizations work to establish safe learning spaces, provide educational materials, and support teachers.</a:t>
            </a:r>
            <a:endParaRPr/>
          </a:p>
        </p:txBody>
      </p:sp>
      <p:sp>
        <p:nvSpPr>
          <p:cNvPr id="327" name="Google Shape;327;p3"/>
          <p:cNvSpPr txBox="1"/>
          <p:nvPr/>
        </p:nvSpPr>
        <p:spPr>
          <a:xfrm>
            <a:off x="3781807" y="3533724"/>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8</a:t>
            </a:r>
            <a:endParaRPr b="0" i="0" sz="3500" u="none" cap="none" strike="noStrike">
              <a:solidFill>
                <a:srgbClr val="000000"/>
              </a:solidFill>
              <a:latin typeface="Arial"/>
              <a:ea typeface="Arial"/>
              <a:cs typeface="Arial"/>
              <a:sym typeface="Arial"/>
            </a:endParaRPr>
          </a:p>
        </p:txBody>
      </p:sp>
      <p:cxnSp>
        <p:nvCxnSpPr>
          <p:cNvPr id="328" name="Google Shape;328;p3"/>
          <p:cNvCxnSpPr/>
          <p:nvPr/>
        </p:nvCxnSpPr>
        <p:spPr>
          <a:xfrm>
            <a:off x="4211884" y="3716100"/>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29" name="Google Shape;329;p3"/>
          <p:cNvSpPr txBox="1"/>
          <p:nvPr/>
        </p:nvSpPr>
        <p:spPr>
          <a:xfrm>
            <a:off x="4288580" y="3603566"/>
            <a:ext cx="503322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Nutrition: Malnutrition is a common issue in emergencies. Nutrition programs focus on treating malnourished individuals, especially children, and pregnant or lactating women.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
          <p:cNvSpPr/>
          <p:nvPr/>
        </p:nvSpPr>
        <p:spPr>
          <a:xfrm>
            <a:off x="669966" y="5813467"/>
            <a:ext cx="10026102" cy="738664"/>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5" name="Google Shape;335;p4"/>
          <p:cNvSpPr txBox="1"/>
          <p:nvPr/>
        </p:nvSpPr>
        <p:spPr>
          <a:xfrm>
            <a:off x="623399" y="598427"/>
            <a:ext cx="85714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Response Levels: </a:t>
            </a:r>
            <a:r>
              <a:rPr b="0" i="0" lang="en-US" sz="3000" u="none" cap="none" strike="noStrike">
                <a:solidFill>
                  <a:srgbClr val="000000"/>
                </a:solidFill>
                <a:latin typeface="Georgia"/>
                <a:ea typeface="Georgia"/>
                <a:cs typeface="Georgia"/>
                <a:sym typeface="Georgia"/>
              </a:rPr>
              <a:t>Community, Organization and Government</a:t>
            </a:r>
            <a:endParaRPr/>
          </a:p>
        </p:txBody>
      </p:sp>
      <p:cxnSp>
        <p:nvCxnSpPr>
          <p:cNvPr id="336" name="Google Shape;336;p4"/>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337" name="Google Shape;337;p4"/>
          <p:cNvSpPr/>
          <p:nvPr/>
        </p:nvSpPr>
        <p:spPr>
          <a:xfrm>
            <a:off x="669966" y="2302933"/>
            <a:ext cx="1557867" cy="155786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 name="Google Shape;338;p4"/>
          <p:cNvSpPr txBox="1"/>
          <p:nvPr/>
        </p:nvSpPr>
        <p:spPr>
          <a:xfrm>
            <a:off x="623399" y="2782669"/>
            <a:ext cx="16509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Georgia"/>
                <a:ea typeface="Georgia"/>
                <a:cs typeface="Georgia"/>
                <a:sym typeface="Georgia"/>
              </a:rPr>
              <a:t>Community Level</a:t>
            </a:r>
            <a:endParaRPr/>
          </a:p>
        </p:txBody>
      </p:sp>
      <p:sp>
        <p:nvSpPr>
          <p:cNvPr id="339" name="Google Shape;339;p4"/>
          <p:cNvSpPr txBox="1"/>
          <p:nvPr/>
        </p:nvSpPr>
        <p:spPr>
          <a:xfrm>
            <a:off x="2442633" y="2543257"/>
            <a:ext cx="8373533"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Georgia"/>
                <a:ea typeface="Georgia"/>
                <a:cs typeface="Georgia"/>
                <a:sym typeface="Georgia"/>
              </a:rPr>
              <a:t>In many cases, community members are the first responders during emergencies. Their immediate actions can save lives and provide essential support. Communities possess local knowledge about their environment, resources, and vulnerabilities. They can quickly mobilize resources, share information, and support each other.</a:t>
            </a:r>
            <a:endParaRPr/>
          </a:p>
        </p:txBody>
      </p:sp>
      <p:sp>
        <p:nvSpPr>
          <p:cNvPr id="340" name="Google Shape;340;p4"/>
          <p:cNvSpPr/>
          <p:nvPr/>
        </p:nvSpPr>
        <p:spPr>
          <a:xfrm>
            <a:off x="758867" y="4100211"/>
            <a:ext cx="1679531" cy="369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 name="Google Shape;341;p4"/>
          <p:cNvSpPr txBox="1"/>
          <p:nvPr/>
        </p:nvSpPr>
        <p:spPr>
          <a:xfrm>
            <a:off x="790064" y="4100211"/>
            <a:ext cx="155786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Importance</a:t>
            </a:r>
            <a:endParaRPr/>
          </a:p>
        </p:txBody>
      </p:sp>
      <p:sp>
        <p:nvSpPr>
          <p:cNvPr id="342" name="Google Shape;342;p4"/>
          <p:cNvSpPr txBox="1"/>
          <p:nvPr/>
        </p:nvSpPr>
        <p:spPr>
          <a:xfrm>
            <a:off x="2503461" y="4147419"/>
            <a:ext cx="80206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Communities are the first line of defense during crises, leveraging local knowledge and networks.</a:t>
            </a:r>
            <a:endParaRPr/>
          </a:p>
        </p:txBody>
      </p:sp>
      <p:sp>
        <p:nvSpPr>
          <p:cNvPr id="343" name="Google Shape;343;p4"/>
          <p:cNvSpPr/>
          <p:nvPr/>
        </p:nvSpPr>
        <p:spPr>
          <a:xfrm>
            <a:off x="758868" y="4539864"/>
            <a:ext cx="1679532" cy="369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 name="Google Shape;344;p4"/>
          <p:cNvSpPr txBox="1"/>
          <p:nvPr/>
        </p:nvSpPr>
        <p:spPr>
          <a:xfrm>
            <a:off x="790066" y="4539864"/>
            <a:ext cx="10726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Roles</a:t>
            </a:r>
            <a:endParaRPr/>
          </a:p>
        </p:txBody>
      </p:sp>
      <p:sp>
        <p:nvSpPr>
          <p:cNvPr id="345" name="Google Shape;345;p4"/>
          <p:cNvSpPr txBox="1"/>
          <p:nvPr/>
        </p:nvSpPr>
        <p:spPr>
          <a:xfrm>
            <a:off x="2503461" y="4482881"/>
            <a:ext cx="7673472" cy="116955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Communities organize evacuation, resource distribution, and communication channels.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They collect and distribute relief supplies efficiently.</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Communities mitigate isolation by providing emotional support.</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They disseminate real-time updates and collaborate with responders, contributing to community resilience.</a:t>
            </a:r>
            <a:endParaRPr/>
          </a:p>
        </p:txBody>
      </p:sp>
      <p:sp>
        <p:nvSpPr>
          <p:cNvPr id="346" name="Google Shape;346;p4"/>
          <p:cNvSpPr txBox="1"/>
          <p:nvPr/>
        </p:nvSpPr>
        <p:spPr>
          <a:xfrm>
            <a:off x="790064" y="5864269"/>
            <a:ext cx="973400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Additionally, first responders—trained professionals who arrive promptly at the scene—play critical roles in assessment, life-saving interventions, stabilization, coordination, and communication during crises. Together, communities and first responders create effective crisis responses, safeguarding lives and minimizing damage.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
          <p:cNvSpPr txBox="1"/>
          <p:nvPr/>
        </p:nvSpPr>
        <p:spPr>
          <a:xfrm>
            <a:off x="623399" y="598427"/>
            <a:ext cx="85714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Response Levels: </a:t>
            </a:r>
            <a:r>
              <a:rPr b="0" i="0" lang="en-US" sz="3000" u="none" cap="none" strike="noStrike">
                <a:solidFill>
                  <a:srgbClr val="000000"/>
                </a:solidFill>
                <a:latin typeface="Georgia"/>
                <a:ea typeface="Georgia"/>
                <a:cs typeface="Georgia"/>
                <a:sym typeface="Georgia"/>
              </a:rPr>
              <a:t>Community, Organization and Government</a:t>
            </a:r>
            <a:endParaRPr/>
          </a:p>
        </p:txBody>
      </p:sp>
      <p:cxnSp>
        <p:nvCxnSpPr>
          <p:cNvPr id="352" name="Google Shape;352;p5"/>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353" name="Google Shape;353;p5"/>
          <p:cNvSpPr/>
          <p:nvPr/>
        </p:nvSpPr>
        <p:spPr>
          <a:xfrm>
            <a:off x="758867" y="2328335"/>
            <a:ext cx="4541266" cy="4106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4" name="Google Shape;354;p5"/>
          <p:cNvSpPr/>
          <p:nvPr/>
        </p:nvSpPr>
        <p:spPr>
          <a:xfrm>
            <a:off x="758867" y="2328335"/>
            <a:ext cx="4541266" cy="440263"/>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5" name="Google Shape;355;p5"/>
          <p:cNvSpPr txBox="1"/>
          <p:nvPr/>
        </p:nvSpPr>
        <p:spPr>
          <a:xfrm>
            <a:off x="1780666" y="2379188"/>
            <a:ext cx="24976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Georgia"/>
                <a:ea typeface="Georgia"/>
                <a:cs typeface="Georgia"/>
                <a:sym typeface="Georgia"/>
              </a:rPr>
              <a:t>Organization Level</a:t>
            </a:r>
            <a:endParaRPr/>
          </a:p>
        </p:txBody>
      </p:sp>
      <p:sp>
        <p:nvSpPr>
          <p:cNvPr id="356" name="Google Shape;356;p5"/>
          <p:cNvSpPr txBox="1"/>
          <p:nvPr/>
        </p:nvSpPr>
        <p:spPr>
          <a:xfrm>
            <a:off x="889000" y="2946738"/>
            <a:ext cx="4267199"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Humanitarian organizations play a critical role in emergency response by:</a:t>
            </a:r>
            <a:endParaRPr/>
          </a:p>
          <a:p>
            <a:pPr indent="-285750" lvl="0" marL="285750" marR="0" rtl="0" algn="l">
              <a:lnSpc>
                <a:spcPct val="100000"/>
              </a:lnSpc>
              <a:spcBef>
                <a:spcPts val="12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Collaborate with other agencies, NGOs, and community groups to ensure a unified response.</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Allocate resources efficiently (e.g., personnel, supplies, funds) to address immediate needs.</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Disseminate accurate information to the public, stakeholders, and affected communities.</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Provide essential services (medical care, shelter, food) promptly.</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Involve local communities in decision-making and response efforts.</a:t>
            </a:r>
            <a:endParaRPr/>
          </a:p>
        </p:txBody>
      </p:sp>
      <p:sp>
        <p:nvSpPr>
          <p:cNvPr id="357" name="Google Shape;357;p5"/>
          <p:cNvSpPr/>
          <p:nvPr/>
        </p:nvSpPr>
        <p:spPr>
          <a:xfrm>
            <a:off x="5430266" y="2328335"/>
            <a:ext cx="4541266" cy="4106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8" name="Google Shape;358;p5"/>
          <p:cNvSpPr/>
          <p:nvPr/>
        </p:nvSpPr>
        <p:spPr>
          <a:xfrm>
            <a:off x="5430266" y="2328335"/>
            <a:ext cx="4541266" cy="440263"/>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9" name="Google Shape;359;p5"/>
          <p:cNvSpPr txBox="1"/>
          <p:nvPr/>
        </p:nvSpPr>
        <p:spPr>
          <a:xfrm>
            <a:off x="6452065" y="2379188"/>
            <a:ext cx="24976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Georgia"/>
                <a:ea typeface="Georgia"/>
                <a:cs typeface="Georgia"/>
                <a:sym typeface="Georgia"/>
              </a:rPr>
              <a:t>Government Level</a:t>
            </a:r>
            <a:endParaRPr/>
          </a:p>
        </p:txBody>
      </p:sp>
      <p:sp>
        <p:nvSpPr>
          <p:cNvPr id="360" name="Google Shape;360;p5"/>
          <p:cNvSpPr txBox="1"/>
          <p:nvPr/>
        </p:nvSpPr>
        <p:spPr>
          <a:xfrm>
            <a:off x="5560399" y="2946738"/>
            <a:ext cx="4267199"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The government administer overall emergency response efforts, including:</a:t>
            </a:r>
            <a:endParaRPr/>
          </a:p>
          <a:p>
            <a:pPr indent="-285750" lvl="0" marL="285750" marR="0" rtl="0" algn="l">
              <a:lnSpc>
                <a:spcPct val="100000"/>
              </a:lnSpc>
              <a:spcBef>
                <a:spcPts val="12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Set clear policies, guidelines, and priorities for crisis response.</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Activate emergency protocols and mobilize resources.</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Ensure critical infrastructure (transport, utilities) remains functional.</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Enforce regulations and facilitate inter-agency coordination.</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Protect citizens, maintain order, and manage evacuation if necessary.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
          <p:cNvSpPr/>
          <p:nvPr/>
        </p:nvSpPr>
        <p:spPr>
          <a:xfrm>
            <a:off x="4140199" y="6259573"/>
            <a:ext cx="7259066" cy="42062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 name="Google Shape;366;p6"/>
          <p:cNvSpPr txBox="1"/>
          <p:nvPr/>
        </p:nvSpPr>
        <p:spPr>
          <a:xfrm>
            <a:off x="623400" y="598427"/>
            <a:ext cx="64970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BRAC Response in March 2021 Fire Incident </a:t>
            </a:r>
            <a:endParaRPr/>
          </a:p>
        </p:txBody>
      </p:sp>
      <p:cxnSp>
        <p:nvCxnSpPr>
          <p:cNvPr id="367" name="Google Shape;367;p6"/>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pic>
        <p:nvPicPr>
          <p:cNvPr id="368" name="Google Shape;368;p6"/>
          <p:cNvPicPr preferRelativeResize="0"/>
          <p:nvPr/>
        </p:nvPicPr>
        <p:blipFill rotWithShape="1">
          <a:blip r:embed="rId3">
            <a:alphaModFix/>
          </a:blip>
          <a:srcRect b="0" l="0" r="0" t="0"/>
          <a:stretch/>
        </p:blipFill>
        <p:spPr>
          <a:xfrm>
            <a:off x="758867" y="2137833"/>
            <a:ext cx="3268133" cy="2451100"/>
          </a:xfrm>
          <a:prstGeom prst="rect">
            <a:avLst/>
          </a:prstGeom>
          <a:noFill/>
          <a:ln>
            <a:noFill/>
          </a:ln>
        </p:spPr>
      </p:pic>
      <p:pic>
        <p:nvPicPr>
          <p:cNvPr id="369" name="Google Shape;369;p6"/>
          <p:cNvPicPr preferRelativeResize="0"/>
          <p:nvPr/>
        </p:nvPicPr>
        <p:blipFill rotWithShape="1">
          <a:blip r:embed="rId4">
            <a:alphaModFix/>
          </a:blip>
          <a:srcRect b="0" l="0" r="0" t="18826"/>
          <a:stretch/>
        </p:blipFill>
        <p:spPr>
          <a:xfrm>
            <a:off x="758867" y="4690532"/>
            <a:ext cx="3268133" cy="1989667"/>
          </a:xfrm>
          <a:prstGeom prst="rect">
            <a:avLst/>
          </a:prstGeom>
          <a:noFill/>
          <a:ln>
            <a:noFill/>
          </a:ln>
        </p:spPr>
      </p:pic>
      <p:sp>
        <p:nvSpPr>
          <p:cNvPr id="370" name="Google Shape;370;p6"/>
          <p:cNvSpPr/>
          <p:nvPr/>
        </p:nvSpPr>
        <p:spPr>
          <a:xfrm>
            <a:off x="4140199" y="2137833"/>
            <a:ext cx="7259066" cy="3992034"/>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1" name="Google Shape;371;p6"/>
          <p:cNvSpPr txBox="1"/>
          <p:nvPr/>
        </p:nvSpPr>
        <p:spPr>
          <a:xfrm>
            <a:off x="4275665" y="2264196"/>
            <a:ext cx="6841067"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Georgia"/>
                <a:ea typeface="Georgia"/>
                <a:cs typeface="Georgia"/>
                <a:sym typeface="Georgia"/>
              </a:rPr>
              <a:t>BRAC Child Protection was actively operating in the camps where the fire incident occurred on 22 March 2021. After the fire broke out, around 3PM, the staff from BRAC Child Protection promptly established lost and found booths at the three designated exit routes of these camps. </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None/>
            </a:pPr>
            <a:r>
              <a:rPr b="0" i="0" lang="en-US" sz="1600" u="none" cap="none" strike="noStrike">
                <a:solidFill>
                  <a:schemeClr val="dk1"/>
                </a:solidFill>
                <a:latin typeface="Georgia"/>
                <a:ea typeface="Georgia"/>
                <a:cs typeface="Georgia"/>
                <a:sym typeface="Georgia"/>
              </a:rPr>
              <a:t>In anticipation of such emergencies, BRAC had previously stored emergency response kits in large cargo containers situated just outside the camps. These kits were equipped with items such as megaphones and small tents. The megaphones were used to call out to lost children, while the tents served as safe spaces for them. </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None/>
            </a:pPr>
            <a:r>
              <a:rPr b="0" i="0" lang="en-US" sz="1600" u="none" cap="none" strike="noStrike">
                <a:solidFill>
                  <a:schemeClr val="dk1"/>
                </a:solidFill>
                <a:latin typeface="Georgia"/>
                <a:ea typeface="Georgia"/>
                <a:cs typeface="Georgia"/>
                <a:sym typeface="Georgia"/>
              </a:rPr>
              <a:t>This proactive measure was taken to ensure the protection of children who were separated from their families during the chaos, providing them a secure environment until they could be safely reunited with their families.</a:t>
            </a:r>
            <a:endParaRPr/>
          </a:p>
        </p:txBody>
      </p:sp>
      <p:sp>
        <p:nvSpPr>
          <p:cNvPr id="372" name="Google Shape;372;p6"/>
          <p:cNvSpPr txBox="1"/>
          <p:nvPr/>
        </p:nvSpPr>
        <p:spPr>
          <a:xfrm>
            <a:off x="4275665" y="6318842"/>
            <a:ext cx="596053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What action did BRAC take to promptly respond to the fire?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7"/>
          <p:cNvSpPr/>
          <p:nvPr/>
        </p:nvSpPr>
        <p:spPr>
          <a:xfrm>
            <a:off x="781225" y="1852500"/>
            <a:ext cx="5314800" cy="4322100"/>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78" name="Google Shape;378;p7"/>
          <p:cNvSpPr txBox="1"/>
          <p:nvPr/>
        </p:nvSpPr>
        <p:spPr>
          <a:xfrm>
            <a:off x="897475" y="1977800"/>
            <a:ext cx="5042400" cy="325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chemeClr val="dk1"/>
                </a:solidFill>
                <a:latin typeface="Georgia"/>
                <a:ea typeface="Georgia"/>
                <a:cs typeface="Georgia"/>
                <a:sym typeface="Georgia"/>
              </a:rPr>
              <a:t>By around 10PM, more than 150 children had been registered at these lost and found booths. While many were successfully reunited with their families, a handful, including children as young as 3 years old, needed to be cared for overnight.</a:t>
            </a:r>
            <a:endParaRPr sz="1350"/>
          </a:p>
          <a:p>
            <a:pPr indent="0" lvl="0" marL="0" marR="0" rtl="0" algn="l">
              <a:lnSpc>
                <a:spcPct val="100000"/>
              </a:lnSpc>
              <a:spcBef>
                <a:spcPts val="1000"/>
              </a:spcBef>
              <a:spcAft>
                <a:spcPts val="0"/>
              </a:spcAft>
              <a:buNone/>
            </a:pPr>
            <a:r>
              <a:rPr b="0" i="0" lang="en-US" sz="1350" u="none" cap="none" strike="noStrike">
                <a:solidFill>
                  <a:schemeClr val="dk1"/>
                </a:solidFill>
                <a:latin typeface="Georgia"/>
                <a:ea typeface="Georgia"/>
                <a:cs typeface="Georgia"/>
                <a:sym typeface="Georgia"/>
              </a:rPr>
              <a:t>Previously, BRAC had trained community members to serve as emergency caregivers. The children who were not reunited with their families by nightfall were entrusted to these caregivers. </a:t>
            </a:r>
            <a:endParaRPr sz="1350"/>
          </a:p>
          <a:p>
            <a:pPr indent="0" lvl="0" marL="0" marR="0" rtl="0" algn="l">
              <a:lnSpc>
                <a:spcPct val="100000"/>
              </a:lnSpc>
              <a:spcBef>
                <a:spcPts val="1000"/>
              </a:spcBef>
              <a:spcAft>
                <a:spcPts val="0"/>
              </a:spcAft>
              <a:buNone/>
            </a:pPr>
            <a:r>
              <a:rPr b="0" i="0" lang="en-US" sz="1350" u="none" cap="none" strike="noStrike">
                <a:solidFill>
                  <a:schemeClr val="dk1"/>
                </a:solidFill>
                <a:latin typeface="Georgia"/>
                <a:ea typeface="Georgia"/>
                <a:cs typeface="Georgia"/>
                <a:sym typeface="Georgia"/>
              </a:rPr>
              <a:t>In the following days, BRAC made efforts to locate the families of these children. This was done by circulating messages within the affected community and coordinating with service providers. However, throughout this process, BRAC exercised utmost caution to maintain the privacy and confidentiality of the children's information. This was to prevent any potential perpetrators from exploiting the situation to their advantage.</a:t>
            </a:r>
            <a:endParaRPr sz="1350"/>
          </a:p>
        </p:txBody>
      </p:sp>
      <p:sp>
        <p:nvSpPr>
          <p:cNvPr id="379" name="Google Shape;379;p7"/>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Case Continued </a:t>
            </a:r>
            <a:endParaRPr/>
          </a:p>
        </p:txBody>
      </p:sp>
      <p:cxnSp>
        <p:nvCxnSpPr>
          <p:cNvPr id="380" name="Google Shape;380;p7"/>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pic>
        <p:nvPicPr>
          <p:cNvPr id="381" name="Google Shape;381;p7"/>
          <p:cNvPicPr preferRelativeResize="0"/>
          <p:nvPr/>
        </p:nvPicPr>
        <p:blipFill rotWithShape="1">
          <a:blip r:embed="rId3">
            <a:alphaModFix/>
          </a:blip>
          <a:srcRect b="0" l="0" r="7659" t="0"/>
          <a:stretch/>
        </p:blipFill>
        <p:spPr>
          <a:xfrm>
            <a:off x="6212250" y="1852500"/>
            <a:ext cx="5314801" cy="4316705"/>
          </a:xfrm>
          <a:prstGeom prst="rect">
            <a:avLst/>
          </a:prstGeom>
          <a:noFill/>
          <a:ln>
            <a:noFill/>
          </a:ln>
        </p:spPr>
      </p:pic>
      <p:sp>
        <p:nvSpPr>
          <p:cNvPr id="382" name="Google Shape;382;p7"/>
          <p:cNvSpPr txBox="1"/>
          <p:nvPr/>
        </p:nvSpPr>
        <p:spPr>
          <a:xfrm>
            <a:off x="1002149" y="5481375"/>
            <a:ext cx="4694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Georgia"/>
                <a:ea typeface="Georgia"/>
                <a:cs typeface="Georgia"/>
                <a:sym typeface="Georgia"/>
              </a:rPr>
              <a:t>How did BRAC engage community members during the response?</a:t>
            </a:r>
            <a:endParaRPr>
              <a:solidFill>
                <a:schemeClr val="dk1"/>
              </a:solidFill>
            </a:endParaRPr>
          </a:p>
        </p:txBody>
      </p:sp>
      <p:sp>
        <p:nvSpPr>
          <p:cNvPr id="383" name="Google Shape;383;p7"/>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 name="Google Shape;384;p7"/>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385" name="Google Shape;385;p7"/>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cxnSp>
        <p:nvCxnSpPr>
          <p:cNvPr id="386" name="Google Shape;386;p7"/>
          <p:cNvCxnSpPr/>
          <p:nvPr/>
        </p:nvCxnSpPr>
        <p:spPr>
          <a:xfrm>
            <a:off x="1002150" y="5551275"/>
            <a:ext cx="0" cy="3834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8"/>
          <p:cNvSpPr/>
          <p:nvPr/>
        </p:nvSpPr>
        <p:spPr>
          <a:xfrm>
            <a:off x="781225" y="1852500"/>
            <a:ext cx="5314800" cy="4350300"/>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2" name="Google Shape;392;p8"/>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Case Continued</a:t>
            </a:r>
            <a:endParaRPr/>
          </a:p>
        </p:txBody>
      </p:sp>
      <p:cxnSp>
        <p:nvCxnSpPr>
          <p:cNvPr id="393" name="Google Shape;393;p8"/>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pic>
        <p:nvPicPr>
          <p:cNvPr id="394" name="Google Shape;394;p8"/>
          <p:cNvPicPr preferRelativeResize="0"/>
          <p:nvPr/>
        </p:nvPicPr>
        <p:blipFill rotWithShape="1">
          <a:blip r:embed="rId3">
            <a:alphaModFix/>
          </a:blip>
          <a:srcRect b="0" l="3831" r="10456" t="13344"/>
          <a:stretch/>
        </p:blipFill>
        <p:spPr>
          <a:xfrm>
            <a:off x="6212250" y="1852500"/>
            <a:ext cx="3122299" cy="2367448"/>
          </a:xfrm>
          <a:prstGeom prst="rect">
            <a:avLst/>
          </a:prstGeom>
          <a:noFill/>
          <a:ln>
            <a:noFill/>
          </a:ln>
        </p:spPr>
      </p:pic>
      <p:pic>
        <p:nvPicPr>
          <p:cNvPr id="395" name="Google Shape;395;p8"/>
          <p:cNvPicPr preferRelativeResize="0"/>
          <p:nvPr/>
        </p:nvPicPr>
        <p:blipFill rotWithShape="1">
          <a:blip r:embed="rId4">
            <a:alphaModFix/>
          </a:blip>
          <a:srcRect b="25417" l="0" r="7177" t="0"/>
          <a:stretch/>
        </p:blipFill>
        <p:spPr>
          <a:xfrm>
            <a:off x="6218426" y="4321225"/>
            <a:ext cx="3122289" cy="1881573"/>
          </a:xfrm>
          <a:prstGeom prst="rect">
            <a:avLst/>
          </a:prstGeom>
          <a:noFill/>
          <a:ln>
            <a:noFill/>
          </a:ln>
        </p:spPr>
      </p:pic>
      <p:pic>
        <p:nvPicPr>
          <p:cNvPr id="396" name="Google Shape;396;p8"/>
          <p:cNvPicPr preferRelativeResize="0"/>
          <p:nvPr/>
        </p:nvPicPr>
        <p:blipFill rotWithShape="1">
          <a:blip r:embed="rId5">
            <a:alphaModFix/>
          </a:blip>
          <a:srcRect b="0" l="41906" r="17874" t="0"/>
          <a:stretch/>
        </p:blipFill>
        <p:spPr>
          <a:xfrm>
            <a:off x="9463125" y="1852500"/>
            <a:ext cx="2332902" cy="4350301"/>
          </a:xfrm>
          <a:prstGeom prst="rect">
            <a:avLst/>
          </a:prstGeom>
          <a:noFill/>
          <a:ln>
            <a:noFill/>
          </a:ln>
        </p:spPr>
      </p:pic>
      <p:sp>
        <p:nvSpPr>
          <p:cNvPr id="397" name="Google Shape;397;p8"/>
          <p:cNvSpPr txBox="1"/>
          <p:nvPr/>
        </p:nvSpPr>
        <p:spPr>
          <a:xfrm>
            <a:off x="1002149" y="5557575"/>
            <a:ext cx="4694100" cy="523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a:solidFill>
                  <a:schemeClr val="dk1"/>
                </a:solidFill>
                <a:latin typeface="Georgia"/>
                <a:ea typeface="Georgia"/>
                <a:cs typeface="Georgia"/>
                <a:sym typeface="Georgia"/>
              </a:rPr>
              <a:t>What was the role of government in this particular case?</a:t>
            </a:r>
            <a:endParaRPr b="1">
              <a:solidFill>
                <a:schemeClr val="dk1"/>
              </a:solidFill>
              <a:latin typeface="Georgia"/>
              <a:ea typeface="Georgia"/>
              <a:cs typeface="Georgia"/>
              <a:sym typeface="Georgia"/>
            </a:endParaRPr>
          </a:p>
        </p:txBody>
      </p:sp>
      <p:cxnSp>
        <p:nvCxnSpPr>
          <p:cNvPr id="398" name="Google Shape;398;p8"/>
          <p:cNvCxnSpPr/>
          <p:nvPr/>
        </p:nvCxnSpPr>
        <p:spPr>
          <a:xfrm>
            <a:off x="1002150" y="5627475"/>
            <a:ext cx="0" cy="383400"/>
          </a:xfrm>
          <a:prstGeom prst="straightConnector1">
            <a:avLst/>
          </a:prstGeom>
          <a:noFill/>
          <a:ln cap="flat" cmpd="sng" w="19050">
            <a:solidFill>
              <a:schemeClr val="dk2"/>
            </a:solidFill>
            <a:prstDash val="solid"/>
            <a:round/>
            <a:headEnd len="med" w="med" type="none"/>
            <a:tailEnd len="med" w="med" type="none"/>
          </a:ln>
        </p:spPr>
      </p:cxnSp>
      <p:sp>
        <p:nvSpPr>
          <p:cNvPr id="399" name="Google Shape;399;p8"/>
          <p:cNvSpPr txBox="1"/>
          <p:nvPr/>
        </p:nvSpPr>
        <p:spPr>
          <a:xfrm>
            <a:off x="897475" y="1977800"/>
            <a:ext cx="47988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200" u="none" cap="none" strike="noStrike">
                <a:solidFill>
                  <a:schemeClr val="dk1"/>
                </a:solidFill>
                <a:latin typeface="Georgia"/>
                <a:ea typeface="Georgia"/>
                <a:cs typeface="Georgia"/>
                <a:sym typeface="Georgia"/>
              </a:rPr>
              <a:t>As BRAC endeavored to reunite the children in the ensuing days, the Child Protection team established mobile Child Friendly Spaces (CFSs) within the camp areas assigned to them by the Camp-in-charge (a Government Official). These CFSs served as safe havens for children affected by the fire.</a:t>
            </a:r>
            <a:endParaRPr sz="1200">
              <a:latin typeface="Georgia"/>
              <a:ea typeface="Georgia"/>
              <a:cs typeface="Georgia"/>
              <a:sym typeface="Georgia"/>
            </a:endParaRPr>
          </a:p>
          <a:p>
            <a:pPr indent="0" lvl="0" marL="0" marR="0" rtl="0" algn="l">
              <a:lnSpc>
                <a:spcPct val="100000"/>
              </a:lnSpc>
              <a:spcBef>
                <a:spcPts val="1200"/>
              </a:spcBef>
              <a:spcAft>
                <a:spcPts val="0"/>
              </a:spcAft>
              <a:buNone/>
            </a:pPr>
            <a:r>
              <a:rPr i="0" lang="en-US" sz="1200" u="none" cap="none" strike="noStrike">
                <a:solidFill>
                  <a:schemeClr val="dk1"/>
                </a:solidFill>
                <a:latin typeface="Georgia"/>
                <a:ea typeface="Georgia"/>
                <a:cs typeface="Georgia"/>
                <a:sym typeface="Georgia"/>
              </a:rPr>
              <a:t>The camps were fraught with hazards due to the aftermath of the fire, including broken glass and charred debris, posing a risk to young children who might wander unsupervised. Recognizing this, parents found solace in these spaces, considering them safe for their children while they were preoccupied with receiving aid items to rebuild their damaged shelters.</a:t>
            </a:r>
            <a:endParaRPr sz="1200">
              <a:latin typeface="Georgia"/>
              <a:ea typeface="Georgia"/>
              <a:cs typeface="Georgia"/>
              <a:sym typeface="Georgia"/>
            </a:endParaRPr>
          </a:p>
          <a:p>
            <a:pPr indent="0" lvl="0" marL="0" marR="0" rtl="0" algn="l">
              <a:lnSpc>
                <a:spcPct val="100000"/>
              </a:lnSpc>
              <a:spcBef>
                <a:spcPts val="1200"/>
              </a:spcBef>
              <a:spcAft>
                <a:spcPts val="0"/>
              </a:spcAft>
              <a:buNone/>
            </a:pPr>
            <a:r>
              <a:rPr i="0" lang="en-US" sz="1200" u="none" cap="none" strike="noStrike">
                <a:solidFill>
                  <a:schemeClr val="dk1"/>
                </a:solidFill>
                <a:latin typeface="Georgia"/>
                <a:ea typeface="Georgia"/>
                <a:cs typeface="Georgia"/>
                <a:sym typeface="Georgia"/>
              </a:rPr>
              <a:t>In addition to providing a safe physical space, expert psychologists and para-counsellors offered Psychological First Aid and Psychosocial Support to the affected children and their families, helping them cope with the distress caused by the fire. These essential services were maintained until the camps were restored to their previous functioning state.</a:t>
            </a:r>
            <a:endParaRPr sz="1200">
              <a:latin typeface="Georgia"/>
              <a:ea typeface="Georgia"/>
              <a:cs typeface="Georgia"/>
              <a:sym typeface="Georgia"/>
            </a:endParaRPr>
          </a:p>
        </p:txBody>
      </p:sp>
      <p:sp>
        <p:nvSpPr>
          <p:cNvPr id="400" name="Google Shape;400;p8"/>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8"/>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402" name="Google Shape;402;p8"/>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f068dd2915_0_0"/>
          <p:cNvSpPr/>
          <p:nvPr/>
        </p:nvSpPr>
        <p:spPr>
          <a:xfrm>
            <a:off x="758875" y="2374350"/>
            <a:ext cx="3415500" cy="2109300"/>
          </a:xfrm>
          <a:prstGeom prst="rect">
            <a:avLst/>
          </a:prstGeom>
          <a:solidFill>
            <a:srgbClr val="02AD5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2f068dd2915_0_0"/>
          <p:cNvSpPr txBox="1"/>
          <p:nvPr/>
        </p:nvSpPr>
        <p:spPr>
          <a:xfrm>
            <a:off x="873900" y="2560950"/>
            <a:ext cx="3131700" cy="1736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500"/>
              <a:buFont typeface="Arial"/>
              <a:buNone/>
            </a:pPr>
            <a:r>
              <a:rPr b="0" i="0" lang="en-US" sz="1800" u="none" cap="none" strike="noStrike">
                <a:solidFill>
                  <a:schemeClr val="lt1"/>
                </a:solidFill>
                <a:latin typeface="Georgia"/>
                <a:ea typeface="Georgia"/>
                <a:cs typeface="Georgia"/>
                <a:sym typeface="Georgia"/>
              </a:rPr>
              <a:t>Participants will be able to </a:t>
            </a:r>
            <a:r>
              <a:rPr b="1" i="0" lang="en-US" sz="1800" u="none" cap="none" strike="noStrike">
                <a:solidFill>
                  <a:schemeClr val="lt1"/>
                </a:solidFill>
                <a:latin typeface="Georgia"/>
                <a:ea typeface="Georgia"/>
                <a:cs typeface="Georgia"/>
                <a:sym typeface="Georgia"/>
              </a:rPr>
              <a:t>explain the impact and consequences</a:t>
            </a:r>
            <a:r>
              <a:rPr b="0" i="0" lang="en-US" sz="1800" u="none" cap="none" strike="noStrike">
                <a:solidFill>
                  <a:schemeClr val="lt1"/>
                </a:solidFill>
                <a:latin typeface="Georgia"/>
                <a:ea typeface="Georgia"/>
                <a:cs typeface="Georgia"/>
                <a:sym typeface="Georgia"/>
              </a:rPr>
              <a:t> of rapid and protracted crisis in a Humanitarian context.</a:t>
            </a:r>
            <a:endParaRPr b="0" i="0" sz="1800" u="none" cap="none" strike="noStrike">
              <a:solidFill>
                <a:schemeClr val="lt1"/>
              </a:solidFill>
              <a:latin typeface="Georgia"/>
              <a:ea typeface="Georgia"/>
              <a:cs typeface="Georgia"/>
              <a:sym typeface="Georgia"/>
            </a:endParaRPr>
          </a:p>
        </p:txBody>
      </p:sp>
      <p:sp>
        <p:nvSpPr>
          <p:cNvPr id="99" name="Google Shape;99;g2f068dd2915_0_0"/>
          <p:cNvSpPr txBox="1"/>
          <p:nvPr/>
        </p:nvSpPr>
        <p:spPr>
          <a:xfrm>
            <a:off x="623400" y="598427"/>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Learning outcome </a:t>
            </a:r>
            <a:endParaRPr/>
          </a:p>
        </p:txBody>
      </p:sp>
      <p:cxnSp>
        <p:nvCxnSpPr>
          <p:cNvPr id="100" name="Google Shape;100;g2f068dd2915_0_0"/>
          <p:cNvCxnSpPr/>
          <p:nvPr/>
        </p:nvCxnSpPr>
        <p:spPr>
          <a:xfrm>
            <a:off x="758867" y="1540933"/>
            <a:ext cx="1022700" cy="0"/>
          </a:xfrm>
          <a:prstGeom prst="straightConnector1">
            <a:avLst/>
          </a:prstGeom>
          <a:noFill/>
          <a:ln cap="flat" cmpd="sng" w="57150">
            <a:solidFill>
              <a:srgbClr val="DAA530"/>
            </a:solidFill>
            <a:prstDash val="solid"/>
            <a:round/>
            <a:headEnd len="sm" w="sm" type="none"/>
            <a:tailEnd len="sm" w="sm" type="none"/>
          </a:ln>
        </p:spPr>
      </p:cxnSp>
      <p:sp>
        <p:nvSpPr>
          <p:cNvPr id="101" name="Google Shape;101;g2f068dd2915_0_0"/>
          <p:cNvSpPr/>
          <p:nvPr/>
        </p:nvSpPr>
        <p:spPr>
          <a:xfrm>
            <a:off x="758875" y="4678725"/>
            <a:ext cx="10708800" cy="1363800"/>
          </a:xfrm>
          <a:prstGeom prst="rect">
            <a:avLst/>
          </a:prstGeom>
          <a:solidFill>
            <a:srgbClr val="59595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2f068dd2915_0_0"/>
          <p:cNvSpPr txBox="1"/>
          <p:nvPr/>
        </p:nvSpPr>
        <p:spPr>
          <a:xfrm>
            <a:off x="873900" y="4811175"/>
            <a:ext cx="102120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lt1"/>
                </a:solidFill>
                <a:latin typeface="Georgia"/>
                <a:ea typeface="Georgia"/>
                <a:cs typeface="Georgia"/>
                <a:sym typeface="Georgia"/>
              </a:rPr>
              <a:t>Participants will be able to explain about the Rapid Need Assessment approach in crisis settings and able to assess the critical needs, prioritize resources, and respond effectively using the approach.</a:t>
            </a:r>
            <a:endParaRPr sz="1800">
              <a:solidFill>
                <a:schemeClr val="lt1"/>
              </a:solidFill>
              <a:latin typeface="Georgia"/>
              <a:ea typeface="Georgia"/>
              <a:cs typeface="Georgia"/>
              <a:sym typeface="Georgia"/>
            </a:endParaRPr>
          </a:p>
        </p:txBody>
      </p:sp>
      <p:sp>
        <p:nvSpPr>
          <p:cNvPr id="103" name="Google Shape;103;g2f068dd2915_0_0"/>
          <p:cNvSpPr/>
          <p:nvPr/>
        </p:nvSpPr>
        <p:spPr>
          <a:xfrm>
            <a:off x="4405525" y="2374350"/>
            <a:ext cx="3415500" cy="2109300"/>
          </a:xfrm>
          <a:prstGeom prst="rect">
            <a:avLst/>
          </a:prstGeom>
          <a:solidFill>
            <a:srgbClr val="D8532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2f068dd2915_0_0"/>
          <p:cNvSpPr txBox="1"/>
          <p:nvPr/>
        </p:nvSpPr>
        <p:spPr>
          <a:xfrm>
            <a:off x="4520550" y="2560950"/>
            <a:ext cx="31317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lt1"/>
                </a:solidFill>
                <a:latin typeface="Georgia"/>
                <a:ea typeface="Georgia"/>
                <a:cs typeface="Georgia"/>
                <a:sym typeface="Georgia"/>
              </a:rPr>
              <a:t>Participants will relate and interpret the role of the communities, organizations and governments to address crises in a holistic approach. </a:t>
            </a:r>
            <a:endParaRPr sz="1800">
              <a:solidFill>
                <a:schemeClr val="lt1"/>
              </a:solidFill>
              <a:latin typeface="Georgia"/>
              <a:ea typeface="Georgia"/>
              <a:cs typeface="Georgia"/>
              <a:sym typeface="Georgia"/>
            </a:endParaRPr>
          </a:p>
        </p:txBody>
      </p:sp>
      <p:sp>
        <p:nvSpPr>
          <p:cNvPr id="105" name="Google Shape;105;g2f068dd2915_0_0"/>
          <p:cNvSpPr/>
          <p:nvPr/>
        </p:nvSpPr>
        <p:spPr>
          <a:xfrm>
            <a:off x="8052175" y="2374350"/>
            <a:ext cx="3415500" cy="2109300"/>
          </a:xfrm>
          <a:prstGeom prst="rect">
            <a:avLst/>
          </a:prstGeom>
          <a:solidFill>
            <a:srgbClr val="FF81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f068dd2915_0_0"/>
          <p:cNvSpPr txBox="1"/>
          <p:nvPr/>
        </p:nvSpPr>
        <p:spPr>
          <a:xfrm>
            <a:off x="8167200" y="2560950"/>
            <a:ext cx="31317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lt1"/>
                </a:solidFill>
                <a:latin typeface="Georgia"/>
                <a:ea typeface="Georgia"/>
                <a:cs typeface="Georgia"/>
                <a:sym typeface="Georgia"/>
              </a:rPr>
              <a:t>Participants will be able to explain and compare among different emergency global responses</a:t>
            </a:r>
            <a:endParaRPr sz="1800">
              <a:solidFill>
                <a:schemeClr val="lt1"/>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9"/>
          <p:cNvSpPr/>
          <p:nvPr/>
        </p:nvSpPr>
        <p:spPr>
          <a:xfrm>
            <a:off x="781225" y="2291058"/>
            <a:ext cx="1000268" cy="452141"/>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8" name="Google Shape;408;p9"/>
          <p:cNvSpPr txBox="1"/>
          <p:nvPr/>
        </p:nvSpPr>
        <p:spPr>
          <a:xfrm>
            <a:off x="863598" y="2370934"/>
            <a:ext cx="745068"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Georgia"/>
                <a:ea typeface="Georgia"/>
                <a:cs typeface="Georgia"/>
                <a:sym typeface="Georgia"/>
              </a:rPr>
              <a:t>Look</a:t>
            </a:r>
            <a:endParaRPr/>
          </a:p>
        </p:txBody>
      </p:sp>
      <p:sp>
        <p:nvSpPr>
          <p:cNvPr id="409" name="Google Shape;409;p9"/>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Think….</a:t>
            </a:r>
            <a:endParaRPr/>
          </a:p>
        </p:txBody>
      </p:sp>
      <p:cxnSp>
        <p:nvCxnSpPr>
          <p:cNvPr id="410" name="Google Shape;410;p9"/>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411" name="Google Shape;411;p9"/>
          <p:cNvSpPr/>
          <p:nvPr/>
        </p:nvSpPr>
        <p:spPr>
          <a:xfrm>
            <a:off x="1863865" y="2291058"/>
            <a:ext cx="9546909" cy="452141"/>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2" name="Google Shape;412;p9"/>
          <p:cNvSpPr/>
          <p:nvPr/>
        </p:nvSpPr>
        <p:spPr>
          <a:xfrm>
            <a:off x="781225" y="2953985"/>
            <a:ext cx="1000268" cy="452141"/>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3" name="Google Shape;413;p9"/>
          <p:cNvSpPr txBox="1"/>
          <p:nvPr/>
        </p:nvSpPr>
        <p:spPr>
          <a:xfrm>
            <a:off x="863598" y="3033861"/>
            <a:ext cx="745068"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Georgia"/>
                <a:ea typeface="Georgia"/>
                <a:cs typeface="Georgia"/>
                <a:sym typeface="Georgia"/>
              </a:rPr>
              <a:t>Listen </a:t>
            </a:r>
            <a:endParaRPr/>
          </a:p>
        </p:txBody>
      </p:sp>
      <p:sp>
        <p:nvSpPr>
          <p:cNvPr id="414" name="Google Shape;414;p9"/>
          <p:cNvSpPr/>
          <p:nvPr/>
        </p:nvSpPr>
        <p:spPr>
          <a:xfrm>
            <a:off x="1863865" y="2953985"/>
            <a:ext cx="9546909" cy="452141"/>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5" name="Google Shape;415;p9"/>
          <p:cNvSpPr/>
          <p:nvPr/>
        </p:nvSpPr>
        <p:spPr>
          <a:xfrm>
            <a:off x="781225" y="3616912"/>
            <a:ext cx="1000268" cy="452141"/>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6" name="Google Shape;416;p9"/>
          <p:cNvSpPr txBox="1"/>
          <p:nvPr/>
        </p:nvSpPr>
        <p:spPr>
          <a:xfrm>
            <a:off x="863598" y="3696788"/>
            <a:ext cx="745068"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Georgia"/>
                <a:ea typeface="Georgia"/>
                <a:cs typeface="Georgia"/>
                <a:sym typeface="Georgia"/>
              </a:rPr>
              <a:t>Link</a:t>
            </a:r>
            <a:endParaRPr/>
          </a:p>
        </p:txBody>
      </p:sp>
      <p:sp>
        <p:nvSpPr>
          <p:cNvPr id="417" name="Google Shape;417;p9"/>
          <p:cNvSpPr/>
          <p:nvPr/>
        </p:nvSpPr>
        <p:spPr>
          <a:xfrm>
            <a:off x="1863865" y="3616912"/>
            <a:ext cx="9546909" cy="452141"/>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8" name="Google Shape;418;p9"/>
          <p:cNvSpPr txBox="1"/>
          <p:nvPr/>
        </p:nvSpPr>
        <p:spPr>
          <a:xfrm>
            <a:off x="733465" y="4279839"/>
            <a:ext cx="9655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What kind of action principles that a PFA provider can follow in this fire incident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10"/>
          <p:cNvSpPr txBox="1"/>
          <p:nvPr/>
        </p:nvSpPr>
        <p:spPr>
          <a:xfrm>
            <a:off x="623399" y="598427"/>
            <a:ext cx="907093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Emergency response program during Protracted Crisis</a:t>
            </a:r>
            <a:endParaRPr/>
          </a:p>
        </p:txBody>
      </p:sp>
      <p:cxnSp>
        <p:nvCxnSpPr>
          <p:cNvPr id="424" name="Google Shape;424;p10"/>
          <p:cNvCxnSpPr/>
          <p:nvPr/>
        </p:nvCxnSpPr>
        <p:spPr>
          <a:xfrm>
            <a:off x="758867" y="1896541"/>
            <a:ext cx="1022625" cy="0"/>
          </a:xfrm>
          <a:prstGeom prst="straightConnector1">
            <a:avLst/>
          </a:prstGeom>
          <a:noFill/>
          <a:ln cap="flat" cmpd="sng" w="57150">
            <a:solidFill>
              <a:srgbClr val="DAA530"/>
            </a:solidFill>
            <a:prstDash val="solid"/>
            <a:round/>
            <a:headEnd len="sm" w="sm" type="none"/>
            <a:tailEnd len="sm" w="sm" type="none"/>
          </a:ln>
        </p:spPr>
      </p:cxnSp>
      <p:sp>
        <p:nvSpPr>
          <p:cNvPr id="425" name="Google Shape;425;p10"/>
          <p:cNvSpPr txBox="1"/>
          <p:nvPr/>
        </p:nvSpPr>
        <p:spPr>
          <a:xfrm>
            <a:off x="758867" y="2531316"/>
            <a:ext cx="10332466"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Emergency Remote learning (ERL) is the unplanned and sudden shift from the traditional form of education into a remote one following the state of emergency in diﬀerent countries due to the outbreak of COVID-19. Various measures have been taken in different countries of the world to respond to slow onset crises like Covid. Eg: Various online based learning programs were launched to continue the education program. Activities have been continued by adopting different modalities without stopping any developmental activities. Some examples of these are:</a:t>
            </a:r>
            <a:endParaRPr/>
          </a:p>
        </p:txBody>
      </p:sp>
      <p:sp>
        <p:nvSpPr>
          <p:cNvPr id="426" name="Google Shape;426;p10"/>
          <p:cNvSpPr/>
          <p:nvPr/>
        </p:nvSpPr>
        <p:spPr>
          <a:xfrm>
            <a:off x="758867" y="3896485"/>
            <a:ext cx="1879421" cy="1879421"/>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7" name="Google Shape;427;p10"/>
          <p:cNvSpPr txBox="1"/>
          <p:nvPr/>
        </p:nvSpPr>
        <p:spPr>
          <a:xfrm>
            <a:off x="875788" y="4420696"/>
            <a:ext cx="164557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Radio learning program that worked during the Ebola crisis in sierra leone </a:t>
            </a:r>
            <a:endParaRPr/>
          </a:p>
        </p:txBody>
      </p:sp>
      <p:sp>
        <p:nvSpPr>
          <p:cNvPr id="428" name="Google Shape;428;p10"/>
          <p:cNvSpPr/>
          <p:nvPr/>
        </p:nvSpPr>
        <p:spPr>
          <a:xfrm>
            <a:off x="2816267" y="3896485"/>
            <a:ext cx="1879421" cy="1879421"/>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9" name="Google Shape;429;p10"/>
          <p:cNvSpPr txBox="1"/>
          <p:nvPr/>
        </p:nvSpPr>
        <p:spPr>
          <a:xfrm>
            <a:off x="2933188" y="4513028"/>
            <a:ext cx="16455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Radio and TV Learning program in Kenya </a:t>
            </a:r>
            <a:endParaRPr/>
          </a:p>
        </p:txBody>
      </p:sp>
      <p:sp>
        <p:nvSpPr>
          <p:cNvPr id="430" name="Google Shape;430;p10"/>
          <p:cNvSpPr/>
          <p:nvPr/>
        </p:nvSpPr>
        <p:spPr>
          <a:xfrm>
            <a:off x="4873667" y="3896485"/>
            <a:ext cx="1879421" cy="187942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1" name="Google Shape;431;p10"/>
          <p:cNvSpPr txBox="1"/>
          <p:nvPr/>
        </p:nvSpPr>
        <p:spPr>
          <a:xfrm>
            <a:off x="4990588" y="4287721"/>
            <a:ext cx="1645577"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Nigeria had  audio learning guides, self-study activity packets, among other mobile-learning resources.</a:t>
            </a:r>
            <a:endParaRPr/>
          </a:p>
        </p:txBody>
      </p:sp>
      <p:sp>
        <p:nvSpPr>
          <p:cNvPr id="432" name="Google Shape;432;p10"/>
          <p:cNvSpPr/>
          <p:nvPr/>
        </p:nvSpPr>
        <p:spPr>
          <a:xfrm>
            <a:off x="6931067" y="3896485"/>
            <a:ext cx="1879421" cy="1879421"/>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3" name="Google Shape;433;p10"/>
          <p:cNvSpPr txBox="1"/>
          <p:nvPr/>
        </p:nvSpPr>
        <p:spPr>
          <a:xfrm>
            <a:off x="7127571" y="4420694"/>
            <a:ext cx="148641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Radio learning program and Radio Play Labs in Uganda</a:t>
            </a:r>
            <a:endParaRPr/>
          </a:p>
        </p:txBody>
      </p:sp>
      <p:sp>
        <p:nvSpPr>
          <p:cNvPr id="434" name="Google Shape;434;p10"/>
          <p:cNvSpPr/>
          <p:nvPr/>
        </p:nvSpPr>
        <p:spPr>
          <a:xfrm>
            <a:off x="8988467" y="3896485"/>
            <a:ext cx="1879421" cy="1879421"/>
          </a:xfrm>
          <a:prstGeom prst="ellipse">
            <a:avLst/>
          </a:prstGeom>
          <a:solidFill>
            <a:srgbClr val="0158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5" name="Google Shape;435;p10"/>
          <p:cNvSpPr txBox="1"/>
          <p:nvPr/>
        </p:nvSpPr>
        <p:spPr>
          <a:xfrm>
            <a:off x="9105388" y="4564719"/>
            <a:ext cx="16455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BRAC </a:t>
            </a:r>
            <a:br>
              <a:rPr b="0" i="0" lang="en-US" sz="1200" u="none" cap="none" strike="noStrike">
                <a:solidFill>
                  <a:schemeClr val="lt1"/>
                </a:solidFill>
                <a:latin typeface="Georgia"/>
                <a:ea typeface="Georgia"/>
                <a:cs typeface="Georgia"/>
                <a:sym typeface="Georgia"/>
              </a:rPr>
            </a:br>
            <a:r>
              <a:rPr b="0" i="0" lang="en-US" sz="1200" u="none" cap="none" strike="noStrike">
                <a:solidFill>
                  <a:schemeClr val="lt1"/>
                </a:solidFill>
                <a:latin typeface="Georgia"/>
                <a:ea typeface="Georgia"/>
                <a:cs typeface="Georgia"/>
                <a:sym typeface="Georgia"/>
              </a:rPr>
              <a:t>Pashe Achhi Model etc.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2"/>
          <p:cNvSpPr/>
          <p:nvPr/>
        </p:nvSpPr>
        <p:spPr>
          <a:xfrm>
            <a:off x="781224" y="1930397"/>
            <a:ext cx="5314800" cy="4316700"/>
          </a:xfrm>
          <a:prstGeom prst="rect">
            <a:avLst/>
          </a:prstGeom>
          <a:solidFill>
            <a:srgbClr val="EC225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1" name="Google Shape;441;p12"/>
          <p:cNvSpPr txBox="1"/>
          <p:nvPr/>
        </p:nvSpPr>
        <p:spPr>
          <a:xfrm>
            <a:off x="897466" y="2123427"/>
            <a:ext cx="4951500" cy="3940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Radio is far more readily available to citizens in rural areas of Uganda than the Internet, so this offers a way for many more pupils in rural areas to access education. </a:t>
            </a:r>
            <a:endParaRPr/>
          </a:p>
          <a:p>
            <a:pPr indent="-285750" lvl="0" marL="285750" marR="0" rtl="0" algn="l">
              <a:lnSpc>
                <a:spcPct val="100000"/>
              </a:lnSpc>
              <a:spcBef>
                <a:spcPts val="100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The broadcasts are enabled children to continue accessing quality teaching whilst at home throughout the pandemic, with the support of parents, siblings and caregivers.</a:t>
            </a:r>
            <a:endParaRPr/>
          </a:p>
          <a:p>
            <a:pPr indent="-285750" lvl="0" marL="285750" marR="0" rtl="0" algn="l">
              <a:lnSpc>
                <a:spcPct val="100000"/>
              </a:lnSpc>
              <a:spcBef>
                <a:spcPts val="100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Important health messages were also included within the content.</a:t>
            </a:r>
            <a:endParaRPr/>
          </a:p>
          <a:p>
            <a:pPr indent="-285750" lvl="0" marL="285750" marR="0" rtl="0" algn="l">
              <a:lnSpc>
                <a:spcPct val="100000"/>
              </a:lnSpc>
              <a:spcBef>
                <a:spcPts val="100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Radio-based sessions for children had been identified as a priority by the Ministry of Education and Sports. These sessions were also received by teachers and, as they exemplified good educational practice, provided some professional development</a:t>
            </a:r>
            <a:endParaRPr/>
          </a:p>
        </p:txBody>
      </p:sp>
      <p:sp>
        <p:nvSpPr>
          <p:cNvPr id="442" name="Google Shape;442;p12"/>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Radio-based learning programme </a:t>
            </a:r>
            <a:endParaRPr/>
          </a:p>
        </p:txBody>
      </p:sp>
      <p:cxnSp>
        <p:nvCxnSpPr>
          <p:cNvPr id="443" name="Google Shape;443;p12"/>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pic>
        <p:nvPicPr>
          <p:cNvPr id="444" name="Google Shape;444;p12"/>
          <p:cNvPicPr preferRelativeResize="0"/>
          <p:nvPr/>
        </p:nvPicPr>
        <p:blipFill rotWithShape="1">
          <a:blip r:embed="rId3">
            <a:alphaModFix/>
          </a:blip>
          <a:srcRect b="0" l="0" r="0" t="0"/>
          <a:stretch/>
        </p:blipFill>
        <p:spPr>
          <a:xfrm>
            <a:off x="6326100" y="1930397"/>
            <a:ext cx="4951499" cy="4289229"/>
          </a:xfrm>
          <a:prstGeom prst="rect">
            <a:avLst/>
          </a:prstGeom>
          <a:noFill/>
          <a:ln>
            <a:noFill/>
          </a:ln>
        </p:spPr>
      </p:pic>
      <p:sp>
        <p:nvSpPr>
          <p:cNvPr id="445" name="Google Shape;445;p12"/>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6" name="Google Shape;446;p12"/>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international</a:t>
            </a:r>
            <a:endParaRPr sz="1300">
              <a:solidFill>
                <a:srgbClr val="FFFFFF"/>
              </a:solidFill>
              <a:latin typeface="Georgia"/>
              <a:ea typeface="Georgia"/>
              <a:cs typeface="Georgia"/>
              <a:sym typeface="Georgia"/>
            </a:endParaRPr>
          </a:p>
        </p:txBody>
      </p:sp>
      <p:cxnSp>
        <p:nvCxnSpPr>
          <p:cNvPr id="447" name="Google Shape;447;p12"/>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13"/>
          <p:cNvPicPr preferRelativeResize="0"/>
          <p:nvPr/>
        </p:nvPicPr>
        <p:blipFill rotWithShape="1">
          <a:blip r:embed="rId3">
            <a:alphaModFix/>
          </a:blip>
          <a:srcRect b="0" l="14280" r="0" t="0"/>
          <a:stretch/>
        </p:blipFill>
        <p:spPr>
          <a:xfrm>
            <a:off x="5922199" y="1854200"/>
            <a:ext cx="5547725" cy="4316700"/>
          </a:xfrm>
          <a:prstGeom prst="rect">
            <a:avLst/>
          </a:prstGeom>
          <a:noFill/>
          <a:ln>
            <a:noFill/>
          </a:ln>
        </p:spPr>
      </p:pic>
      <p:sp>
        <p:nvSpPr>
          <p:cNvPr id="453" name="Google Shape;453;p13"/>
          <p:cNvSpPr/>
          <p:nvPr/>
        </p:nvSpPr>
        <p:spPr>
          <a:xfrm>
            <a:off x="781225" y="1854197"/>
            <a:ext cx="4951500" cy="4316700"/>
          </a:xfrm>
          <a:prstGeom prst="rect">
            <a:avLst/>
          </a:prstGeom>
          <a:solidFill>
            <a:srgbClr val="00547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4" name="Google Shape;454;p13"/>
          <p:cNvSpPr txBox="1"/>
          <p:nvPr/>
        </p:nvSpPr>
        <p:spPr>
          <a:xfrm>
            <a:off x="914400" y="2072008"/>
            <a:ext cx="4563600" cy="395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Georgia"/>
                <a:ea typeface="Georgia"/>
                <a:cs typeface="Georgia"/>
                <a:sym typeface="Georgia"/>
              </a:rPr>
              <a:t>During Covid-19 BRAC developed the BRAC Radio Programme, which aired for 30 minutes every Saturday. </a:t>
            </a:r>
            <a:endParaRPr/>
          </a:p>
          <a:p>
            <a:pPr indent="0" lvl="0" marL="0" marR="0" rtl="0" algn="l">
              <a:lnSpc>
                <a:spcPct val="100000"/>
              </a:lnSpc>
              <a:spcBef>
                <a:spcPts val="1000"/>
              </a:spcBef>
              <a:spcAft>
                <a:spcPts val="0"/>
              </a:spcAft>
              <a:buNone/>
            </a:pPr>
            <a:r>
              <a:rPr b="0" i="0" lang="en-US" sz="1800" u="none" cap="none" strike="noStrike">
                <a:solidFill>
                  <a:schemeClr val="lt1"/>
                </a:solidFill>
                <a:latin typeface="Georgia"/>
                <a:ea typeface="Georgia"/>
                <a:cs typeface="Georgia"/>
                <a:sym typeface="Georgia"/>
              </a:rPr>
              <a:t>During radio sessions, teachers led interactive, playful activities for literacy and numeracy, held storytelling sessions, and shared messages on child development, positive parenting, nutrition, stimulation, safety, and well-being. </a:t>
            </a:r>
            <a:endParaRPr/>
          </a:p>
          <a:p>
            <a:pPr indent="0" lvl="0" marL="0" marR="0" rtl="0" algn="l">
              <a:lnSpc>
                <a:spcPct val="100000"/>
              </a:lnSpc>
              <a:spcBef>
                <a:spcPts val="1000"/>
              </a:spcBef>
              <a:spcAft>
                <a:spcPts val="0"/>
              </a:spcAft>
              <a:buNone/>
            </a:pPr>
            <a:r>
              <a:rPr b="0" i="0" lang="en-US" sz="1800" u="none" cap="none" strike="noStrike">
                <a:solidFill>
                  <a:schemeClr val="lt1"/>
                </a:solidFill>
                <a:latin typeface="Georgia"/>
                <a:ea typeface="Georgia"/>
                <a:cs typeface="Georgia"/>
                <a:sym typeface="Georgia"/>
              </a:rPr>
              <a:t>Parents and older siblings were actively encouraged to participate and help create a child-friendly and playful environment at home.</a:t>
            </a:r>
            <a:endParaRPr/>
          </a:p>
        </p:txBody>
      </p:sp>
      <p:sp>
        <p:nvSpPr>
          <p:cNvPr id="455" name="Google Shape;455;p13"/>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Radio Play Labs</a:t>
            </a:r>
            <a:endParaRPr/>
          </a:p>
        </p:txBody>
      </p:sp>
      <p:cxnSp>
        <p:nvCxnSpPr>
          <p:cNvPr id="456" name="Google Shape;456;p13"/>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457" name="Google Shape;457;p13"/>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8" name="Google Shape;458;p13"/>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a:t>
            </a:r>
            <a:r>
              <a:rPr lang="en-US" sz="1300">
                <a:solidFill>
                  <a:srgbClr val="FFFFFF"/>
                </a:solidFill>
                <a:latin typeface="Georgia"/>
                <a:ea typeface="Georgia"/>
                <a:cs typeface="Georgia"/>
                <a:sym typeface="Georgia"/>
              </a:rPr>
              <a:t>Brac international</a:t>
            </a:r>
            <a:endParaRPr sz="1300">
              <a:solidFill>
                <a:srgbClr val="FFFFFF"/>
              </a:solidFill>
              <a:latin typeface="Georgia"/>
              <a:ea typeface="Georgia"/>
              <a:cs typeface="Georgia"/>
              <a:sym typeface="Georgia"/>
            </a:endParaRPr>
          </a:p>
        </p:txBody>
      </p:sp>
      <p:cxnSp>
        <p:nvCxnSpPr>
          <p:cNvPr id="459" name="Google Shape;459;p13"/>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26"/>
          <p:cNvPicPr preferRelativeResize="0"/>
          <p:nvPr/>
        </p:nvPicPr>
        <p:blipFill rotWithShape="1">
          <a:blip r:embed="rId3">
            <a:alphaModFix/>
          </a:blip>
          <a:srcRect b="0" l="4692" r="14975" t="0"/>
          <a:stretch/>
        </p:blipFill>
        <p:spPr>
          <a:xfrm>
            <a:off x="5865900" y="2006600"/>
            <a:ext cx="5390969" cy="4012500"/>
          </a:xfrm>
          <a:prstGeom prst="rect">
            <a:avLst/>
          </a:prstGeom>
          <a:noFill/>
          <a:ln>
            <a:noFill/>
          </a:ln>
        </p:spPr>
      </p:pic>
      <p:sp>
        <p:nvSpPr>
          <p:cNvPr id="465" name="Google Shape;465;p26"/>
          <p:cNvSpPr/>
          <p:nvPr/>
        </p:nvSpPr>
        <p:spPr>
          <a:xfrm>
            <a:off x="781225" y="2006600"/>
            <a:ext cx="4951500" cy="4012500"/>
          </a:xfrm>
          <a:prstGeom prst="rect">
            <a:avLst/>
          </a:prstGeom>
          <a:solidFill>
            <a:srgbClr val="B1E7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6" name="Google Shape;466;p26"/>
          <p:cNvSpPr txBox="1"/>
          <p:nvPr/>
        </p:nvSpPr>
        <p:spPr>
          <a:xfrm>
            <a:off x="914400" y="2165762"/>
            <a:ext cx="4538100" cy="3940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Georgia"/>
                <a:ea typeface="Georgia"/>
                <a:cs typeface="Georgia"/>
                <a:sym typeface="Georgia"/>
              </a:rPr>
              <a:t>The Bangladesh government closed facilities and educational institutes due to COVID-19, limiting non-essential activities and halting face-to-face activities. </a:t>
            </a:r>
            <a:endParaRPr/>
          </a:p>
          <a:p>
            <a:pPr indent="-285750" lvl="0" marL="285750" marR="0" rtl="0" algn="l">
              <a:lnSpc>
                <a:spcPct val="100000"/>
              </a:lnSpc>
              <a:spcBef>
                <a:spcPts val="600"/>
              </a:spcBef>
              <a:spcAft>
                <a:spcPts val="0"/>
              </a:spcAft>
              <a:buClr>
                <a:srgbClr val="000000"/>
              </a:buClr>
              <a:buSzPts val="1600"/>
              <a:buFont typeface="Arial"/>
              <a:buChar char="•"/>
            </a:pPr>
            <a:r>
              <a:rPr b="0" i="0" lang="en-US" sz="1600" u="none" cap="none" strike="noStrike">
                <a:solidFill>
                  <a:schemeClr val="dk1"/>
                </a:solidFill>
                <a:latin typeface="Georgia"/>
                <a:ea typeface="Georgia"/>
                <a:cs typeface="Georgia"/>
                <a:sym typeface="Georgia"/>
              </a:rPr>
              <a:t>BRAC IED suspended face-to-face activities to contain the virus. To provide children with opportunities to learn at home, the 'Pashe Achhi' Telecommunication Model was developed, integrating psychosocial support and playful approaches while prioritizing safety. </a:t>
            </a:r>
            <a:endParaRPr/>
          </a:p>
          <a:p>
            <a:pPr indent="-273050" lvl="0" marL="285750" marR="0" rtl="0" algn="l">
              <a:lnSpc>
                <a:spcPct val="100000"/>
              </a:lnSpc>
              <a:spcBef>
                <a:spcPts val="600"/>
              </a:spcBef>
              <a:spcAft>
                <a:spcPts val="0"/>
              </a:spcAft>
              <a:buClr>
                <a:schemeClr val="dk1"/>
              </a:buClr>
              <a:buSzPts val="1400"/>
              <a:buChar char="•"/>
            </a:pPr>
            <a:r>
              <a:rPr lang="en-US" sz="1600">
                <a:solidFill>
                  <a:schemeClr val="dk1"/>
                </a:solidFill>
              </a:rPr>
              <a:t>Pashe Achhi means “Beside You” in Bangla. It is a phone-based remote learning model developed in response to the COVID-19 pandemic.</a:t>
            </a:r>
            <a:endParaRPr sz="1200">
              <a:solidFill>
                <a:schemeClr val="dk1"/>
              </a:solidFill>
            </a:endParaRPr>
          </a:p>
        </p:txBody>
      </p:sp>
      <p:sp>
        <p:nvSpPr>
          <p:cNvPr id="467" name="Google Shape;467;p26"/>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 Pashe Achi Telecommunication Model </a:t>
            </a:r>
            <a:endParaRPr/>
          </a:p>
        </p:txBody>
      </p:sp>
      <p:cxnSp>
        <p:nvCxnSpPr>
          <p:cNvPr id="468" name="Google Shape;468;p26"/>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469" name="Google Shape;469;p26"/>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0" name="Google Shape;470;p26"/>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471" name="Google Shape;471;p26"/>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2f905311d6b_0_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lnSpc>
                <a:spcPct val="125000"/>
              </a:lnSpc>
              <a:spcBef>
                <a:spcPts val="0"/>
              </a:spcBef>
              <a:spcAft>
                <a:spcPts val="0"/>
              </a:spcAft>
              <a:buNone/>
            </a:pPr>
            <a:r>
              <a:rPr b="1" lang="en-US" sz="2400">
                <a:solidFill>
                  <a:srgbClr val="3D3D3D"/>
                </a:solidFill>
                <a:latin typeface="Arial"/>
                <a:ea typeface="Arial"/>
                <a:cs typeface="Arial"/>
                <a:sym typeface="Arial"/>
              </a:rPr>
              <a:t>The Pashe Achhi Telecommunications Model aims to:</a:t>
            </a:r>
            <a:endParaRPr b="1" sz="2400">
              <a:solidFill>
                <a:srgbClr val="3D3D3D"/>
              </a:solidFill>
              <a:latin typeface="Arial"/>
              <a:ea typeface="Arial"/>
              <a:cs typeface="Arial"/>
              <a:sym typeface="Arial"/>
            </a:endParaRPr>
          </a:p>
          <a:p>
            <a:pPr indent="0" lvl="0" marL="0" rtl="0" algn="l">
              <a:lnSpc>
                <a:spcPct val="125000"/>
              </a:lnSpc>
              <a:spcBef>
                <a:spcPts val="1800"/>
              </a:spcBef>
              <a:spcAft>
                <a:spcPts val="1800"/>
              </a:spcAft>
              <a:buClr>
                <a:schemeClr val="dk1"/>
              </a:buClr>
              <a:buSzPts val="1100"/>
              <a:buFont typeface="Arial"/>
              <a:buNone/>
            </a:pPr>
            <a:r>
              <a:t/>
            </a:r>
            <a:endParaRPr b="1" sz="2400">
              <a:solidFill>
                <a:srgbClr val="3D3D3D"/>
              </a:solidFill>
              <a:latin typeface="Arial"/>
              <a:ea typeface="Arial"/>
              <a:cs typeface="Arial"/>
              <a:sym typeface="Arial"/>
            </a:endParaRPr>
          </a:p>
        </p:txBody>
      </p:sp>
      <p:sp>
        <p:nvSpPr>
          <p:cNvPr id="477" name="Google Shape;477;g2f905311d6b_0_2"/>
          <p:cNvSpPr txBox="1"/>
          <p:nvPr>
            <p:ph idx="1" type="body"/>
          </p:nvPr>
        </p:nvSpPr>
        <p:spPr>
          <a:xfrm>
            <a:off x="766750" y="1575600"/>
            <a:ext cx="5448300" cy="4585800"/>
          </a:xfrm>
          <a:prstGeom prst="rect">
            <a:avLst/>
          </a:prstGeom>
          <a:solidFill>
            <a:srgbClr val="FFC20E"/>
          </a:solidFill>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dk1"/>
              </a:buClr>
              <a:buSzPts val="1100"/>
              <a:buFont typeface="Arial"/>
              <a:buNone/>
            </a:pPr>
            <a:r>
              <a:t/>
            </a:r>
            <a:endParaRPr sz="1500">
              <a:solidFill>
                <a:srgbClr val="3D3D3D"/>
              </a:solidFill>
              <a:latin typeface="Comfortaa"/>
              <a:ea typeface="Comfortaa"/>
              <a:cs typeface="Comfortaa"/>
              <a:sym typeface="Comfortaa"/>
            </a:endParaRPr>
          </a:p>
          <a:p>
            <a:pPr indent="-323850" lvl="0" marL="457200" rtl="0" algn="l">
              <a:lnSpc>
                <a:spcPct val="133333"/>
              </a:lnSpc>
              <a:spcBef>
                <a:spcPts val="1800"/>
              </a:spcBef>
              <a:spcAft>
                <a:spcPts val="0"/>
              </a:spcAft>
              <a:buClr>
                <a:schemeClr val="dk1"/>
              </a:buClr>
              <a:buSzPts val="1500"/>
              <a:buFont typeface="Arial"/>
              <a:buChar char="●"/>
            </a:pPr>
            <a:r>
              <a:rPr lang="en-US" sz="1500">
                <a:latin typeface="Arial"/>
                <a:ea typeface="Arial"/>
                <a:cs typeface="Arial"/>
                <a:sym typeface="Arial"/>
              </a:rPr>
              <a:t>Supporting caregivers in adopting playful learning approaches to engage positively with their children.P</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Provide information on COVID-19.</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Support children’s learning and development during the pandemic.</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Address the well-being of mothers and their children.</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Develop the skills of Play Leaders and Mother Volunteers.</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Ensure that staff, facilitators and front-line service providers feel heard, respected, and valued for their contributions in supporting families during this crisis.</a:t>
            </a:r>
            <a:endParaRPr sz="1500">
              <a:latin typeface="Arial"/>
              <a:ea typeface="Arial"/>
              <a:cs typeface="Arial"/>
              <a:sym typeface="Arial"/>
            </a:endParaRPr>
          </a:p>
          <a:p>
            <a:pPr indent="0" lvl="0" marL="0" rtl="0" algn="l">
              <a:spcBef>
                <a:spcPts val="1800"/>
              </a:spcBef>
              <a:spcAft>
                <a:spcPts val="0"/>
              </a:spcAft>
              <a:buNone/>
            </a:pPr>
            <a:r>
              <a:t/>
            </a:r>
            <a:endParaRPr sz="1500"/>
          </a:p>
        </p:txBody>
      </p:sp>
      <p:cxnSp>
        <p:nvCxnSpPr>
          <p:cNvPr id="478" name="Google Shape;478;g2f905311d6b_0_2"/>
          <p:cNvCxnSpPr/>
          <p:nvPr/>
        </p:nvCxnSpPr>
        <p:spPr>
          <a:xfrm flipH="1" rot="10800000">
            <a:off x="991042" y="1268108"/>
            <a:ext cx="1170000" cy="9900"/>
          </a:xfrm>
          <a:prstGeom prst="straightConnector1">
            <a:avLst/>
          </a:prstGeom>
          <a:noFill/>
          <a:ln cap="flat" cmpd="sng" w="57150">
            <a:solidFill>
              <a:srgbClr val="DAA530"/>
            </a:solidFill>
            <a:prstDash val="solid"/>
            <a:round/>
            <a:headEnd len="sm" w="sm" type="none"/>
            <a:tailEnd len="sm" w="sm" type="none"/>
          </a:ln>
        </p:spPr>
      </p:cxnSp>
      <p:pic>
        <p:nvPicPr>
          <p:cNvPr id="479" name="Google Shape;479;g2f905311d6b_0_2"/>
          <p:cNvPicPr preferRelativeResize="0"/>
          <p:nvPr/>
        </p:nvPicPr>
        <p:blipFill>
          <a:blip r:embed="rId3">
            <a:alphaModFix/>
          </a:blip>
          <a:stretch>
            <a:fillRect/>
          </a:stretch>
        </p:blipFill>
        <p:spPr>
          <a:xfrm>
            <a:off x="6367450" y="1575600"/>
            <a:ext cx="5334000" cy="4585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2f905311d6b_0_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lnSpc>
                <a:spcPct val="120000"/>
              </a:lnSpc>
              <a:spcBef>
                <a:spcPts val="1200"/>
              </a:spcBef>
              <a:spcAft>
                <a:spcPts val="0"/>
              </a:spcAft>
              <a:buClr>
                <a:schemeClr val="dk1"/>
              </a:buClr>
              <a:buSzPts val="1100"/>
              <a:buFont typeface="Arial"/>
              <a:buNone/>
            </a:pPr>
            <a:r>
              <a:rPr b="1" lang="en-US" sz="2600">
                <a:solidFill>
                  <a:srgbClr val="3D3D3D"/>
                </a:solidFill>
                <a:latin typeface="Arial"/>
                <a:ea typeface="Arial"/>
                <a:cs typeface="Arial"/>
                <a:sym typeface="Arial"/>
              </a:rPr>
              <a:t>Pashe Achhi Telecommunication Model</a:t>
            </a:r>
            <a:endParaRPr b="1" sz="2600">
              <a:solidFill>
                <a:srgbClr val="3D3D3D"/>
              </a:solidFill>
              <a:latin typeface="Arial"/>
              <a:ea typeface="Arial"/>
              <a:cs typeface="Arial"/>
              <a:sym typeface="Arial"/>
            </a:endParaRPr>
          </a:p>
          <a:p>
            <a:pPr indent="0" lvl="0" marL="0" rtl="0" algn="l">
              <a:spcBef>
                <a:spcPts val="200"/>
              </a:spcBef>
              <a:spcAft>
                <a:spcPts val="0"/>
              </a:spcAft>
              <a:buNone/>
            </a:pPr>
            <a:r>
              <a:t/>
            </a:r>
            <a:endParaRPr/>
          </a:p>
        </p:txBody>
      </p:sp>
      <p:sp>
        <p:nvSpPr>
          <p:cNvPr id="485" name="Google Shape;485;g2f905311d6b_0_10"/>
          <p:cNvSpPr txBox="1"/>
          <p:nvPr>
            <p:ph idx="1" type="body"/>
          </p:nvPr>
        </p:nvSpPr>
        <p:spPr>
          <a:xfrm>
            <a:off x="172500" y="1690825"/>
            <a:ext cx="11525400" cy="4363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sz="1900">
                <a:latin typeface="Arial"/>
                <a:ea typeface="Arial"/>
                <a:cs typeface="Arial"/>
                <a:sym typeface="Arial"/>
              </a:rPr>
              <a:t>     </a:t>
            </a:r>
            <a:endParaRPr b="1" sz="1900">
              <a:latin typeface="Arial"/>
              <a:ea typeface="Arial"/>
              <a:cs typeface="Arial"/>
              <a:sym typeface="Arial"/>
            </a:endParaRPr>
          </a:p>
          <a:p>
            <a:pPr indent="0" lvl="0" marL="0" rtl="0" algn="l">
              <a:spcBef>
                <a:spcPts val="1000"/>
              </a:spcBef>
              <a:spcAft>
                <a:spcPts val="0"/>
              </a:spcAft>
              <a:buNone/>
            </a:pPr>
            <a:r>
              <a:rPr b="1" lang="en-US" sz="1900">
                <a:latin typeface="Arial"/>
                <a:ea typeface="Arial"/>
                <a:cs typeface="Arial"/>
                <a:sym typeface="Arial"/>
              </a:rPr>
              <a:t>    Worked with                    Where It’s invented    </a:t>
            </a:r>
            <a:r>
              <a:rPr b="1" lang="en-US" sz="1600">
                <a:latin typeface="Arial"/>
                <a:ea typeface="Arial"/>
                <a:cs typeface="Arial"/>
                <a:sym typeface="Arial"/>
              </a:rPr>
              <a:t>  </a:t>
            </a:r>
            <a:r>
              <a:rPr b="1" lang="en-US" sz="1800">
                <a:latin typeface="Arial"/>
                <a:ea typeface="Arial"/>
                <a:cs typeface="Arial"/>
                <a:sym typeface="Arial"/>
              </a:rPr>
              <a:t>How the Content delivered         </a:t>
            </a:r>
            <a:r>
              <a:rPr b="1" lang="en-US" sz="1900">
                <a:latin typeface="Arial"/>
                <a:ea typeface="Arial"/>
                <a:cs typeface="Arial"/>
                <a:sym typeface="Arial"/>
              </a:rPr>
              <a:t>   Frequency</a:t>
            </a:r>
            <a:endParaRPr b="1" sz="1900">
              <a:latin typeface="Arial"/>
              <a:ea typeface="Arial"/>
              <a:cs typeface="Arial"/>
              <a:sym typeface="Arial"/>
            </a:endParaRPr>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a:p>
          <a:p>
            <a:pPr indent="0" lvl="0" marL="0" rtl="0" algn="l">
              <a:spcBef>
                <a:spcPts val="1000"/>
              </a:spcBef>
              <a:spcAft>
                <a:spcPts val="0"/>
              </a:spcAft>
              <a:buNone/>
            </a:pPr>
            <a:r>
              <a:t/>
            </a:r>
            <a:endParaRPr b="1" sz="3000">
              <a:latin typeface="Arial"/>
              <a:ea typeface="Arial"/>
              <a:cs typeface="Arial"/>
              <a:sym typeface="Arial"/>
            </a:endParaRPr>
          </a:p>
          <a:p>
            <a:pPr indent="0" lvl="0" marL="0" rtl="0" algn="l">
              <a:spcBef>
                <a:spcPts val="1000"/>
              </a:spcBef>
              <a:spcAft>
                <a:spcPts val="0"/>
              </a:spcAft>
              <a:buNone/>
            </a:pPr>
            <a:r>
              <a:t/>
            </a:r>
            <a:endParaRPr b="1" sz="1550">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b="1" lang="en-US" sz="1550">
                <a:latin typeface="Arial"/>
                <a:ea typeface="Arial"/>
                <a:cs typeface="Arial"/>
                <a:sym typeface="Arial"/>
              </a:rPr>
              <a:t>Caregivers of children age 0–6             Bangladesh                                         </a:t>
            </a:r>
            <a:endParaRPr b="1" sz="3000">
              <a:latin typeface="Arial"/>
              <a:ea typeface="Arial"/>
              <a:cs typeface="Arial"/>
              <a:sym typeface="Arial"/>
            </a:endParaRPr>
          </a:p>
        </p:txBody>
      </p:sp>
      <p:cxnSp>
        <p:nvCxnSpPr>
          <p:cNvPr id="486" name="Google Shape;486;g2f905311d6b_0_10"/>
          <p:cNvCxnSpPr/>
          <p:nvPr/>
        </p:nvCxnSpPr>
        <p:spPr>
          <a:xfrm flipH="1" rot="10800000">
            <a:off x="991042" y="1268108"/>
            <a:ext cx="1170000" cy="9900"/>
          </a:xfrm>
          <a:prstGeom prst="straightConnector1">
            <a:avLst/>
          </a:prstGeom>
          <a:noFill/>
          <a:ln cap="flat" cmpd="sng" w="57150">
            <a:solidFill>
              <a:srgbClr val="DAA530"/>
            </a:solidFill>
            <a:prstDash val="solid"/>
            <a:round/>
            <a:headEnd len="sm" w="sm" type="none"/>
            <a:tailEnd len="sm" w="sm" type="none"/>
          </a:ln>
        </p:spPr>
      </p:cxnSp>
      <p:pic>
        <p:nvPicPr>
          <p:cNvPr id="487" name="Google Shape;487;g2f905311d6b_0_10"/>
          <p:cNvPicPr preferRelativeResize="0"/>
          <p:nvPr/>
        </p:nvPicPr>
        <p:blipFill>
          <a:blip r:embed="rId3">
            <a:alphaModFix/>
          </a:blip>
          <a:stretch>
            <a:fillRect/>
          </a:stretch>
        </p:blipFill>
        <p:spPr>
          <a:xfrm>
            <a:off x="714400" y="2647000"/>
            <a:ext cx="1563475" cy="1325701"/>
          </a:xfrm>
          <a:prstGeom prst="rect">
            <a:avLst/>
          </a:prstGeom>
          <a:noFill/>
          <a:ln>
            <a:noFill/>
          </a:ln>
        </p:spPr>
      </p:pic>
      <p:pic>
        <p:nvPicPr>
          <p:cNvPr id="488" name="Google Shape;488;g2f905311d6b_0_10"/>
          <p:cNvPicPr preferRelativeResize="0"/>
          <p:nvPr/>
        </p:nvPicPr>
        <p:blipFill>
          <a:blip r:embed="rId4">
            <a:alphaModFix/>
          </a:blip>
          <a:stretch>
            <a:fillRect/>
          </a:stretch>
        </p:blipFill>
        <p:spPr>
          <a:xfrm>
            <a:off x="3518325" y="2684775"/>
            <a:ext cx="1749825" cy="1250151"/>
          </a:xfrm>
          <a:prstGeom prst="rect">
            <a:avLst/>
          </a:prstGeom>
          <a:noFill/>
          <a:ln>
            <a:noFill/>
          </a:ln>
        </p:spPr>
      </p:pic>
      <p:pic>
        <p:nvPicPr>
          <p:cNvPr id="489" name="Google Shape;489;g2f905311d6b_0_10"/>
          <p:cNvPicPr preferRelativeResize="0"/>
          <p:nvPr/>
        </p:nvPicPr>
        <p:blipFill>
          <a:blip r:embed="rId5">
            <a:alphaModFix/>
          </a:blip>
          <a:stretch>
            <a:fillRect/>
          </a:stretch>
        </p:blipFill>
        <p:spPr>
          <a:xfrm>
            <a:off x="6232925" y="2684773"/>
            <a:ext cx="1885410" cy="1250151"/>
          </a:xfrm>
          <a:prstGeom prst="rect">
            <a:avLst/>
          </a:prstGeom>
          <a:noFill/>
          <a:ln>
            <a:noFill/>
          </a:ln>
        </p:spPr>
      </p:pic>
      <p:sp>
        <p:nvSpPr>
          <p:cNvPr id="490" name="Google Shape;490;g2f905311d6b_0_10"/>
          <p:cNvSpPr txBox="1"/>
          <p:nvPr/>
        </p:nvSpPr>
        <p:spPr>
          <a:xfrm>
            <a:off x="6232925" y="4054075"/>
            <a:ext cx="2768100" cy="117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US">
                <a:solidFill>
                  <a:schemeClr val="dk1"/>
                </a:solidFill>
              </a:rPr>
              <a:t>Remote Facilitators follow scripted sessions to support caregiver wellbeing and lead caregivers and their children through playful activities </a:t>
            </a:r>
            <a:r>
              <a:rPr b="1" lang="en-US" sz="1550">
                <a:solidFill>
                  <a:schemeClr val="dk1"/>
                </a:solidFill>
              </a:rPr>
              <a:t>  </a:t>
            </a:r>
            <a:endParaRPr sz="2800">
              <a:solidFill>
                <a:schemeClr val="dk1"/>
              </a:solidFill>
              <a:latin typeface="Calibri"/>
              <a:ea typeface="Calibri"/>
              <a:cs typeface="Calibri"/>
              <a:sym typeface="Calibri"/>
            </a:endParaRPr>
          </a:p>
        </p:txBody>
      </p:sp>
      <p:pic>
        <p:nvPicPr>
          <p:cNvPr id="491" name="Google Shape;491;g2f905311d6b_0_10"/>
          <p:cNvPicPr preferRelativeResize="0"/>
          <p:nvPr/>
        </p:nvPicPr>
        <p:blipFill>
          <a:blip r:embed="rId6">
            <a:alphaModFix/>
          </a:blip>
          <a:stretch>
            <a:fillRect/>
          </a:stretch>
        </p:blipFill>
        <p:spPr>
          <a:xfrm>
            <a:off x="9597875" y="2647000"/>
            <a:ext cx="1563475" cy="1250151"/>
          </a:xfrm>
          <a:prstGeom prst="rect">
            <a:avLst/>
          </a:prstGeom>
          <a:noFill/>
          <a:ln>
            <a:noFill/>
          </a:ln>
        </p:spPr>
      </p:pic>
      <p:sp>
        <p:nvSpPr>
          <p:cNvPr id="492" name="Google Shape;492;g2f905311d6b_0_10"/>
          <p:cNvSpPr txBox="1"/>
          <p:nvPr/>
        </p:nvSpPr>
        <p:spPr>
          <a:xfrm>
            <a:off x="9597875" y="4214825"/>
            <a:ext cx="1911000" cy="13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550">
                <a:solidFill>
                  <a:schemeClr val="dk1"/>
                </a:solidFill>
              </a:rPr>
              <a:t>Scheduled</a:t>
            </a:r>
            <a:endParaRPr b="1" sz="1550">
              <a:solidFill>
                <a:schemeClr val="dk1"/>
              </a:solidFill>
            </a:endParaRPr>
          </a:p>
          <a:p>
            <a:pPr indent="0" lvl="0" marL="0" rtl="0" algn="l">
              <a:spcBef>
                <a:spcPts val="0"/>
              </a:spcBef>
              <a:spcAft>
                <a:spcPts val="0"/>
              </a:spcAft>
              <a:buNone/>
            </a:pPr>
            <a:r>
              <a:rPr lang="en-US" sz="1550">
                <a:solidFill>
                  <a:schemeClr val="dk1"/>
                </a:solidFill>
              </a:rPr>
              <a:t>Participants received one 20-minute call each week for 10 months</a:t>
            </a:r>
            <a:endParaRPr sz="30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7"/>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Challenges</a:t>
            </a:r>
            <a:endParaRPr/>
          </a:p>
        </p:txBody>
      </p:sp>
      <p:cxnSp>
        <p:nvCxnSpPr>
          <p:cNvPr id="498" name="Google Shape;498;p27"/>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499" name="Google Shape;499;p27"/>
          <p:cNvSpPr txBox="1"/>
          <p:nvPr/>
        </p:nvSpPr>
        <p:spPr>
          <a:xfrm>
            <a:off x="758867" y="2072631"/>
            <a:ext cx="7885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Managing a crisis in a humanitarian context can be challenging due to some factors: </a:t>
            </a:r>
            <a:endParaRPr/>
          </a:p>
        </p:txBody>
      </p:sp>
      <p:sp>
        <p:nvSpPr>
          <p:cNvPr id="500" name="Google Shape;500;p27"/>
          <p:cNvSpPr/>
          <p:nvPr/>
        </p:nvSpPr>
        <p:spPr>
          <a:xfrm>
            <a:off x="872067"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1" name="Google Shape;501;p27"/>
          <p:cNvSpPr/>
          <p:nvPr/>
        </p:nvSpPr>
        <p:spPr>
          <a:xfrm>
            <a:off x="872067"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2" name="Google Shape;502;p27"/>
          <p:cNvSpPr txBox="1"/>
          <p:nvPr/>
        </p:nvSpPr>
        <p:spPr>
          <a:xfrm>
            <a:off x="982133" y="2644345"/>
            <a:ext cx="1845733"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Global Challenges</a:t>
            </a:r>
            <a:endParaRPr/>
          </a:p>
        </p:txBody>
      </p:sp>
      <p:sp>
        <p:nvSpPr>
          <p:cNvPr id="503" name="Google Shape;503;p27"/>
          <p:cNvSpPr txBox="1"/>
          <p:nvPr/>
        </p:nvSpPr>
        <p:spPr>
          <a:xfrm>
            <a:off x="982133" y="3069378"/>
            <a:ext cx="2336800"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Humanitarian stakeholders are increasingly concerned about the impacts of current or emerging global challenges, such as climate change, food and financial crises, extreme poverty, urbanization, water scarcity, energy security, migration, and population growth. </a:t>
            </a:r>
            <a:endParaRPr/>
          </a:p>
        </p:txBody>
      </p:sp>
      <p:sp>
        <p:nvSpPr>
          <p:cNvPr id="504" name="Google Shape;504;p27"/>
          <p:cNvSpPr/>
          <p:nvPr/>
        </p:nvSpPr>
        <p:spPr>
          <a:xfrm>
            <a:off x="3530599"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5" name="Google Shape;505;p27"/>
          <p:cNvSpPr/>
          <p:nvPr/>
        </p:nvSpPr>
        <p:spPr>
          <a:xfrm>
            <a:off x="3530599"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6" name="Google Shape;506;p27"/>
          <p:cNvSpPr txBox="1"/>
          <p:nvPr/>
        </p:nvSpPr>
        <p:spPr>
          <a:xfrm>
            <a:off x="3640665" y="2644345"/>
            <a:ext cx="2438400"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Operational Environment</a:t>
            </a:r>
            <a:endParaRPr/>
          </a:p>
        </p:txBody>
      </p:sp>
      <p:sp>
        <p:nvSpPr>
          <p:cNvPr id="507" name="Google Shape;507;p27"/>
          <p:cNvSpPr txBox="1"/>
          <p:nvPr/>
        </p:nvSpPr>
        <p:spPr>
          <a:xfrm>
            <a:off x="3640665" y="3069378"/>
            <a:ext cx="2336800"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environments in which international humanitarian actors operate can be impacted by these global challenges. This includes access to resources, security issues, and the ability to deliver aid effectively.</a:t>
            </a:r>
            <a:endParaRPr/>
          </a:p>
        </p:txBody>
      </p:sp>
      <p:sp>
        <p:nvSpPr>
          <p:cNvPr id="508" name="Google Shape;508;p27"/>
          <p:cNvSpPr/>
          <p:nvPr/>
        </p:nvSpPr>
        <p:spPr>
          <a:xfrm>
            <a:off x="6189131"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9" name="Google Shape;509;p27"/>
          <p:cNvSpPr/>
          <p:nvPr/>
        </p:nvSpPr>
        <p:spPr>
          <a:xfrm>
            <a:off x="6189131"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0" name="Google Shape;510;p27"/>
          <p:cNvSpPr txBox="1"/>
          <p:nvPr/>
        </p:nvSpPr>
        <p:spPr>
          <a:xfrm>
            <a:off x="6299197" y="2644345"/>
            <a:ext cx="1845733"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Caseloads</a:t>
            </a:r>
            <a:endParaRPr/>
          </a:p>
        </p:txBody>
      </p:sp>
      <p:sp>
        <p:nvSpPr>
          <p:cNvPr id="511" name="Google Shape;511;p27"/>
          <p:cNvSpPr txBox="1"/>
          <p:nvPr/>
        </p:nvSpPr>
        <p:spPr>
          <a:xfrm>
            <a:off x="6299197" y="3069378"/>
            <a:ext cx="2336800"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Global challenges can impact emerging humanitarian needs. This includes the number of people in need of assistance and the types of assistance they require.</a:t>
            </a:r>
            <a:endParaRPr/>
          </a:p>
        </p:txBody>
      </p:sp>
      <p:sp>
        <p:nvSpPr>
          <p:cNvPr id="512" name="Google Shape;512;p27"/>
          <p:cNvSpPr/>
          <p:nvPr/>
        </p:nvSpPr>
        <p:spPr>
          <a:xfrm>
            <a:off x="8847663"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3" name="Google Shape;513;p27"/>
          <p:cNvSpPr/>
          <p:nvPr/>
        </p:nvSpPr>
        <p:spPr>
          <a:xfrm>
            <a:off x="8847663"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4" name="Google Shape;514;p27"/>
          <p:cNvSpPr txBox="1"/>
          <p:nvPr/>
        </p:nvSpPr>
        <p:spPr>
          <a:xfrm>
            <a:off x="8957729" y="2644345"/>
            <a:ext cx="1845733"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Coordination</a:t>
            </a:r>
            <a:endParaRPr/>
          </a:p>
        </p:txBody>
      </p:sp>
      <p:sp>
        <p:nvSpPr>
          <p:cNvPr id="515" name="Google Shape;515;p27"/>
          <p:cNvSpPr txBox="1"/>
          <p:nvPr/>
        </p:nvSpPr>
        <p:spPr>
          <a:xfrm>
            <a:off x="8957729" y="3069378"/>
            <a:ext cx="2336800"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Coordinating the response to a humanitarian crisis can be challenging, especially when multiple organizations and agencies are involved in local, national and global levels.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8"/>
          <p:cNvSpPr/>
          <p:nvPr/>
        </p:nvSpPr>
        <p:spPr>
          <a:xfrm>
            <a:off x="0" y="0"/>
            <a:ext cx="12192000" cy="68580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1" name="Google Shape;521;p28"/>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2" name="Google Shape;522;p28"/>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Challenges</a:t>
            </a:r>
            <a:endParaRPr b="0" i="0" sz="1400" u="none" cap="none" strike="noStrike">
              <a:solidFill>
                <a:srgbClr val="000000"/>
              </a:solidFill>
              <a:latin typeface="Arial"/>
              <a:ea typeface="Arial"/>
              <a:cs typeface="Arial"/>
              <a:sym typeface="Arial"/>
            </a:endParaRPr>
          </a:p>
        </p:txBody>
      </p:sp>
      <p:sp>
        <p:nvSpPr>
          <p:cNvPr id="523" name="Google Shape;523;p28"/>
          <p:cNvSpPr txBox="1"/>
          <p:nvPr/>
        </p:nvSpPr>
        <p:spPr>
          <a:xfrm>
            <a:off x="4231451" y="936028"/>
            <a:ext cx="7528747" cy="49859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800"/>
              </a:spcBef>
              <a:spcAft>
                <a:spcPts val="0"/>
              </a:spcAft>
              <a:buClr>
                <a:srgbClr val="000000"/>
              </a:buClr>
              <a:buSzPts val="2400"/>
              <a:buFont typeface="Arial"/>
              <a:buNone/>
            </a:pPr>
            <a:r>
              <a:rPr b="1" i="0" lang="en-US" sz="2400" u="none" cap="none" strike="noStrike">
                <a:solidFill>
                  <a:schemeClr val="lt1"/>
                </a:solidFill>
                <a:latin typeface="Georgia"/>
                <a:ea typeface="Georgia"/>
                <a:cs typeface="Georgia"/>
                <a:sym typeface="Georgia"/>
              </a:rPr>
              <a:t>Living Conditions: </a:t>
            </a:r>
            <a:r>
              <a:rPr b="0" i="0" lang="en-US" sz="2400" u="none" cap="none" strike="noStrike">
                <a:solidFill>
                  <a:schemeClr val="lt1"/>
                </a:solidFill>
                <a:latin typeface="Georgia"/>
                <a:ea typeface="Georgia"/>
                <a:cs typeface="Georgia"/>
                <a:sym typeface="Georgia"/>
              </a:rPr>
              <a:t>The impacts are moderated through their continuous movement or worse living circumstances limiting access to food, shelter, water, and health services, a greater environmental exposure (e.g., overcrowded camps), more challenging security issues, unclear international mandates, and the disruption of normalcy creating excessive stress</a:t>
            </a:r>
            <a:endParaRPr/>
          </a:p>
          <a:p>
            <a:pPr indent="0" lvl="0" marL="0" marR="0" rtl="0" algn="l">
              <a:lnSpc>
                <a:spcPct val="100000"/>
              </a:lnSpc>
              <a:spcBef>
                <a:spcPts val="1800"/>
              </a:spcBef>
              <a:spcAft>
                <a:spcPts val="0"/>
              </a:spcAft>
              <a:buClr>
                <a:srgbClr val="000000"/>
              </a:buClr>
              <a:buSzPts val="2400"/>
              <a:buFont typeface="Arial"/>
              <a:buNone/>
            </a:pPr>
            <a:r>
              <a:rPr b="1" i="0" lang="en-US" sz="2400" u="none" cap="none" strike="noStrike">
                <a:solidFill>
                  <a:schemeClr val="lt1"/>
                </a:solidFill>
                <a:latin typeface="Georgia"/>
                <a:ea typeface="Georgia"/>
                <a:cs typeface="Georgia"/>
                <a:sym typeface="Georgia"/>
              </a:rPr>
              <a:t>Conflict: </a:t>
            </a:r>
            <a:r>
              <a:rPr b="0" i="0" lang="en-US" sz="2400" u="none" cap="none" strike="noStrike">
                <a:solidFill>
                  <a:schemeClr val="lt1"/>
                </a:solidFill>
                <a:latin typeface="Georgia"/>
                <a:ea typeface="Georgia"/>
                <a:cs typeface="Georgia"/>
                <a:sym typeface="Georgia"/>
              </a:rPr>
              <a:t>Whole systems and communities are weakened when fighting occurs in densely populated areas and suffer from the cumulative impacts of unrestricted warfare, violence, poverty, pandemics, sanctions, and bad governance. </a:t>
            </a:r>
            <a:endParaRPr/>
          </a:p>
        </p:txBody>
      </p:sp>
      <p:cxnSp>
        <p:nvCxnSpPr>
          <p:cNvPr id="524" name="Google Shape;524;p28"/>
          <p:cNvCxnSpPr/>
          <p:nvPr/>
        </p:nvCxnSpPr>
        <p:spPr>
          <a:xfrm>
            <a:off x="4172183" y="1041550"/>
            <a:ext cx="0" cy="2414700"/>
          </a:xfrm>
          <a:prstGeom prst="straightConnector1">
            <a:avLst/>
          </a:prstGeom>
          <a:noFill/>
          <a:ln cap="flat" cmpd="sng" w="28575">
            <a:solidFill>
              <a:schemeClr val="lt1"/>
            </a:solidFill>
            <a:prstDash val="solid"/>
            <a:miter lim="800000"/>
            <a:headEnd len="sm" w="sm" type="none"/>
            <a:tailEnd len="sm" w="sm" type="none"/>
          </a:ln>
        </p:spPr>
      </p:cxnSp>
      <p:cxnSp>
        <p:nvCxnSpPr>
          <p:cNvPr id="525" name="Google Shape;525;p28"/>
          <p:cNvCxnSpPr/>
          <p:nvPr/>
        </p:nvCxnSpPr>
        <p:spPr>
          <a:xfrm>
            <a:off x="4172183" y="3866243"/>
            <a:ext cx="0" cy="163980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29"/>
          <p:cNvSpPr txBox="1"/>
          <p:nvPr/>
        </p:nvSpPr>
        <p:spPr>
          <a:xfrm>
            <a:off x="623399" y="598427"/>
            <a:ext cx="907093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The need for flexibility, adaptability, and a comprehensive approach </a:t>
            </a:r>
            <a:endParaRPr/>
          </a:p>
        </p:txBody>
      </p:sp>
      <p:cxnSp>
        <p:nvCxnSpPr>
          <p:cNvPr id="531" name="Google Shape;531;p29"/>
          <p:cNvCxnSpPr/>
          <p:nvPr/>
        </p:nvCxnSpPr>
        <p:spPr>
          <a:xfrm>
            <a:off x="758867" y="1896541"/>
            <a:ext cx="1022625" cy="0"/>
          </a:xfrm>
          <a:prstGeom prst="straightConnector1">
            <a:avLst/>
          </a:prstGeom>
          <a:noFill/>
          <a:ln cap="flat" cmpd="sng" w="57150">
            <a:solidFill>
              <a:srgbClr val="DAA530"/>
            </a:solidFill>
            <a:prstDash val="solid"/>
            <a:round/>
            <a:headEnd len="sm" w="sm" type="none"/>
            <a:tailEnd len="sm" w="sm" type="none"/>
          </a:ln>
        </p:spPr>
      </p:cxnSp>
      <p:sp>
        <p:nvSpPr>
          <p:cNvPr id="532" name="Google Shape;532;p29"/>
          <p:cNvSpPr txBox="1"/>
          <p:nvPr/>
        </p:nvSpPr>
        <p:spPr>
          <a:xfrm>
            <a:off x="809670" y="2361617"/>
            <a:ext cx="4126396"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Complex and Dynamic Nature of Crises: </a:t>
            </a:r>
            <a:r>
              <a:rPr b="0" i="0" lang="en-US" sz="1300" u="none" cap="none" strike="noStrike">
                <a:solidFill>
                  <a:srgbClr val="000000"/>
                </a:solidFill>
                <a:latin typeface="Georgia"/>
                <a:ea typeface="Georgia"/>
                <a:cs typeface="Georgia"/>
                <a:sym typeface="Georgia"/>
              </a:rPr>
              <a:t>Humanitarian crises are often complex and dynamic, with changing needs and contexts. Flexibility allows humanitarian actors to adapt their strategies and interventions as the situation evolves. </a:t>
            </a:r>
            <a:endParaRPr/>
          </a:p>
        </p:txBody>
      </p:sp>
      <p:cxnSp>
        <p:nvCxnSpPr>
          <p:cNvPr id="533" name="Google Shape;533;p29"/>
          <p:cNvCxnSpPr/>
          <p:nvPr/>
        </p:nvCxnSpPr>
        <p:spPr>
          <a:xfrm>
            <a:off x="758867" y="2429927"/>
            <a:ext cx="0" cy="914406"/>
          </a:xfrm>
          <a:prstGeom prst="straightConnector1">
            <a:avLst/>
          </a:prstGeom>
          <a:noFill/>
          <a:ln cap="flat" cmpd="sng" w="19050">
            <a:solidFill>
              <a:schemeClr val="dk1"/>
            </a:solidFill>
            <a:prstDash val="solid"/>
            <a:round/>
            <a:headEnd len="sm" w="sm" type="none"/>
            <a:tailEnd len="sm" w="sm" type="none"/>
          </a:ln>
        </p:spPr>
      </p:cxnSp>
      <p:sp>
        <p:nvSpPr>
          <p:cNvPr id="534" name="Google Shape;534;p29"/>
          <p:cNvSpPr txBox="1"/>
          <p:nvPr/>
        </p:nvSpPr>
        <p:spPr>
          <a:xfrm>
            <a:off x="5664201" y="2361617"/>
            <a:ext cx="3826926"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Diverse Needs: </a:t>
            </a:r>
            <a:r>
              <a:rPr b="0" i="0" lang="en-US" sz="1300" u="none" cap="none" strike="noStrike">
                <a:solidFill>
                  <a:srgbClr val="000000"/>
                </a:solidFill>
                <a:latin typeface="Georgia"/>
                <a:ea typeface="Georgia"/>
                <a:cs typeface="Georgia"/>
                <a:sym typeface="Georgia"/>
              </a:rPr>
              <a:t>Affected populations have diverse needs. A comprehensive approach ensures that all aspects of these needs are addressed, from immediate relief to long-term recovery. </a:t>
            </a:r>
            <a:endParaRPr/>
          </a:p>
        </p:txBody>
      </p:sp>
      <p:cxnSp>
        <p:nvCxnSpPr>
          <p:cNvPr id="535" name="Google Shape;535;p29"/>
          <p:cNvCxnSpPr/>
          <p:nvPr/>
        </p:nvCxnSpPr>
        <p:spPr>
          <a:xfrm>
            <a:off x="5613398" y="2429927"/>
            <a:ext cx="0" cy="914406"/>
          </a:xfrm>
          <a:prstGeom prst="straightConnector1">
            <a:avLst/>
          </a:prstGeom>
          <a:noFill/>
          <a:ln cap="flat" cmpd="sng" w="19050">
            <a:solidFill>
              <a:schemeClr val="dk1"/>
            </a:solidFill>
            <a:prstDash val="solid"/>
            <a:round/>
            <a:headEnd len="sm" w="sm" type="none"/>
            <a:tailEnd len="sm" w="sm" type="none"/>
          </a:ln>
        </p:spPr>
      </p:cxnSp>
      <p:sp>
        <p:nvSpPr>
          <p:cNvPr id="536" name="Google Shape;536;p29"/>
          <p:cNvSpPr txBox="1"/>
          <p:nvPr/>
        </p:nvSpPr>
        <p:spPr>
          <a:xfrm>
            <a:off x="809670" y="3673859"/>
            <a:ext cx="3957063"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Building Resilience: </a:t>
            </a:r>
            <a:r>
              <a:rPr b="0" i="0" lang="en-US" sz="1300" u="none" cap="none" strike="noStrike">
                <a:solidFill>
                  <a:srgbClr val="000000"/>
                </a:solidFill>
                <a:latin typeface="Georgia"/>
                <a:ea typeface="Georgia"/>
                <a:cs typeface="Georgia"/>
                <a:sym typeface="Georgia"/>
              </a:rPr>
              <a:t>Addressing immediate needs is crucial, but it’s also important to help communities build resilience to future crises.  This involves strengthening local capacities, supporting sustainable livelihoods, and promoting risk reduction measures.</a:t>
            </a:r>
            <a:endParaRPr/>
          </a:p>
        </p:txBody>
      </p:sp>
      <p:cxnSp>
        <p:nvCxnSpPr>
          <p:cNvPr id="537" name="Google Shape;537;p29"/>
          <p:cNvCxnSpPr/>
          <p:nvPr/>
        </p:nvCxnSpPr>
        <p:spPr>
          <a:xfrm>
            <a:off x="758867" y="3742169"/>
            <a:ext cx="0" cy="1151467"/>
          </a:xfrm>
          <a:prstGeom prst="straightConnector1">
            <a:avLst/>
          </a:prstGeom>
          <a:noFill/>
          <a:ln cap="flat" cmpd="sng" w="19050">
            <a:solidFill>
              <a:schemeClr val="dk1"/>
            </a:solidFill>
            <a:prstDash val="solid"/>
            <a:round/>
            <a:headEnd len="sm" w="sm" type="none"/>
            <a:tailEnd len="sm" w="sm" type="none"/>
          </a:ln>
        </p:spPr>
      </p:cxnSp>
      <p:sp>
        <p:nvSpPr>
          <p:cNvPr id="538" name="Google Shape;538;p29"/>
          <p:cNvSpPr txBox="1"/>
          <p:nvPr/>
        </p:nvSpPr>
        <p:spPr>
          <a:xfrm>
            <a:off x="809670" y="5187322"/>
            <a:ext cx="3957061"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Collaborative Partnerships: </a:t>
            </a:r>
            <a:r>
              <a:rPr b="0" i="0" lang="en-US" sz="1300" u="none" cap="none" strike="noStrike">
                <a:solidFill>
                  <a:srgbClr val="000000"/>
                </a:solidFill>
                <a:latin typeface="Georgia"/>
                <a:ea typeface="Georgia"/>
                <a:cs typeface="Georgia"/>
                <a:sym typeface="Georgia"/>
              </a:rPr>
              <a:t>The scale of humanitarian crises often requires the concerted action of a number of agencies and organizations. A flexible and adaptable approach can facilitate better coordination and collaboration. </a:t>
            </a:r>
            <a:endParaRPr/>
          </a:p>
        </p:txBody>
      </p:sp>
      <p:cxnSp>
        <p:nvCxnSpPr>
          <p:cNvPr id="539" name="Google Shape;539;p29"/>
          <p:cNvCxnSpPr/>
          <p:nvPr/>
        </p:nvCxnSpPr>
        <p:spPr>
          <a:xfrm>
            <a:off x="758867" y="5255632"/>
            <a:ext cx="0" cy="916568"/>
          </a:xfrm>
          <a:prstGeom prst="straightConnector1">
            <a:avLst/>
          </a:prstGeom>
          <a:noFill/>
          <a:ln cap="flat" cmpd="sng" w="19050">
            <a:solidFill>
              <a:schemeClr val="dk1"/>
            </a:solidFill>
            <a:prstDash val="solid"/>
            <a:round/>
            <a:headEnd len="sm" w="sm" type="none"/>
            <a:tailEnd len="sm" w="sm" type="none"/>
          </a:ln>
        </p:spPr>
      </p:cxnSp>
      <p:sp>
        <p:nvSpPr>
          <p:cNvPr id="540" name="Google Shape;540;p29"/>
          <p:cNvSpPr txBox="1"/>
          <p:nvPr/>
        </p:nvSpPr>
        <p:spPr>
          <a:xfrm>
            <a:off x="5664201" y="3673859"/>
            <a:ext cx="4749795"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Global Challenges: </a:t>
            </a:r>
            <a:r>
              <a:rPr b="0" i="0" lang="en-US" sz="1300" u="none" cap="none" strike="noStrike">
                <a:solidFill>
                  <a:srgbClr val="000000"/>
                </a:solidFill>
                <a:latin typeface="Georgia"/>
                <a:ea typeface="Georgia"/>
                <a:cs typeface="Georgia"/>
                <a:sym typeface="Georgia"/>
              </a:rPr>
              <a:t>Humanitarian stakeholders are increasingly concerned about the impacts of current or emerging global challenges, such as climate change, food and financial crises, extreme poverty, urbanization, water scarcity, energy security, migration, and population growth. These challenges require adaptable and comprehensive solutions. </a:t>
            </a:r>
            <a:endParaRPr/>
          </a:p>
        </p:txBody>
      </p:sp>
      <p:cxnSp>
        <p:nvCxnSpPr>
          <p:cNvPr id="541" name="Google Shape;541;p29"/>
          <p:cNvCxnSpPr/>
          <p:nvPr/>
        </p:nvCxnSpPr>
        <p:spPr>
          <a:xfrm>
            <a:off x="5613398" y="3742169"/>
            <a:ext cx="0" cy="1151467"/>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2ecd544b7ab_0_55"/>
          <p:cNvSpPr txBox="1"/>
          <p:nvPr/>
        </p:nvSpPr>
        <p:spPr>
          <a:xfrm>
            <a:off x="733800" y="2069828"/>
            <a:ext cx="29238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US" sz="1800" u="none" cap="none" strike="noStrike">
                <a:solidFill>
                  <a:schemeClr val="dk1"/>
                </a:solidFill>
                <a:latin typeface="Georgia"/>
                <a:ea typeface="Georgia"/>
                <a:cs typeface="Georgia"/>
                <a:sym typeface="Georgia"/>
              </a:rPr>
              <a:t>What is a sudden-onset crisis?</a:t>
            </a:r>
            <a:endParaRPr b="1" i="0" sz="1800" u="none" cap="none" strike="noStrike">
              <a:solidFill>
                <a:srgbClr val="000000"/>
              </a:solidFill>
              <a:latin typeface="Georgia"/>
              <a:ea typeface="Georgia"/>
              <a:cs typeface="Georgia"/>
              <a:sym typeface="Georgia"/>
            </a:endParaRPr>
          </a:p>
        </p:txBody>
      </p:sp>
      <p:sp>
        <p:nvSpPr>
          <p:cNvPr id="112" name="Google Shape;112;g2ecd544b7ab_0_55"/>
          <p:cNvSpPr/>
          <p:nvPr/>
        </p:nvSpPr>
        <p:spPr>
          <a:xfrm>
            <a:off x="762000" y="30096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 name="Google Shape;113;g2ecd544b7ab_0_55"/>
          <p:cNvSpPr/>
          <p:nvPr/>
        </p:nvSpPr>
        <p:spPr>
          <a:xfrm>
            <a:off x="762000" y="3562200"/>
            <a:ext cx="4038600" cy="590400"/>
          </a:xfrm>
          <a:prstGeom prst="rect">
            <a:avLst/>
          </a:prstGeom>
          <a:solidFill>
            <a:srgbClr val="95D7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 name="Google Shape;114;g2ecd544b7ab_0_55"/>
          <p:cNvSpPr/>
          <p:nvPr/>
        </p:nvSpPr>
        <p:spPr>
          <a:xfrm>
            <a:off x="762000" y="43242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 name="Google Shape;115;g2ecd544b7ab_0_55"/>
          <p:cNvSpPr/>
          <p:nvPr/>
        </p:nvSpPr>
        <p:spPr>
          <a:xfrm>
            <a:off x="762000" y="48768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 name="Google Shape;116;g2ecd544b7ab_0_55"/>
          <p:cNvSpPr/>
          <p:nvPr/>
        </p:nvSpPr>
        <p:spPr>
          <a:xfrm>
            <a:off x="5667000" y="3009600"/>
            <a:ext cx="49248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 name="Google Shape;117;g2ecd544b7ab_0_55"/>
          <p:cNvSpPr/>
          <p:nvPr/>
        </p:nvSpPr>
        <p:spPr>
          <a:xfrm>
            <a:off x="5667000" y="3562200"/>
            <a:ext cx="4924800" cy="590400"/>
          </a:xfrm>
          <a:prstGeom prst="rect">
            <a:avLst/>
          </a:prstGeom>
          <a:solidFill>
            <a:srgbClr val="95D7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 name="Google Shape;118;g2ecd544b7ab_0_55"/>
          <p:cNvSpPr/>
          <p:nvPr/>
        </p:nvSpPr>
        <p:spPr>
          <a:xfrm>
            <a:off x="5667000" y="4324200"/>
            <a:ext cx="49248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 name="Google Shape;119;g2ecd544b7ab_0_55"/>
          <p:cNvSpPr/>
          <p:nvPr/>
        </p:nvSpPr>
        <p:spPr>
          <a:xfrm>
            <a:off x="5667000" y="4876800"/>
            <a:ext cx="4924800" cy="6096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 name="Google Shape;120;g2ecd544b7ab_0_55"/>
          <p:cNvSpPr txBox="1"/>
          <p:nvPr/>
        </p:nvSpPr>
        <p:spPr>
          <a:xfrm>
            <a:off x="5638800" y="2069828"/>
            <a:ext cx="54384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US" sz="1800" u="none" cap="none" strike="noStrike">
                <a:solidFill>
                  <a:schemeClr val="dk1"/>
                </a:solidFill>
                <a:latin typeface="Georgia"/>
                <a:ea typeface="Georgia"/>
                <a:cs typeface="Georgia"/>
                <a:sym typeface="Georgia"/>
              </a:rPr>
              <a:t>Which of the following is a primary</a:t>
            </a:r>
            <a:br>
              <a:rPr b="1" i="0" lang="en-US" sz="1800" u="none" cap="none" strike="noStrike">
                <a:solidFill>
                  <a:schemeClr val="dk1"/>
                </a:solidFill>
                <a:latin typeface="Georgia"/>
                <a:ea typeface="Georgia"/>
                <a:cs typeface="Georgia"/>
                <a:sym typeface="Georgia"/>
              </a:rPr>
            </a:br>
            <a:r>
              <a:rPr b="1" i="0" lang="en-US" sz="1800" u="none" cap="none" strike="noStrike">
                <a:solidFill>
                  <a:schemeClr val="dk1"/>
                </a:solidFill>
                <a:latin typeface="Georgia"/>
                <a:ea typeface="Georgia"/>
                <a:cs typeface="Georgia"/>
                <a:sym typeface="Georgia"/>
              </a:rPr>
              <a:t>goal of a Rapid Needs Assessment (RNA)?</a:t>
            </a:r>
            <a:endParaRPr b="1" i="0" sz="1800" u="none" cap="none" strike="noStrike">
              <a:solidFill>
                <a:srgbClr val="000000"/>
              </a:solidFill>
              <a:latin typeface="Georgia"/>
              <a:ea typeface="Georgia"/>
              <a:cs typeface="Georgia"/>
              <a:sym typeface="Georgia"/>
            </a:endParaRPr>
          </a:p>
        </p:txBody>
      </p:sp>
      <p:cxnSp>
        <p:nvCxnSpPr>
          <p:cNvPr id="121" name="Google Shape;121;g2ecd544b7ab_0_55"/>
          <p:cNvCxnSpPr/>
          <p:nvPr/>
        </p:nvCxnSpPr>
        <p:spPr>
          <a:xfrm>
            <a:off x="5257800" y="2116675"/>
            <a:ext cx="0" cy="3369600"/>
          </a:xfrm>
          <a:prstGeom prst="straightConnector1">
            <a:avLst/>
          </a:prstGeom>
          <a:noFill/>
          <a:ln cap="flat" cmpd="sng" w="9525">
            <a:solidFill>
              <a:schemeClr val="dk2"/>
            </a:solidFill>
            <a:prstDash val="solid"/>
            <a:round/>
            <a:headEnd len="sm" w="sm" type="none"/>
            <a:tailEnd len="sm" w="sm" type="none"/>
          </a:ln>
        </p:spPr>
      </p:cxnSp>
      <p:sp>
        <p:nvSpPr>
          <p:cNvPr id="122" name="Google Shape;122;g2ecd544b7ab_0_55"/>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Let’s test ourselves before we start</a:t>
            </a:r>
            <a:endParaRPr/>
          </a:p>
        </p:txBody>
      </p:sp>
      <p:cxnSp>
        <p:nvCxnSpPr>
          <p:cNvPr id="123" name="Google Shape;123;g2ecd544b7ab_0_55"/>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124" name="Google Shape;124;g2ecd544b7ab_0_55"/>
          <p:cNvSpPr txBox="1"/>
          <p:nvPr/>
        </p:nvSpPr>
        <p:spPr>
          <a:xfrm>
            <a:off x="838201" y="3036611"/>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A crisis that develops over a long period</a:t>
            </a:r>
            <a:endParaRPr/>
          </a:p>
        </p:txBody>
      </p:sp>
      <p:sp>
        <p:nvSpPr>
          <p:cNvPr id="125" name="Google Shape;125;g2ecd544b7ab_0_55"/>
          <p:cNvSpPr txBox="1"/>
          <p:nvPr/>
        </p:nvSpPr>
        <p:spPr>
          <a:xfrm>
            <a:off x="838200" y="3596578"/>
            <a:ext cx="38861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A crisis that occurs abruptly with significant immediate impact</a:t>
            </a:r>
            <a:endParaRPr/>
          </a:p>
        </p:txBody>
      </p:sp>
      <p:sp>
        <p:nvSpPr>
          <p:cNvPr id="126" name="Google Shape;126;g2ecd544b7ab_0_55"/>
          <p:cNvSpPr txBox="1"/>
          <p:nvPr/>
        </p:nvSpPr>
        <p:spPr>
          <a:xfrm>
            <a:off x="838201" y="4386335"/>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 A crisis caused by prolonged drought</a:t>
            </a:r>
            <a:endParaRPr/>
          </a:p>
        </p:txBody>
      </p:sp>
      <p:sp>
        <p:nvSpPr>
          <p:cNvPr id="127" name="Google Shape;127;g2ecd544b7ab_0_55"/>
          <p:cNvSpPr txBox="1"/>
          <p:nvPr/>
        </p:nvSpPr>
        <p:spPr>
          <a:xfrm>
            <a:off x="838201" y="4913411"/>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A crisis without any immediate impact</a:t>
            </a:r>
            <a:endParaRPr/>
          </a:p>
        </p:txBody>
      </p:sp>
      <p:sp>
        <p:nvSpPr>
          <p:cNvPr id="128" name="Google Shape;128;g2ecd544b7ab_0_55"/>
          <p:cNvSpPr txBox="1"/>
          <p:nvPr/>
        </p:nvSpPr>
        <p:spPr>
          <a:xfrm>
            <a:off x="5751665" y="3036611"/>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To delay the response planning process</a:t>
            </a:r>
            <a:endParaRPr/>
          </a:p>
        </p:txBody>
      </p:sp>
      <p:sp>
        <p:nvSpPr>
          <p:cNvPr id="129" name="Google Shape;129;g2ecd544b7ab_0_55"/>
          <p:cNvSpPr txBox="1"/>
          <p:nvPr/>
        </p:nvSpPr>
        <p:spPr>
          <a:xfrm>
            <a:off x="5751664" y="3620798"/>
            <a:ext cx="42305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To identify the basic needs of the population for prioritizing assistance</a:t>
            </a:r>
            <a:endParaRPr/>
          </a:p>
        </p:txBody>
      </p:sp>
      <p:sp>
        <p:nvSpPr>
          <p:cNvPr id="130" name="Google Shape;130;g2ecd544b7ab_0_55"/>
          <p:cNvSpPr txBox="1"/>
          <p:nvPr/>
        </p:nvSpPr>
        <p:spPr>
          <a:xfrm>
            <a:off x="5751665" y="4360933"/>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 To provide long-term recovery plans</a:t>
            </a:r>
            <a:endParaRPr/>
          </a:p>
        </p:txBody>
      </p:sp>
      <p:sp>
        <p:nvSpPr>
          <p:cNvPr id="131" name="Google Shape;131;g2ecd544b7ab_0_55"/>
          <p:cNvSpPr txBox="1"/>
          <p:nvPr/>
        </p:nvSpPr>
        <p:spPr>
          <a:xfrm>
            <a:off x="5751665" y="4922002"/>
            <a:ext cx="446760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To exclude government authorities from the response process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e329b1e6bf_0_123"/>
          <p:cNvSpPr/>
          <p:nvPr/>
        </p:nvSpPr>
        <p:spPr>
          <a:xfrm>
            <a:off x="214325" y="71450"/>
            <a:ext cx="12192000" cy="70365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47" name="Google Shape;547;g2e329b1e6bf_0_123"/>
          <p:cNvPicPr preferRelativeResize="0"/>
          <p:nvPr/>
        </p:nvPicPr>
        <p:blipFill rotWithShape="1">
          <a:blip r:embed="rId3">
            <a:alphaModFix amt="52000"/>
          </a:blip>
          <a:srcRect b="29691" l="0" r="0" t="22203"/>
          <a:stretch/>
        </p:blipFill>
        <p:spPr>
          <a:xfrm>
            <a:off x="0" y="464350"/>
            <a:ext cx="9840527" cy="1160850"/>
          </a:xfrm>
          <a:prstGeom prst="rect">
            <a:avLst/>
          </a:prstGeom>
          <a:noFill/>
          <a:ln>
            <a:noFill/>
          </a:ln>
        </p:spPr>
      </p:pic>
      <p:sp>
        <p:nvSpPr>
          <p:cNvPr id="548" name="Google Shape;548;g2e329b1e6bf_0_123"/>
          <p:cNvSpPr txBox="1"/>
          <p:nvPr/>
        </p:nvSpPr>
        <p:spPr>
          <a:xfrm>
            <a:off x="2465900" y="4295171"/>
            <a:ext cx="1722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a:p>
        </p:txBody>
      </p:sp>
      <p:sp>
        <p:nvSpPr>
          <p:cNvPr id="549" name="Google Shape;549;g2e329b1e6bf_0_123"/>
          <p:cNvSpPr txBox="1"/>
          <p:nvPr/>
        </p:nvSpPr>
        <p:spPr>
          <a:xfrm>
            <a:off x="5327633" y="4418281"/>
            <a:ext cx="1722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a:p>
        </p:txBody>
      </p:sp>
      <p:sp>
        <p:nvSpPr>
          <p:cNvPr id="550" name="Google Shape;550;g2e329b1e6bf_0_123"/>
          <p:cNvSpPr txBox="1"/>
          <p:nvPr/>
        </p:nvSpPr>
        <p:spPr>
          <a:xfrm>
            <a:off x="2035950" y="2428875"/>
            <a:ext cx="850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51" name="Google Shape;551;g2e329b1e6bf_0_123" title="Shorten Version 2.mp4">
            <a:hlinkClick r:id="rId4"/>
          </p:cNvPr>
          <p:cNvPicPr preferRelativeResize="0"/>
          <p:nvPr/>
        </p:nvPicPr>
        <p:blipFill>
          <a:blip r:embed="rId5">
            <a:alphaModFix/>
          </a:blip>
          <a:stretch>
            <a:fillRect/>
          </a:stretch>
        </p:blipFill>
        <p:spPr>
          <a:xfrm>
            <a:off x="1428750" y="1625200"/>
            <a:ext cx="10126277" cy="49280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30"/>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Final Reflections: </a:t>
            </a:r>
            <a:endParaRPr/>
          </a:p>
        </p:txBody>
      </p:sp>
      <p:cxnSp>
        <p:nvCxnSpPr>
          <p:cNvPr id="557" name="Google Shape;557;p30"/>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558" name="Google Shape;558;p30"/>
          <p:cNvSpPr txBox="1"/>
          <p:nvPr/>
        </p:nvSpPr>
        <p:spPr>
          <a:xfrm>
            <a:off x="691131" y="2565831"/>
            <a:ext cx="6547869" cy="318998"/>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chemeClr val="dk1"/>
                </a:solidFill>
                <a:latin typeface="Georgia"/>
                <a:ea typeface="Georgia"/>
                <a:cs typeface="Georgia"/>
                <a:sym typeface="Georgia"/>
              </a:rPr>
              <a:t>Participants will write on a padlet -</a:t>
            </a:r>
            <a:endParaRPr/>
          </a:p>
        </p:txBody>
      </p:sp>
      <p:sp>
        <p:nvSpPr>
          <p:cNvPr id="559" name="Google Shape;559;p30"/>
          <p:cNvSpPr/>
          <p:nvPr/>
        </p:nvSpPr>
        <p:spPr>
          <a:xfrm>
            <a:off x="758866" y="3036515"/>
            <a:ext cx="3748061" cy="186568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0" name="Google Shape;560;p30"/>
          <p:cNvSpPr txBox="1"/>
          <p:nvPr/>
        </p:nvSpPr>
        <p:spPr>
          <a:xfrm>
            <a:off x="860465" y="2785434"/>
            <a:ext cx="519602" cy="106689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6000"/>
              <a:buFont typeface="Arial"/>
              <a:buNone/>
            </a:pPr>
            <a:r>
              <a:rPr b="0" i="0" lang="en-US" sz="6000" u="none" cap="none" strike="noStrike">
                <a:solidFill>
                  <a:schemeClr val="lt1"/>
                </a:solidFill>
                <a:latin typeface="Georgia"/>
                <a:ea typeface="Georgia"/>
                <a:cs typeface="Georgia"/>
                <a:sym typeface="Georgia"/>
              </a:rPr>
              <a:t>1</a:t>
            </a:r>
            <a:endParaRPr/>
          </a:p>
        </p:txBody>
      </p:sp>
      <p:cxnSp>
        <p:nvCxnSpPr>
          <p:cNvPr id="561" name="Google Shape;561;p30"/>
          <p:cNvCxnSpPr/>
          <p:nvPr/>
        </p:nvCxnSpPr>
        <p:spPr>
          <a:xfrm>
            <a:off x="1498600" y="3147728"/>
            <a:ext cx="0" cy="1585139"/>
          </a:xfrm>
          <a:prstGeom prst="straightConnector1">
            <a:avLst/>
          </a:prstGeom>
          <a:noFill/>
          <a:ln cap="flat" cmpd="sng" w="28575">
            <a:solidFill>
              <a:schemeClr val="lt1"/>
            </a:solidFill>
            <a:prstDash val="solid"/>
            <a:round/>
            <a:headEnd len="sm" w="sm" type="none"/>
            <a:tailEnd len="sm" w="sm" type="none"/>
          </a:ln>
        </p:spPr>
      </p:cxnSp>
      <p:sp>
        <p:nvSpPr>
          <p:cNvPr id="562" name="Google Shape;562;p30"/>
          <p:cNvSpPr txBox="1"/>
          <p:nvPr/>
        </p:nvSpPr>
        <p:spPr>
          <a:xfrm>
            <a:off x="1662131" y="3075534"/>
            <a:ext cx="296332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Georgia"/>
                <a:ea typeface="Georgia"/>
                <a:cs typeface="Georgia"/>
                <a:sym typeface="Georgia"/>
              </a:rPr>
              <a:t>Reflect on the importance of adaptability and flexibility in emergency response. How can organizations improve these traits?</a:t>
            </a:r>
            <a:endParaRPr/>
          </a:p>
        </p:txBody>
      </p:sp>
      <p:sp>
        <p:nvSpPr>
          <p:cNvPr id="563" name="Google Shape;563;p30"/>
          <p:cNvSpPr/>
          <p:nvPr/>
        </p:nvSpPr>
        <p:spPr>
          <a:xfrm>
            <a:off x="4788990" y="3036515"/>
            <a:ext cx="3508334" cy="186568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64" name="Google Shape;564;p30"/>
          <p:cNvCxnSpPr/>
          <p:nvPr/>
        </p:nvCxnSpPr>
        <p:spPr>
          <a:xfrm>
            <a:off x="5528723" y="3147728"/>
            <a:ext cx="0" cy="1585139"/>
          </a:xfrm>
          <a:prstGeom prst="straightConnector1">
            <a:avLst/>
          </a:prstGeom>
          <a:noFill/>
          <a:ln cap="flat" cmpd="sng" w="28575">
            <a:solidFill>
              <a:schemeClr val="lt1"/>
            </a:solidFill>
            <a:prstDash val="solid"/>
            <a:round/>
            <a:headEnd len="sm" w="sm" type="none"/>
            <a:tailEnd len="sm" w="sm" type="none"/>
          </a:ln>
        </p:spPr>
      </p:cxnSp>
      <p:sp>
        <p:nvSpPr>
          <p:cNvPr id="565" name="Google Shape;565;p30"/>
          <p:cNvSpPr txBox="1"/>
          <p:nvPr/>
        </p:nvSpPr>
        <p:spPr>
          <a:xfrm>
            <a:off x="5692255" y="3075534"/>
            <a:ext cx="2302938"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Georgia"/>
                <a:ea typeface="Georgia"/>
                <a:cs typeface="Georgia"/>
                <a:sym typeface="Georgia"/>
              </a:rPr>
              <a:t>Discuss the challenges faced by caregivers during emergencies. How can their wellbeing be ensured?</a:t>
            </a:r>
            <a:endParaRPr/>
          </a:p>
        </p:txBody>
      </p:sp>
      <p:sp>
        <p:nvSpPr>
          <p:cNvPr id="566" name="Google Shape;566;p30"/>
          <p:cNvSpPr txBox="1"/>
          <p:nvPr/>
        </p:nvSpPr>
        <p:spPr>
          <a:xfrm>
            <a:off x="4842212" y="2785434"/>
            <a:ext cx="519602" cy="106689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6000"/>
              <a:buFont typeface="Arial"/>
              <a:buNone/>
            </a:pPr>
            <a:r>
              <a:rPr b="0" i="0" lang="en-US" sz="6000" u="none" cap="none" strike="noStrike">
                <a:solidFill>
                  <a:schemeClr val="lt1"/>
                </a:solidFill>
                <a:latin typeface="Georgia"/>
                <a:ea typeface="Georgia"/>
                <a:cs typeface="Georgia"/>
                <a:sym typeface="Georgia"/>
              </a:rPr>
              <a:t>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1"/>
          <p:cNvSpPr/>
          <p:nvPr/>
        </p:nvSpPr>
        <p:spPr>
          <a:xfrm>
            <a:off x="0" y="0"/>
            <a:ext cx="12192000" cy="6858000"/>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2" name="Google Shape;572;p31"/>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3" name="Google Shape;573;p31"/>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References</a:t>
            </a:r>
            <a:endParaRPr b="0" i="0" sz="1400" u="none" cap="none" strike="noStrike">
              <a:solidFill>
                <a:srgbClr val="000000"/>
              </a:solidFill>
              <a:latin typeface="Arial"/>
              <a:ea typeface="Arial"/>
              <a:cs typeface="Arial"/>
              <a:sym typeface="Arial"/>
            </a:endParaRPr>
          </a:p>
        </p:txBody>
      </p:sp>
      <p:sp>
        <p:nvSpPr>
          <p:cNvPr id="574" name="Google Shape;574;p31"/>
          <p:cNvSpPr txBox="1"/>
          <p:nvPr/>
        </p:nvSpPr>
        <p:spPr>
          <a:xfrm>
            <a:off x="3916401" y="508593"/>
            <a:ext cx="7668877" cy="6201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https://www.humanitarianlibrary.org/sites/default/files/2014/10/Global_Challenges_Policy_Brief_Jan10.pdf</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Managing environmental health risks in emergencies. (2024, July 5). https://www.who.int/activities/managing-environmental-health-risks-in-emergency</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Radio based learning programme - Redearth Education. (n.d.). https://www.redeartheducation.org/programmes/radio-based-learning-programme/</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Voigt, S., Schneiderhan, T., Twele, A., Gähler, M., Stein, E., &amp; Mehl, H. (2011). Rapid Damage Assessment and Situation Mapping: Learning from the 2010 Haiti Earthquake. Photogrammetric Engineering and Remote Sensing, 77(9), 923–931. https://doi.org/10.14358/pers.77.9.923</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World Health Organization: WHO. (2022, March 16). Mental health in emergencies. https://www.who.int/news-room/fact-sheets/detail/mental-health-in-emergencies</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Humanitarian architecture. (n.d.). https://higuide.elrha.org/humanitarian-parameters/humanitarian-architecture/</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Khudadad, S. (n.d.). Basics of emergency preparedness in humanitarian settings. Jobs in United Nations, NGO, European Union. https://www.impactpool.org/articles/basics-of-emergency-preparedness-in-humanitarian-settings</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Khudadad, S. (2023, August 25). Writing a humanitarian contingency plan. https://www.linkedin.com/pulse/writing-humanitarian-contingency-plan-salar-khudadad/</a:t>
            </a:r>
            <a:endParaRPr/>
          </a:p>
        </p:txBody>
      </p:sp>
      <p:cxnSp>
        <p:nvCxnSpPr>
          <p:cNvPr id="575" name="Google Shape;575;p31"/>
          <p:cNvCxnSpPr/>
          <p:nvPr/>
        </p:nvCxnSpPr>
        <p:spPr>
          <a:xfrm>
            <a:off x="3852063" y="612396"/>
            <a:ext cx="0" cy="422774"/>
          </a:xfrm>
          <a:prstGeom prst="straightConnector1">
            <a:avLst/>
          </a:prstGeom>
          <a:noFill/>
          <a:ln cap="flat" cmpd="sng" w="12700">
            <a:solidFill>
              <a:schemeClr val="lt1"/>
            </a:solidFill>
            <a:prstDash val="solid"/>
            <a:miter lim="800000"/>
            <a:headEnd len="sm" w="sm" type="none"/>
            <a:tailEnd len="sm" w="sm" type="none"/>
          </a:ln>
        </p:spPr>
      </p:cxnSp>
      <p:cxnSp>
        <p:nvCxnSpPr>
          <p:cNvPr id="576" name="Google Shape;576;p31"/>
          <p:cNvCxnSpPr/>
          <p:nvPr/>
        </p:nvCxnSpPr>
        <p:spPr>
          <a:xfrm>
            <a:off x="3852063" y="1244365"/>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577" name="Google Shape;577;p31"/>
          <p:cNvCxnSpPr/>
          <p:nvPr/>
        </p:nvCxnSpPr>
        <p:spPr>
          <a:xfrm>
            <a:off x="3852063" y="1817303"/>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578" name="Google Shape;578;p31"/>
          <p:cNvCxnSpPr/>
          <p:nvPr/>
        </p:nvCxnSpPr>
        <p:spPr>
          <a:xfrm>
            <a:off x="3852063" y="2395273"/>
            <a:ext cx="0" cy="961800"/>
          </a:xfrm>
          <a:prstGeom prst="straightConnector1">
            <a:avLst/>
          </a:prstGeom>
          <a:noFill/>
          <a:ln cap="flat" cmpd="sng" w="12700">
            <a:solidFill>
              <a:schemeClr val="lt1"/>
            </a:solidFill>
            <a:prstDash val="solid"/>
            <a:miter lim="800000"/>
            <a:headEnd len="sm" w="sm" type="none"/>
            <a:tailEnd len="sm" w="sm" type="none"/>
          </a:ln>
        </p:spPr>
      </p:cxnSp>
      <p:cxnSp>
        <p:nvCxnSpPr>
          <p:cNvPr id="579" name="Google Shape;579;p31"/>
          <p:cNvCxnSpPr/>
          <p:nvPr/>
        </p:nvCxnSpPr>
        <p:spPr>
          <a:xfrm>
            <a:off x="3852063" y="3538799"/>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580" name="Google Shape;580;p31"/>
          <p:cNvCxnSpPr/>
          <p:nvPr/>
        </p:nvCxnSpPr>
        <p:spPr>
          <a:xfrm>
            <a:off x="3852063" y="4133302"/>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581" name="Google Shape;581;p31"/>
          <p:cNvCxnSpPr/>
          <p:nvPr/>
        </p:nvCxnSpPr>
        <p:spPr>
          <a:xfrm>
            <a:off x="3852063" y="4710552"/>
            <a:ext cx="0" cy="919500"/>
          </a:xfrm>
          <a:prstGeom prst="straightConnector1">
            <a:avLst/>
          </a:prstGeom>
          <a:noFill/>
          <a:ln cap="flat" cmpd="sng" w="12700">
            <a:solidFill>
              <a:schemeClr val="lt1"/>
            </a:solidFill>
            <a:prstDash val="solid"/>
            <a:miter lim="800000"/>
            <a:headEnd len="sm" w="sm" type="none"/>
            <a:tailEnd len="sm" w="sm" type="none"/>
          </a:ln>
        </p:spPr>
      </p:cxnSp>
      <p:cxnSp>
        <p:nvCxnSpPr>
          <p:cNvPr id="582" name="Google Shape;582;p31"/>
          <p:cNvCxnSpPr/>
          <p:nvPr/>
        </p:nvCxnSpPr>
        <p:spPr>
          <a:xfrm>
            <a:off x="3852063" y="5823360"/>
            <a:ext cx="0" cy="67800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32"/>
          <p:cNvSpPr/>
          <p:nvPr/>
        </p:nvSpPr>
        <p:spPr>
          <a:xfrm>
            <a:off x="0" y="0"/>
            <a:ext cx="12192000" cy="6858000"/>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8" name="Google Shape;588;p32"/>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9" name="Google Shape;589;p32"/>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References</a:t>
            </a:r>
            <a:endParaRPr b="0" i="0" sz="1400" u="none" cap="none" strike="noStrike">
              <a:solidFill>
                <a:srgbClr val="000000"/>
              </a:solidFill>
              <a:latin typeface="Arial"/>
              <a:ea typeface="Arial"/>
              <a:cs typeface="Arial"/>
              <a:sym typeface="Arial"/>
            </a:endParaRPr>
          </a:p>
        </p:txBody>
      </p:sp>
      <p:sp>
        <p:nvSpPr>
          <p:cNvPr id="590" name="Google Shape;590;p32"/>
          <p:cNvSpPr txBox="1"/>
          <p:nvPr/>
        </p:nvSpPr>
        <p:spPr>
          <a:xfrm>
            <a:off x="3916401" y="737199"/>
            <a:ext cx="7668877" cy="54629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Complex Humanitarian Emergencies - Center for Disaster Philanthropy. (2023, November 14). Center for Disaster Philanthropy. https://disasterphilanthropy.org/resources/complex-humanitarian-emergencies/#:~:text=In%202023%2C%20364.6%20million%20people,Humanitarian%20emergencies%20are%20consistently%20underfunded.</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Handbook, U. E. (2023, November 27). Humanitarian programme cycle (IASC). UNHCR. https://emergency.unhcr.org/coordination-and-communication/interagency/humanitarian-programme-cycle-iasc </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Kohrt, B. A., Mistry, A. S., Anand, N., Beecroft, B., &amp; Nuwayhid, I. (2019). Health research in humanitarian crises: an urgent global imperative. BMJ Global Health, 4(6), e001870. https://doi.org/10.1136/bmjgh-2019-001870</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Rapid Response | CERF. (n.d.). https://cerf.un.org/apply-for-a-grant/rapid-response</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IOM’s Humanitarian Policy – Principles for Humanitarian Action - World. (2016, April 6). ReliefWeb. https://reliefweb.int/report/world/iom-s-humanitarian-policy-principles-humanitarian-action</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Australian Agency for International Development. (2011). Humanitarian Action Policy. Retrieved from http://www.ausaid.gov.au/publications</a:t>
            </a:r>
            <a:endParaRPr/>
          </a:p>
        </p:txBody>
      </p:sp>
      <p:cxnSp>
        <p:nvCxnSpPr>
          <p:cNvPr id="591" name="Google Shape;591;p32"/>
          <p:cNvCxnSpPr/>
          <p:nvPr/>
        </p:nvCxnSpPr>
        <p:spPr>
          <a:xfrm>
            <a:off x="3852063" y="874876"/>
            <a:ext cx="0" cy="1157100"/>
          </a:xfrm>
          <a:prstGeom prst="straightConnector1">
            <a:avLst/>
          </a:prstGeom>
          <a:noFill/>
          <a:ln cap="flat" cmpd="sng" w="12700">
            <a:solidFill>
              <a:schemeClr val="lt1"/>
            </a:solidFill>
            <a:prstDash val="solid"/>
            <a:miter lim="800000"/>
            <a:headEnd len="sm" w="sm" type="none"/>
            <a:tailEnd len="sm" w="sm" type="none"/>
          </a:ln>
        </p:spPr>
      </p:cxnSp>
      <p:cxnSp>
        <p:nvCxnSpPr>
          <p:cNvPr id="592" name="Google Shape;592;p32"/>
          <p:cNvCxnSpPr/>
          <p:nvPr/>
        </p:nvCxnSpPr>
        <p:spPr>
          <a:xfrm>
            <a:off x="3852063" y="3494569"/>
            <a:ext cx="0" cy="648000"/>
          </a:xfrm>
          <a:prstGeom prst="straightConnector1">
            <a:avLst/>
          </a:prstGeom>
          <a:noFill/>
          <a:ln cap="flat" cmpd="sng" w="12700">
            <a:solidFill>
              <a:schemeClr val="lt1"/>
            </a:solidFill>
            <a:prstDash val="solid"/>
            <a:miter lim="800000"/>
            <a:headEnd len="sm" w="sm" type="none"/>
            <a:tailEnd len="sm" w="sm" type="none"/>
          </a:ln>
        </p:spPr>
      </p:cxnSp>
      <p:cxnSp>
        <p:nvCxnSpPr>
          <p:cNvPr id="593" name="Google Shape;593;p32"/>
          <p:cNvCxnSpPr/>
          <p:nvPr/>
        </p:nvCxnSpPr>
        <p:spPr>
          <a:xfrm>
            <a:off x="3852063" y="4381023"/>
            <a:ext cx="0" cy="198600"/>
          </a:xfrm>
          <a:prstGeom prst="straightConnector1">
            <a:avLst/>
          </a:prstGeom>
          <a:noFill/>
          <a:ln cap="flat" cmpd="sng" w="12700">
            <a:solidFill>
              <a:schemeClr val="lt1"/>
            </a:solidFill>
            <a:prstDash val="solid"/>
            <a:miter lim="800000"/>
            <a:headEnd len="sm" w="sm" type="none"/>
            <a:tailEnd len="sm" w="sm" type="none"/>
          </a:ln>
        </p:spPr>
      </p:cxnSp>
      <p:cxnSp>
        <p:nvCxnSpPr>
          <p:cNvPr id="594" name="Google Shape;594;p32"/>
          <p:cNvCxnSpPr/>
          <p:nvPr/>
        </p:nvCxnSpPr>
        <p:spPr>
          <a:xfrm>
            <a:off x="3852063" y="4853949"/>
            <a:ext cx="0" cy="880800"/>
          </a:xfrm>
          <a:prstGeom prst="straightConnector1">
            <a:avLst/>
          </a:prstGeom>
          <a:noFill/>
          <a:ln cap="flat" cmpd="sng" w="12700">
            <a:solidFill>
              <a:schemeClr val="lt1"/>
            </a:solidFill>
            <a:prstDash val="solid"/>
            <a:miter lim="800000"/>
            <a:headEnd len="sm" w="sm" type="none"/>
            <a:tailEnd len="sm" w="sm" type="none"/>
          </a:ln>
        </p:spPr>
      </p:cxnSp>
      <p:cxnSp>
        <p:nvCxnSpPr>
          <p:cNvPr id="595" name="Google Shape;595;p32"/>
          <p:cNvCxnSpPr/>
          <p:nvPr/>
        </p:nvCxnSpPr>
        <p:spPr>
          <a:xfrm>
            <a:off x="3852063" y="6024221"/>
            <a:ext cx="0" cy="402600"/>
          </a:xfrm>
          <a:prstGeom prst="straightConnector1">
            <a:avLst/>
          </a:prstGeom>
          <a:noFill/>
          <a:ln cap="flat" cmpd="sng" w="12700">
            <a:solidFill>
              <a:schemeClr val="lt1"/>
            </a:solidFill>
            <a:prstDash val="solid"/>
            <a:miter lim="800000"/>
            <a:headEnd len="sm" w="sm" type="none"/>
            <a:tailEnd len="sm" w="sm" type="none"/>
          </a:ln>
        </p:spPr>
      </p:cxnSp>
      <p:cxnSp>
        <p:nvCxnSpPr>
          <p:cNvPr id="596" name="Google Shape;596;p32"/>
          <p:cNvCxnSpPr/>
          <p:nvPr/>
        </p:nvCxnSpPr>
        <p:spPr>
          <a:xfrm>
            <a:off x="3852075" y="2279575"/>
            <a:ext cx="0" cy="92280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33"/>
          <p:cNvSpPr/>
          <p:nvPr/>
        </p:nvSpPr>
        <p:spPr>
          <a:xfrm>
            <a:off x="0" y="0"/>
            <a:ext cx="12192000" cy="6858000"/>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2" name="Google Shape;602;p33"/>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33"/>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References</a:t>
            </a:r>
            <a:endParaRPr b="0" i="0" sz="1400" u="none" cap="none" strike="noStrike">
              <a:solidFill>
                <a:srgbClr val="000000"/>
              </a:solidFill>
              <a:latin typeface="Arial"/>
              <a:ea typeface="Arial"/>
              <a:cs typeface="Arial"/>
              <a:sym typeface="Arial"/>
            </a:endParaRPr>
          </a:p>
        </p:txBody>
      </p:sp>
      <p:sp>
        <p:nvSpPr>
          <p:cNvPr id="604" name="Google Shape;604;p33"/>
          <p:cNvSpPr txBox="1"/>
          <p:nvPr/>
        </p:nvSpPr>
        <p:spPr>
          <a:xfrm>
            <a:off x="3839015" y="366644"/>
            <a:ext cx="7938000" cy="612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Peters, K., &amp; Bih, K. B. (2024, March 16). Turning multidimensional crisis into an opportunity to address compounding disaster-conflict risks. World Bank Blogs. https://blogs.worldbank.org/en/sustainablecities/turning-multidimensional-crisis-opportunity-address-compounding-disaster-conflict</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United Nations System Chief Executives Board for Coordination. (n.d.). Shared Framework for Action: United Nations System-wide Support to the Implementation of the 2030 Agenda for Sustainable Development. Retrieved from http://www.unsceb.org</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Herrick, C., Kelly, A. H., &amp; Soulard, J. (2022). Humanitarian inversions: COVID‐19 as crisis. Transactions of the Institute of British Geographers/Transactions - Institute of British Geographers, 47(4), 850–865. https://doi.org/10.1111/tran.12544</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Resilience in Protracted Crises | Policy Support and Governance Gateway | Food and Agriculture Organization of the United Nations | Policy Support and Governance | Food and Agriculture Organization of the United Nations. (n.d.). https://www.fao.org/policy-support/policy-themes/resilience-protracted-crises/en/</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IFRC. (2018, September 27). IFRC approach for Emergency Needs Assessments [Video]. YouTube. https://www.youtube.com/watch?v=VpDejNMWPOU</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Humanitarian Needs Assessment – The Good Enough Guide - World. (2015, January 28). ReliefWeb. https://reliefweb.int/report/world/humanitarian-needs-assessment-good-enough-guide-0</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ACAPS. (2016). Questionnaire design: How to design a questionnaire for needs assessments in humanitarian emergencies. ACAPS.</a:t>
            </a:r>
            <a:endParaRPr/>
          </a:p>
        </p:txBody>
      </p:sp>
      <p:cxnSp>
        <p:nvCxnSpPr>
          <p:cNvPr id="605" name="Google Shape;605;p33"/>
          <p:cNvCxnSpPr/>
          <p:nvPr/>
        </p:nvCxnSpPr>
        <p:spPr>
          <a:xfrm>
            <a:off x="3750459" y="490452"/>
            <a:ext cx="0" cy="888900"/>
          </a:xfrm>
          <a:prstGeom prst="straightConnector1">
            <a:avLst/>
          </a:prstGeom>
          <a:noFill/>
          <a:ln cap="flat" cmpd="sng" w="12700">
            <a:solidFill>
              <a:schemeClr val="lt1"/>
            </a:solidFill>
            <a:prstDash val="solid"/>
            <a:miter lim="800000"/>
            <a:headEnd len="sm" w="sm" type="none"/>
            <a:tailEnd len="sm" w="sm" type="none"/>
          </a:ln>
        </p:spPr>
      </p:cxnSp>
      <p:cxnSp>
        <p:nvCxnSpPr>
          <p:cNvPr id="606" name="Google Shape;606;p33"/>
          <p:cNvCxnSpPr/>
          <p:nvPr/>
        </p:nvCxnSpPr>
        <p:spPr>
          <a:xfrm>
            <a:off x="3750459" y="1593309"/>
            <a:ext cx="0" cy="609600"/>
          </a:xfrm>
          <a:prstGeom prst="straightConnector1">
            <a:avLst/>
          </a:prstGeom>
          <a:noFill/>
          <a:ln cap="flat" cmpd="sng" w="12700">
            <a:solidFill>
              <a:schemeClr val="lt1"/>
            </a:solidFill>
            <a:prstDash val="solid"/>
            <a:miter lim="800000"/>
            <a:headEnd len="sm" w="sm" type="none"/>
            <a:tailEnd len="sm" w="sm" type="none"/>
          </a:ln>
        </p:spPr>
      </p:cxnSp>
      <p:cxnSp>
        <p:nvCxnSpPr>
          <p:cNvPr id="607" name="Google Shape;607;p33"/>
          <p:cNvCxnSpPr/>
          <p:nvPr/>
        </p:nvCxnSpPr>
        <p:spPr>
          <a:xfrm>
            <a:off x="3750450" y="2463175"/>
            <a:ext cx="0" cy="673500"/>
          </a:xfrm>
          <a:prstGeom prst="straightConnector1">
            <a:avLst/>
          </a:prstGeom>
          <a:noFill/>
          <a:ln cap="flat" cmpd="sng" w="12700">
            <a:solidFill>
              <a:schemeClr val="lt1"/>
            </a:solidFill>
            <a:prstDash val="solid"/>
            <a:miter lim="800000"/>
            <a:headEnd len="sm" w="sm" type="none"/>
            <a:tailEnd len="sm" w="sm" type="none"/>
          </a:ln>
        </p:spPr>
      </p:cxnSp>
      <p:cxnSp>
        <p:nvCxnSpPr>
          <p:cNvPr id="608" name="Google Shape;608;p33"/>
          <p:cNvCxnSpPr/>
          <p:nvPr/>
        </p:nvCxnSpPr>
        <p:spPr>
          <a:xfrm>
            <a:off x="3750459" y="3290734"/>
            <a:ext cx="0" cy="939300"/>
          </a:xfrm>
          <a:prstGeom prst="straightConnector1">
            <a:avLst/>
          </a:prstGeom>
          <a:noFill/>
          <a:ln cap="flat" cmpd="sng" w="12700">
            <a:solidFill>
              <a:schemeClr val="lt1"/>
            </a:solidFill>
            <a:prstDash val="solid"/>
            <a:miter lim="800000"/>
            <a:headEnd len="sm" w="sm" type="none"/>
            <a:tailEnd len="sm" w="sm" type="none"/>
          </a:ln>
        </p:spPr>
      </p:cxnSp>
      <p:cxnSp>
        <p:nvCxnSpPr>
          <p:cNvPr id="609" name="Google Shape;609;p33"/>
          <p:cNvCxnSpPr/>
          <p:nvPr/>
        </p:nvCxnSpPr>
        <p:spPr>
          <a:xfrm>
            <a:off x="3750450" y="4401875"/>
            <a:ext cx="0" cy="458100"/>
          </a:xfrm>
          <a:prstGeom prst="straightConnector1">
            <a:avLst/>
          </a:prstGeom>
          <a:noFill/>
          <a:ln cap="flat" cmpd="sng" w="12700">
            <a:solidFill>
              <a:schemeClr val="lt1"/>
            </a:solidFill>
            <a:prstDash val="solid"/>
            <a:miter lim="800000"/>
            <a:headEnd len="sm" w="sm" type="none"/>
            <a:tailEnd len="sm" w="sm" type="none"/>
          </a:ln>
        </p:spPr>
      </p:cxnSp>
      <p:cxnSp>
        <p:nvCxnSpPr>
          <p:cNvPr id="610" name="Google Shape;610;p33"/>
          <p:cNvCxnSpPr/>
          <p:nvPr/>
        </p:nvCxnSpPr>
        <p:spPr>
          <a:xfrm>
            <a:off x="3750459" y="6121400"/>
            <a:ext cx="0" cy="364200"/>
          </a:xfrm>
          <a:prstGeom prst="straightConnector1">
            <a:avLst/>
          </a:prstGeom>
          <a:noFill/>
          <a:ln cap="flat" cmpd="sng" w="12700">
            <a:solidFill>
              <a:schemeClr val="lt1"/>
            </a:solidFill>
            <a:prstDash val="solid"/>
            <a:miter lim="800000"/>
            <a:headEnd len="sm" w="sm" type="none"/>
            <a:tailEnd len="sm" w="sm" type="none"/>
          </a:ln>
        </p:spPr>
      </p:cxnSp>
      <p:cxnSp>
        <p:nvCxnSpPr>
          <p:cNvPr id="611" name="Google Shape;611;p33"/>
          <p:cNvCxnSpPr/>
          <p:nvPr/>
        </p:nvCxnSpPr>
        <p:spPr>
          <a:xfrm flipH="1">
            <a:off x="3750475" y="5053550"/>
            <a:ext cx="6600" cy="84750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ecd544b7ab_0_102"/>
          <p:cNvSpPr txBox="1"/>
          <p:nvPr/>
        </p:nvSpPr>
        <p:spPr>
          <a:xfrm>
            <a:off x="1800600" y="2275018"/>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1200"/>
              </a:spcBef>
              <a:spcAft>
                <a:spcPts val="1200"/>
              </a:spcAft>
              <a:buClr>
                <a:srgbClr val="000000"/>
              </a:buClr>
              <a:buSzPts val="2200"/>
              <a:buFont typeface="Arial"/>
              <a:buNone/>
            </a:pPr>
            <a:r>
              <a:rPr b="1" i="0" lang="en-US" sz="2200" u="none" cap="none" strike="noStrike">
                <a:solidFill>
                  <a:schemeClr val="dk1"/>
                </a:solidFill>
                <a:latin typeface="Georgia"/>
                <a:ea typeface="Georgia"/>
                <a:cs typeface="Georgia"/>
                <a:sym typeface="Georgia"/>
              </a:rPr>
              <a:t>True or False</a:t>
            </a:r>
            <a:endParaRPr b="1" i="0" sz="2200" u="none" cap="none" strike="noStrike">
              <a:solidFill>
                <a:schemeClr val="dk1"/>
              </a:solidFill>
              <a:latin typeface="Georgia"/>
              <a:ea typeface="Georgia"/>
              <a:cs typeface="Georgia"/>
              <a:sym typeface="Georgia"/>
            </a:endParaRPr>
          </a:p>
        </p:txBody>
      </p:sp>
      <p:sp>
        <p:nvSpPr>
          <p:cNvPr id="137" name="Google Shape;137;g2ecd544b7ab_0_102"/>
          <p:cNvSpPr txBox="1"/>
          <p:nvPr/>
        </p:nvSpPr>
        <p:spPr>
          <a:xfrm>
            <a:off x="5257800" y="3699935"/>
            <a:ext cx="4752600" cy="168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600"/>
              <a:buFont typeface="Arial"/>
              <a:buNone/>
            </a:pPr>
            <a:r>
              <a:rPr b="0" i="0" lang="en-US" sz="1600" u="none" cap="none" strike="noStrike">
                <a:solidFill>
                  <a:schemeClr val="dk1"/>
                </a:solidFill>
                <a:latin typeface="Georgia"/>
                <a:ea typeface="Georgia"/>
                <a:cs typeface="Georgia"/>
                <a:sym typeface="Georgia"/>
              </a:rPr>
              <a:t>Emergencies can disrupt access to basic needs such as food, water, shelter, and healthcare, leading to increased vulnerability and potential long-term adverse effects on affected populations.</a:t>
            </a:r>
            <a:endParaRPr b="0" i="0" sz="1600" u="none" cap="none" strike="noStrike">
              <a:solidFill>
                <a:schemeClr val="dk1"/>
              </a:solidFill>
              <a:latin typeface="Georgia"/>
              <a:ea typeface="Georgia"/>
              <a:cs typeface="Georgia"/>
              <a:sym typeface="Georgia"/>
            </a:endParaRPr>
          </a:p>
          <a:p>
            <a:pPr indent="0" lvl="0" marL="0" marR="0" rtl="0" algn="l">
              <a:lnSpc>
                <a:spcPct val="115000"/>
              </a:lnSpc>
              <a:spcBef>
                <a:spcPts val="1200"/>
              </a:spcBef>
              <a:spcAft>
                <a:spcPts val="1200"/>
              </a:spcAft>
              <a:buClr>
                <a:srgbClr val="000000"/>
              </a:buClr>
              <a:buSzPts val="1400"/>
              <a:buFont typeface="Arial"/>
              <a:buNone/>
            </a:pPr>
            <a:r>
              <a:rPr b="1" i="0" lang="en-US" sz="1400" u="none" cap="none" strike="noStrike">
                <a:solidFill>
                  <a:schemeClr val="dk1"/>
                </a:solidFill>
                <a:latin typeface="Georgia"/>
                <a:ea typeface="Georgia"/>
                <a:cs typeface="Georgia"/>
                <a:sym typeface="Georgia"/>
              </a:rPr>
              <a:t>Answer: True</a:t>
            </a:r>
            <a:endParaRPr b="0" i="0" sz="1400" u="none" cap="none" strike="noStrike">
              <a:solidFill>
                <a:srgbClr val="000000"/>
              </a:solidFill>
              <a:latin typeface="Georgia"/>
              <a:ea typeface="Georgia"/>
              <a:cs typeface="Georgia"/>
              <a:sym typeface="Georgia"/>
            </a:endParaRPr>
          </a:p>
        </p:txBody>
      </p:sp>
      <p:pic>
        <p:nvPicPr>
          <p:cNvPr id="138" name="Google Shape;138;g2ecd544b7ab_0_102"/>
          <p:cNvPicPr preferRelativeResize="0"/>
          <p:nvPr/>
        </p:nvPicPr>
        <p:blipFill rotWithShape="1">
          <a:blip r:embed="rId3">
            <a:alphaModFix/>
          </a:blip>
          <a:srcRect b="1797" l="50926" r="47148" t="0"/>
          <a:stretch/>
        </p:blipFill>
        <p:spPr>
          <a:xfrm>
            <a:off x="4953000" y="2438400"/>
            <a:ext cx="152402" cy="3048002"/>
          </a:xfrm>
          <a:prstGeom prst="rect">
            <a:avLst/>
          </a:prstGeom>
          <a:noFill/>
          <a:ln>
            <a:noFill/>
          </a:ln>
        </p:spPr>
      </p:pic>
      <p:sp>
        <p:nvSpPr>
          <p:cNvPr id="139" name="Google Shape;139;g2ecd544b7ab_0_102"/>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Let’s test ourselves before we start</a:t>
            </a:r>
            <a:endParaRPr/>
          </a:p>
        </p:txBody>
      </p:sp>
      <p:cxnSp>
        <p:nvCxnSpPr>
          <p:cNvPr id="140" name="Google Shape;140;g2ecd544b7ab_0_102"/>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e79f1533cb_0_0"/>
          <p:cNvSpPr/>
          <p:nvPr/>
        </p:nvSpPr>
        <p:spPr>
          <a:xfrm>
            <a:off x="0" y="0"/>
            <a:ext cx="12192000" cy="6858000"/>
          </a:xfrm>
          <a:prstGeom prst="rect">
            <a:avLst/>
          </a:prstGeom>
          <a:solidFill>
            <a:srgbClr val="D8532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46" name="Google Shape;146;g2e79f1533cb_0_0"/>
          <p:cNvPicPr preferRelativeResize="0"/>
          <p:nvPr/>
        </p:nvPicPr>
        <p:blipFill rotWithShape="1">
          <a:blip r:embed="rId3">
            <a:alphaModFix amt="35000"/>
          </a:blip>
          <a:srcRect b="0" l="0" r="0" t="0"/>
          <a:stretch/>
        </p:blipFill>
        <p:spPr>
          <a:xfrm>
            <a:off x="0" y="0"/>
            <a:ext cx="12192000" cy="6858000"/>
          </a:xfrm>
          <a:prstGeom prst="rect">
            <a:avLst/>
          </a:prstGeom>
          <a:noFill/>
          <a:ln>
            <a:noFill/>
          </a:ln>
        </p:spPr>
      </p:pic>
      <p:sp>
        <p:nvSpPr>
          <p:cNvPr id="147" name="Google Shape;147;g2e79f1533cb_0_0"/>
          <p:cNvSpPr/>
          <p:nvPr/>
        </p:nvSpPr>
        <p:spPr>
          <a:xfrm>
            <a:off x="609600" y="2209800"/>
            <a:ext cx="2743200" cy="2743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8" name="Google Shape;148;g2e79f1533cb_0_0"/>
          <p:cNvSpPr txBox="1"/>
          <p:nvPr/>
        </p:nvSpPr>
        <p:spPr>
          <a:xfrm>
            <a:off x="938400" y="2590800"/>
            <a:ext cx="2085600" cy="2055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500"/>
              <a:buFont typeface="Arial"/>
              <a:buNone/>
            </a:pPr>
            <a:r>
              <a:rPr b="1" i="0" lang="en-US" sz="4500" u="none" cap="none" strike="noStrike">
                <a:solidFill>
                  <a:schemeClr val="dk1"/>
                </a:solidFill>
                <a:latin typeface="Georgia"/>
                <a:ea typeface="Georgia"/>
                <a:cs typeface="Georgia"/>
                <a:sym typeface="Georgia"/>
              </a:rPr>
              <a:t>Effect of Crisis</a:t>
            </a:r>
            <a:endParaRPr b="1" i="0" sz="4500" u="none" cap="none" strike="noStrike">
              <a:solidFill>
                <a:srgbClr val="000000"/>
              </a:solidFill>
              <a:latin typeface="Georgia"/>
              <a:ea typeface="Georgia"/>
              <a:cs typeface="Georgia"/>
              <a:sym typeface="Georgia"/>
            </a:endParaRPr>
          </a:p>
        </p:txBody>
      </p:sp>
      <p:sp>
        <p:nvSpPr>
          <p:cNvPr id="149" name="Google Shape;149;g2e79f1533cb_0_0"/>
          <p:cNvSpPr txBox="1"/>
          <p:nvPr/>
        </p:nvSpPr>
        <p:spPr>
          <a:xfrm>
            <a:off x="4267200" y="1752600"/>
            <a:ext cx="6629400" cy="39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Georgia"/>
                <a:ea typeface="Georgia"/>
                <a:cs typeface="Georgia"/>
                <a:sym typeface="Georgia"/>
              </a:rPr>
              <a:t>Sudden-onset</a:t>
            </a:r>
            <a:r>
              <a:rPr b="0" i="0" lang="en-US" sz="1900" u="none" cap="none" strike="noStrike">
                <a:solidFill>
                  <a:schemeClr val="lt1"/>
                </a:solidFill>
                <a:latin typeface="Georgia"/>
                <a:ea typeface="Georgia"/>
                <a:cs typeface="Georgia"/>
                <a:sym typeface="Georgia"/>
              </a:rPr>
              <a:t> crises, such as natural disasters or conflicts, significantly exacerbate existing humanitarian crises by increasing complexity and straining resources. These events can worsen health inequities and challenge the financial sustainability of relief efforts, as immediate needs divert resources from ongoing projects. Effective response requires rapid adaptation and coordinated efforts, adhering to humanitarian principles to balance immediate and long-term needs. Evaluating and improving policies is crucial for managing these compounded crises, as highlighted in various studies and reports, including those from UNHCR and CERF, which stress the importance of principled and sustainable humanitarian action.</a:t>
            </a:r>
            <a:endParaRPr b="0" i="0" sz="1900" u="none" cap="none" strike="noStrike">
              <a:solidFill>
                <a:schemeClr val="lt1"/>
              </a:solidFill>
              <a:latin typeface="Georgia"/>
              <a:ea typeface="Georgia"/>
              <a:cs typeface="Georgia"/>
              <a:sym typeface="Georgia"/>
            </a:endParaRPr>
          </a:p>
        </p:txBody>
      </p:sp>
      <p:cxnSp>
        <p:nvCxnSpPr>
          <p:cNvPr id="150" name="Google Shape;150;g2e79f1533cb_0_0"/>
          <p:cNvCxnSpPr/>
          <p:nvPr/>
        </p:nvCxnSpPr>
        <p:spPr>
          <a:xfrm>
            <a:off x="4114800" y="1905000"/>
            <a:ext cx="0" cy="365760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ecd544b7ab_0_149"/>
          <p:cNvSpPr/>
          <p:nvPr/>
        </p:nvSpPr>
        <p:spPr>
          <a:xfrm>
            <a:off x="0" y="0"/>
            <a:ext cx="12192000" cy="6858000"/>
          </a:xfrm>
          <a:prstGeom prst="rect">
            <a:avLst/>
          </a:prstGeom>
          <a:solidFill>
            <a:srgbClr val="4A6C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56" name="Google Shape;156;g2ecd544b7ab_0_149"/>
          <p:cNvPicPr preferRelativeResize="0"/>
          <p:nvPr/>
        </p:nvPicPr>
        <p:blipFill rotWithShape="1">
          <a:blip r:embed="rId3">
            <a:alphaModFix amt="15000"/>
          </a:blip>
          <a:srcRect b="0" l="0" r="0" t="0"/>
          <a:stretch/>
        </p:blipFill>
        <p:spPr>
          <a:xfrm>
            <a:off x="0" y="0"/>
            <a:ext cx="12192000" cy="6858000"/>
          </a:xfrm>
          <a:prstGeom prst="rect">
            <a:avLst/>
          </a:prstGeom>
          <a:noFill/>
          <a:ln>
            <a:noFill/>
          </a:ln>
        </p:spPr>
      </p:pic>
      <p:sp>
        <p:nvSpPr>
          <p:cNvPr id="157" name="Google Shape;157;g2ecd544b7ab_0_149"/>
          <p:cNvSpPr/>
          <p:nvPr/>
        </p:nvSpPr>
        <p:spPr>
          <a:xfrm>
            <a:off x="609600" y="2209800"/>
            <a:ext cx="2743200" cy="2743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58" name="Google Shape;158;g2ecd544b7ab_0_149"/>
          <p:cNvSpPr txBox="1"/>
          <p:nvPr/>
        </p:nvSpPr>
        <p:spPr>
          <a:xfrm>
            <a:off x="938400" y="2590800"/>
            <a:ext cx="2085600" cy="2055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500"/>
              <a:buFont typeface="Arial"/>
              <a:buNone/>
            </a:pPr>
            <a:r>
              <a:rPr b="1" i="0" lang="en-US" sz="4500" u="none" cap="none" strike="noStrike">
                <a:solidFill>
                  <a:schemeClr val="dk1"/>
                </a:solidFill>
                <a:latin typeface="Georgia"/>
                <a:ea typeface="Georgia"/>
                <a:cs typeface="Georgia"/>
                <a:sym typeface="Georgia"/>
              </a:rPr>
              <a:t>Effect of Crisis</a:t>
            </a:r>
            <a:endParaRPr b="1" i="0" sz="4500" u="none" cap="none" strike="noStrike">
              <a:solidFill>
                <a:srgbClr val="000000"/>
              </a:solidFill>
              <a:latin typeface="Georgia"/>
              <a:ea typeface="Georgia"/>
              <a:cs typeface="Georgia"/>
              <a:sym typeface="Georgia"/>
            </a:endParaRPr>
          </a:p>
        </p:txBody>
      </p:sp>
      <p:sp>
        <p:nvSpPr>
          <p:cNvPr id="159" name="Google Shape;159;g2ecd544b7ab_0_149"/>
          <p:cNvSpPr txBox="1"/>
          <p:nvPr/>
        </p:nvSpPr>
        <p:spPr>
          <a:xfrm>
            <a:off x="4267200" y="1728300"/>
            <a:ext cx="6781800" cy="39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Georgia"/>
                <a:ea typeface="Georgia"/>
                <a:cs typeface="Georgia"/>
                <a:sym typeface="Georgia"/>
              </a:rPr>
              <a:t>Protracted crises,</a:t>
            </a:r>
            <a:r>
              <a:rPr b="0" i="0" lang="en-US" sz="1900" u="none" cap="none" strike="noStrike">
                <a:solidFill>
                  <a:schemeClr val="lt1"/>
                </a:solidFill>
                <a:latin typeface="Georgia"/>
                <a:ea typeface="Georgia"/>
                <a:cs typeface="Georgia"/>
                <a:sym typeface="Georgia"/>
              </a:rPr>
              <a:t> characterized by prolonged conflicts, displacement, and disruptions to livelihoods, significantly exacerbate existing humanitarian situations by compounding vulnerabilities and straining resources. These crises lead to multidimensional challenges, requiring humanitarian actors to extend their roles and resources to address prolonged displacement and fill social safety net gaps. The economic and social impacts are profound, affecting health, livelihoods, and social stability. New emergencies, such as the COVID-19 pandemic, can amplify these existing crises, highlighting the need for adaptive and sustained humanitarian interventions. Building resilience is crucial for managing these prolonged emergencies and supporting long-term recovery efforts</a:t>
            </a:r>
            <a:endParaRPr b="0" i="0" sz="1900" u="none" cap="none" strike="noStrike">
              <a:solidFill>
                <a:schemeClr val="lt1"/>
              </a:solidFill>
              <a:latin typeface="Georgia"/>
              <a:ea typeface="Georgia"/>
              <a:cs typeface="Georgia"/>
              <a:sym typeface="Georgia"/>
            </a:endParaRPr>
          </a:p>
        </p:txBody>
      </p:sp>
      <p:cxnSp>
        <p:nvCxnSpPr>
          <p:cNvPr id="160" name="Google Shape;160;g2ecd544b7ab_0_149"/>
          <p:cNvCxnSpPr/>
          <p:nvPr/>
        </p:nvCxnSpPr>
        <p:spPr>
          <a:xfrm>
            <a:off x="4114800" y="1892700"/>
            <a:ext cx="0" cy="365760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ecd544b7ab_0_161"/>
          <p:cNvSpPr/>
          <p:nvPr/>
        </p:nvSpPr>
        <p:spPr>
          <a:xfrm>
            <a:off x="762000" y="2478167"/>
            <a:ext cx="2438400" cy="1793100"/>
          </a:xfrm>
          <a:prstGeom prst="rect">
            <a:avLst/>
          </a:prstGeom>
          <a:solidFill>
            <a:srgbClr val="CA57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166" name="Google Shape;166;g2ecd544b7ab_0_161"/>
          <p:cNvCxnSpPr/>
          <p:nvPr/>
        </p:nvCxnSpPr>
        <p:spPr>
          <a:xfrm>
            <a:off x="914400" y="3153317"/>
            <a:ext cx="2133600" cy="0"/>
          </a:xfrm>
          <a:prstGeom prst="straightConnector1">
            <a:avLst/>
          </a:prstGeom>
          <a:noFill/>
          <a:ln cap="flat" cmpd="sng" w="9525">
            <a:solidFill>
              <a:schemeClr val="lt1"/>
            </a:solidFill>
            <a:prstDash val="solid"/>
            <a:round/>
            <a:headEnd len="sm" w="sm" type="none"/>
            <a:tailEnd len="sm" w="sm" type="none"/>
          </a:ln>
        </p:spPr>
      </p:cxnSp>
      <p:sp>
        <p:nvSpPr>
          <p:cNvPr id="167" name="Google Shape;167;g2ecd544b7ab_0_161"/>
          <p:cNvSpPr/>
          <p:nvPr/>
        </p:nvSpPr>
        <p:spPr>
          <a:xfrm>
            <a:off x="3364575" y="2478167"/>
            <a:ext cx="2438400" cy="1828800"/>
          </a:xfrm>
          <a:prstGeom prst="rect">
            <a:avLst/>
          </a:prstGeom>
          <a:solidFill>
            <a:srgbClr val="DEAD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8" name="Google Shape;168;g2ecd544b7ab_0_161"/>
          <p:cNvSpPr/>
          <p:nvPr/>
        </p:nvSpPr>
        <p:spPr>
          <a:xfrm>
            <a:off x="5945375" y="2478167"/>
            <a:ext cx="2438400" cy="1793100"/>
          </a:xfrm>
          <a:prstGeom prst="rect">
            <a:avLst/>
          </a:prstGeom>
          <a:solidFill>
            <a:srgbClr val="64A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9" name="Google Shape;169;g2ecd544b7ab_0_161"/>
          <p:cNvSpPr/>
          <p:nvPr/>
        </p:nvSpPr>
        <p:spPr>
          <a:xfrm>
            <a:off x="8547950" y="2478167"/>
            <a:ext cx="2438400" cy="1793100"/>
          </a:xfrm>
          <a:prstGeom prst="rect">
            <a:avLst/>
          </a:prstGeom>
          <a:solidFill>
            <a:srgbClr val="10803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0" name="Google Shape;170;g2ecd544b7ab_0_161"/>
          <p:cNvSpPr/>
          <p:nvPr/>
        </p:nvSpPr>
        <p:spPr>
          <a:xfrm>
            <a:off x="762000" y="4420517"/>
            <a:ext cx="2438400" cy="1793100"/>
          </a:xfrm>
          <a:prstGeom prst="rect">
            <a:avLst/>
          </a:prstGeom>
          <a:solidFill>
            <a:srgbClr val="0069A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1" name="Google Shape;171;g2ecd544b7ab_0_161"/>
          <p:cNvSpPr/>
          <p:nvPr/>
        </p:nvSpPr>
        <p:spPr>
          <a:xfrm>
            <a:off x="3364575" y="4420525"/>
            <a:ext cx="2438400" cy="1793100"/>
          </a:xfrm>
          <a:prstGeom prst="rect">
            <a:avLst/>
          </a:prstGeom>
          <a:solidFill>
            <a:srgbClr val="00317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2" name="Google Shape;172;g2ecd544b7ab_0_161"/>
          <p:cNvSpPr/>
          <p:nvPr/>
        </p:nvSpPr>
        <p:spPr>
          <a:xfrm>
            <a:off x="5945375" y="4420517"/>
            <a:ext cx="2438400" cy="1793100"/>
          </a:xfrm>
          <a:prstGeom prst="rect">
            <a:avLst/>
          </a:prstGeom>
          <a:solidFill>
            <a:srgbClr val="5018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3" name="Google Shape;173;g2ecd544b7ab_0_161"/>
          <p:cNvSpPr/>
          <p:nvPr/>
        </p:nvSpPr>
        <p:spPr>
          <a:xfrm>
            <a:off x="8547950" y="4420517"/>
            <a:ext cx="2438400" cy="1793100"/>
          </a:xfrm>
          <a:prstGeom prst="rect">
            <a:avLst/>
          </a:prstGeom>
          <a:solidFill>
            <a:srgbClr val="5B240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4" name="Google Shape;174;g2ecd544b7ab_0_161"/>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Consequences of emergencies</a:t>
            </a:r>
            <a:endParaRPr/>
          </a:p>
        </p:txBody>
      </p:sp>
      <p:cxnSp>
        <p:nvCxnSpPr>
          <p:cNvPr id="175" name="Google Shape;175;g2ecd544b7ab_0_161"/>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176" name="Google Shape;176;g2ecd544b7ab_0_161"/>
          <p:cNvSpPr txBox="1"/>
          <p:nvPr/>
        </p:nvSpPr>
        <p:spPr>
          <a:xfrm>
            <a:off x="691131" y="1854634"/>
            <a:ext cx="8038000" cy="318998"/>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Emergencies in humanitarian settings can have severe and varied consequences, including:</a:t>
            </a:r>
            <a:endParaRPr b="1" i="0" sz="1400" u="none" cap="none" strike="noStrike">
              <a:solidFill>
                <a:srgbClr val="000000"/>
              </a:solidFill>
              <a:latin typeface="Arial"/>
              <a:ea typeface="Arial"/>
              <a:cs typeface="Arial"/>
              <a:sym typeface="Arial"/>
            </a:endParaRPr>
          </a:p>
        </p:txBody>
      </p:sp>
      <p:sp>
        <p:nvSpPr>
          <p:cNvPr id="177" name="Google Shape;177;g2ecd544b7ab_0_161"/>
          <p:cNvSpPr txBox="1"/>
          <p:nvPr/>
        </p:nvSpPr>
        <p:spPr>
          <a:xfrm>
            <a:off x="914400" y="2554632"/>
            <a:ext cx="2133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Death and Physical Injuries</a:t>
            </a:r>
            <a:endParaRPr/>
          </a:p>
        </p:txBody>
      </p:sp>
      <p:sp>
        <p:nvSpPr>
          <p:cNvPr id="178" name="Google Shape;178;g2ecd544b7ab_0_161"/>
          <p:cNvSpPr txBox="1"/>
          <p:nvPr/>
        </p:nvSpPr>
        <p:spPr>
          <a:xfrm>
            <a:off x="858904" y="3257098"/>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High mortality rates and injuries among the affected population.</a:t>
            </a:r>
            <a:endParaRPr/>
          </a:p>
        </p:txBody>
      </p:sp>
      <p:cxnSp>
        <p:nvCxnSpPr>
          <p:cNvPr id="179" name="Google Shape;179;g2ecd544b7ab_0_161"/>
          <p:cNvCxnSpPr/>
          <p:nvPr/>
        </p:nvCxnSpPr>
        <p:spPr>
          <a:xfrm>
            <a:off x="3516975" y="3153317"/>
            <a:ext cx="2133600" cy="0"/>
          </a:xfrm>
          <a:prstGeom prst="straightConnector1">
            <a:avLst/>
          </a:prstGeom>
          <a:noFill/>
          <a:ln cap="flat" cmpd="sng" w="9525">
            <a:solidFill>
              <a:schemeClr val="lt1"/>
            </a:solidFill>
            <a:prstDash val="solid"/>
            <a:round/>
            <a:headEnd len="sm" w="sm" type="none"/>
            <a:tailEnd len="sm" w="sm" type="none"/>
          </a:ln>
        </p:spPr>
      </p:cxnSp>
      <p:sp>
        <p:nvSpPr>
          <p:cNvPr id="180" name="Google Shape;180;g2ecd544b7ab_0_161"/>
          <p:cNvSpPr txBox="1"/>
          <p:nvPr/>
        </p:nvSpPr>
        <p:spPr>
          <a:xfrm>
            <a:off x="3440775" y="2554625"/>
            <a:ext cx="2329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Sexual and Gender-Based Violence</a:t>
            </a:r>
            <a:endParaRPr/>
          </a:p>
        </p:txBody>
      </p:sp>
      <p:sp>
        <p:nvSpPr>
          <p:cNvPr id="181" name="Google Shape;181;g2ecd544b7ab_0_161"/>
          <p:cNvSpPr txBox="1"/>
          <p:nvPr/>
        </p:nvSpPr>
        <p:spPr>
          <a:xfrm>
            <a:off x="3461479" y="3257098"/>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Increased risks of SGBV due to the breakdown of social structures.</a:t>
            </a:r>
            <a:endParaRPr/>
          </a:p>
        </p:txBody>
      </p:sp>
      <p:cxnSp>
        <p:nvCxnSpPr>
          <p:cNvPr id="182" name="Google Shape;182;g2ecd544b7ab_0_161"/>
          <p:cNvCxnSpPr/>
          <p:nvPr/>
        </p:nvCxnSpPr>
        <p:spPr>
          <a:xfrm>
            <a:off x="6096000" y="3153317"/>
            <a:ext cx="2133600" cy="0"/>
          </a:xfrm>
          <a:prstGeom prst="straightConnector1">
            <a:avLst/>
          </a:prstGeom>
          <a:noFill/>
          <a:ln cap="flat" cmpd="sng" w="9525">
            <a:solidFill>
              <a:schemeClr val="lt1"/>
            </a:solidFill>
            <a:prstDash val="solid"/>
            <a:round/>
            <a:headEnd len="sm" w="sm" type="none"/>
            <a:tailEnd len="sm" w="sm" type="none"/>
          </a:ln>
        </p:spPr>
      </p:cxnSp>
      <p:sp>
        <p:nvSpPr>
          <p:cNvPr id="183" name="Google Shape;183;g2ecd544b7ab_0_161"/>
          <p:cNvSpPr txBox="1"/>
          <p:nvPr/>
        </p:nvSpPr>
        <p:spPr>
          <a:xfrm>
            <a:off x="5997939" y="2554632"/>
            <a:ext cx="232972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Mental Health Issues and Emotional Distress</a:t>
            </a:r>
            <a:endParaRPr/>
          </a:p>
        </p:txBody>
      </p:sp>
      <p:sp>
        <p:nvSpPr>
          <p:cNvPr id="184" name="Google Shape;184;g2ecd544b7ab_0_161"/>
          <p:cNvSpPr txBox="1"/>
          <p:nvPr/>
        </p:nvSpPr>
        <p:spPr>
          <a:xfrm>
            <a:off x="6040504" y="3257098"/>
            <a:ext cx="2244592"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High prevalence of mental health issues such as trauma, depression, distress and anxiety.</a:t>
            </a:r>
            <a:endParaRPr/>
          </a:p>
        </p:txBody>
      </p:sp>
      <p:cxnSp>
        <p:nvCxnSpPr>
          <p:cNvPr id="185" name="Google Shape;185;g2ecd544b7ab_0_161"/>
          <p:cNvCxnSpPr/>
          <p:nvPr/>
        </p:nvCxnSpPr>
        <p:spPr>
          <a:xfrm>
            <a:off x="8695263" y="3153317"/>
            <a:ext cx="2133600" cy="0"/>
          </a:xfrm>
          <a:prstGeom prst="straightConnector1">
            <a:avLst/>
          </a:prstGeom>
          <a:noFill/>
          <a:ln cap="flat" cmpd="sng" w="9525">
            <a:solidFill>
              <a:schemeClr val="lt1"/>
            </a:solidFill>
            <a:prstDash val="solid"/>
            <a:round/>
            <a:headEnd len="sm" w="sm" type="none"/>
            <a:tailEnd len="sm" w="sm" type="none"/>
          </a:ln>
        </p:spPr>
      </p:cxnSp>
      <p:sp>
        <p:nvSpPr>
          <p:cNvPr id="186" name="Google Shape;186;g2ecd544b7ab_0_161"/>
          <p:cNvSpPr txBox="1"/>
          <p:nvPr/>
        </p:nvSpPr>
        <p:spPr>
          <a:xfrm>
            <a:off x="8597202" y="2554632"/>
            <a:ext cx="232972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Children in Armed Conflicts</a:t>
            </a:r>
            <a:endParaRPr/>
          </a:p>
        </p:txBody>
      </p:sp>
      <p:sp>
        <p:nvSpPr>
          <p:cNvPr id="187" name="Google Shape;187;g2ecd544b7ab_0_161"/>
          <p:cNvSpPr txBox="1"/>
          <p:nvPr/>
        </p:nvSpPr>
        <p:spPr>
          <a:xfrm>
            <a:off x="8756416" y="3257098"/>
            <a:ext cx="20112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Recruitment of children by armed groups.</a:t>
            </a:r>
            <a:endParaRPr/>
          </a:p>
        </p:txBody>
      </p:sp>
      <p:cxnSp>
        <p:nvCxnSpPr>
          <p:cNvPr id="188" name="Google Shape;188;g2ecd544b7ab_0_161"/>
          <p:cNvCxnSpPr/>
          <p:nvPr/>
        </p:nvCxnSpPr>
        <p:spPr>
          <a:xfrm>
            <a:off x="914400" y="5074094"/>
            <a:ext cx="2133600" cy="0"/>
          </a:xfrm>
          <a:prstGeom prst="straightConnector1">
            <a:avLst/>
          </a:prstGeom>
          <a:noFill/>
          <a:ln cap="flat" cmpd="sng" w="9525">
            <a:solidFill>
              <a:schemeClr val="lt1"/>
            </a:solidFill>
            <a:prstDash val="solid"/>
            <a:round/>
            <a:headEnd len="sm" w="sm" type="none"/>
            <a:tailEnd len="sm" w="sm" type="none"/>
          </a:ln>
        </p:spPr>
      </p:cxnSp>
      <p:sp>
        <p:nvSpPr>
          <p:cNvPr id="189" name="Google Shape;189;g2ecd544b7ab_0_161"/>
          <p:cNvSpPr txBox="1"/>
          <p:nvPr/>
        </p:nvSpPr>
        <p:spPr>
          <a:xfrm>
            <a:off x="914400" y="4475409"/>
            <a:ext cx="2133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Missing and Separated Children</a:t>
            </a:r>
            <a:endParaRPr/>
          </a:p>
        </p:txBody>
      </p:sp>
      <p:sp>
        <p:nvSpPr>
          <p:cNvPr id="190" name="Google Shape;190;g2ecd544b7ab_0_161"/>
          <p:cNvSpPr txBox="1"/>
          <p:nvPr/>
        </p:nvSpPr>
        <p:spPr>
          <a:xfrm>
            <a:off x="858904" y="5177875"/>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Higher incidents of missing, unaccompanied, and separated children.</a:t>
            </a:r>
            <a:endParaRPr/>
          </a:p>
        </p:txBody>
      </p:sp>
      <p:cxnSp>
        <p:nvCxnSpPr>
          <p:cNvPr id="191" name="Google Shape;191;g2ecd544b7ab_0_161"/>
          <p:cNvCxnSpPr/>
          <p:nvPr/>
        </p:nvCxnSpPr>
        <p:spPr>
          <a:xfrm>
            <a:off x="3516975" y="5074094"/>
            <a:ext cx="2133600" cy="0"/>
          </a:xfrm>
          <a:prstGeom prst="straightConnector1">
            <a:avLst/>
          </a:prstGeom>
          <a:noFill/>
          <a:ln cap="flat" cmpd="sng" w="9525">
            <a:solidFill>
              <a:schemeClr val="lt1"/>
            </a:solidFill>
            <a:prstDash val="solid"/>
            <a:round/>
            <a:headEnd len="sm" w="sm" type="none"/>
            <a:tailEnd len="sm" w="sm" type="none"/>
          </a:ln>
        </p:spPr>
      </p:cxnSp>
      <p:sp>
        <p:nvSpPr>
          <p:cNvPr id="192" name="Google Shape;192;g2ecd544b7ab_0_161"/>
          <p:cNvSpPr txBox="1"/>
          <p:nvPr/>
        </p:nvSpPr>
        <p:spPr>
          <a:xfrm>
            <a:off x="3516975" y="4593417"/>
            <a:ext cx="21336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Crimes</a:t>
            </a:r>
            <a:endParaRPr/>
          </a:p>
        </p:txBody>
      </p:sp>
      <p:sp>
        <p:nvSpPr>
          <p:cNvPr id="193" name="Google Shape;193;g2ecd544b7ab_0_161"/>
          <p:cNvSpPr txBox="1"/>
          <p:nvPr/>
        </p:nvSpPr>
        <p:spPr>
          <a:xfrm>
            <a:off x="3461479" y="5177875"/>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Increased risk of child trafficking, kidnapping, theft.</a:t>
            </a:r>
            <a:endParaRPr/>
          </a:p>
        </p:txBody>
      </p:sp>
      <p:cxnSp>
        <p:nvCxnSpPr>
          <p:cNvPr id="194" name="Google Shape;194;g2ecd544b7ab_0_161"/>
          <p:cNvCxnSpPr/>
          <p:nvPr/>
        </p:nvCxnSpPr>
        <p:spPr>
          <a:xfrm>
            <a:off x="6096000" y="5074094"/>
            <a:ext cx="2133600" cy="0"/>
          </a:xfrm>
          <a:prstGeom prst="straightConnector1">
            <a:avLst/>
          </a:prstGeom>
          <a:noFill/>
          <a:ln cap="flat" cmpd="sng" w="9525">
            <a:solidFill>
              <a:schemeClr val="lt1"/>
            </a:solidFill>
            <a:prstDash val="solid"/>
            <a:round/>
            <a:headEnd len="sm" w="sm" type="none"/>
            <a:tailEnd len="sm" w="sm" type="none"/>
          </a:ln>
        </p:spPr>
      </p:cxnSp>
      <p:sp>
        <p:nvSpPr>
          <p:cNvPr id="195" name="Google Shape;195;g2ecd544b7ab_0_161"/>
          <p:cNvSpPr txBox="1"/>
          <p:nvPr/>
        </p:nvSpPr>
        <p:spPr>
          <a:xfrm>
            <a:off x="6096000" y="4593417"/>
            <a:ext cx="21336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Displacement</a:t>
            </a:r>
            <a:endParaRPr/>
          </a:p>
        </p:txBody>
      </p:sp>
      <p:sp>
        <p:nvSpPr>
          <p:cNvPr id="196" name="Google Shape;196;g2ecd544b7ab_0_161"/>
          <p:cNvSpPr txBox="1"/>
          <p:nvPr/>
        </p:nvSpPr>
        <p:spPr>
          <a:xfrm>
            <a:off x="6040504" y="5177875"/>
            <a:ext cx="22445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Mass displacement of populations.</a:t>
            </a:r>
            <a:endParaRPr/>
          </a:p>
        </p:txBody>
      </p:sp>
      <p:cxnSp>
        <p:nvCxnSpPr>
          <p:cNvPr id="197" name="Google Shape;197;g2ecd544b7ab_0_161"/>
          <p:cNvCxnSpPr/>
          <p:nvPr/>
        </p:nvCxnSpPr>
        <p:spPr>
          <a:xfrm>
            <a:off x="8698415" y="5074094"/>
            <a:ext cx="2133600" cy="0"/>
          </a:xfrm>
          <a:prstGeom prst="straightConnector1">
            <a:avLst/>
          </a:prstGeom>
          <a:noFill/>
          <a:ln cap="flat" cmpd="sng" w="9525">
            <a:solidFill>
              <a:schemeClr val="lt1"/>
            </a:solidFill>
            <a:prstDash val="solid"/>
            <a:round/>
            <a:headEnd len="sm" w="sm" type="none"/>
            <a:tailEnd len="sm" w="sm" type="none"/>
          </a:ln>
        </p:spPr>
      </p:cxnSp>
      <p:sp>
        <p:nvSpPr>
          <p:cNvPr id="198" name="Google Shape;198;g2ecd544b7ab_0_161"/>
          <p:cNvSpPr txBox="1"/>
          <p:nvPr/>
        </p:nvSpPr>
        <p:spPr>
          <a:xfrm>
            <a:off x="8698415" y="4475409"/>
            <a:ext cx="2133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Poor Health and Nutrition</a:t>
            </a:r>
            <a:endParaRPr/>
          </a:p>
        </p:txBody>
      </p:sp>
      <p:sp>
        <p:nvSpPr>
          <p:cNvPr id="199" name="Google Shape;199;g2ecd544b7ab_0_161"/>
          <p:cNvSpPr txBox="1"/>
          <p:nvPr/>
        </p:nvSpPr>
        <p:spPr>
          <a:xfrm>
            <a:off x="8642919" y="5177875"/>
            <a:ext cx="22445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Deterioration in health and nutritional status.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2ecd544b7ab_2_41"/>
          <p:cNvPicPr preferRelativeResize="0"/>
          <p:nvPr/>
        </p:nvPicPr>
        <p:blipFill rotWithShape="1">
          <a:blip r:embed="rId3">
            <a:alphaModFix/>
          </a:blip>
          <a:srcRect b="0" l="0" r="0" t="0"/>
          <a:stretch/>
        </p:blipFill>
        <p:spPr>
          <a:xfrm>
            <a:off x="5926537" y="1930397"/>
            <a:ext cx="4951497" cy="4304728"/>
          </a:xfrm>
          <a:prstGeom prst="rect">
            <a:avLst/>
          </a:prstGeom>
          <a:noFill/>
          <a:ln>
            <a:noFill/>
          </a:ln>
        </p:spPr>
      </p:pic>
      <p:sp>
        <p:nvSpPr>
          <p:cNvPr id="205" name="Google Shape;205;g2ecd544b7ab_2_41"/>
          <p:cNvSpPr/>
          <p:nvPr/>
        </p:nvSpPr>
        <p:spPr>
          <a:xfrm>
            <a:off x="781225" y="1930397"/>
            <a:ext cx="4951500" cy="4316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6" name="Google Shape;206;g2ecd544b7ab_2_41"/>
          <p:cNvSpPr txBox="1"/>
          <p:nvPr/>
        </p:nvSpPr>
        <p:spPr>
          <a:xfrm>
            <a:off x="914400" y="2118582"/>
            <a:ext cx="45381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Georgia"/>
                <a:ea typeface="Georgia"/>
                <a:cs typeface="Georgia"/>
                <a:sym typeface="Georgia"/>
              </a:rPr>
              <a:t>(camps 8E, 8W, 9 &amp; camp-10 at Ukhiya) in the afternoon on March 22, 2021. The fire ignited from camp 8E and it soon spread to Camps 8W, 9 and 10 leaving over 10,000 infrastructures including houses, child friendly space (CFS), community centers, temporary learning center (TLC) and many other offices fully or partly affected. The incident triggered a mass relocation of people, including children, who were taking shelter in other camps. Many Rohingya people were psychologically affected and compared the disaster to their forced migration from Myanmar on 25th august, 2017. The fire destroyed homes and spaces of the Rohingya community, leaving families and children feeling lost, confused and isolated.</a:t>
            </a:r>
            <a:endParaRPr/>
          </a:p>
        </p:txBody>
      </p:sp>
      <p:sp>
        <p:nvSpPr>
          <p:cNvPr id="207" name="Google Shape;207;g2ecd544b7ab_2_41"/>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Case Study from Rohingya Crisis</a:t>
            </a:r>
            <a:endParaRPr/>
          </a:p>
        </p:txBody>
      </p:sp>
      <p:cxnSp>
        <p:nvCxnSpPr>
          <p:cNvPr id="208" name="Google Shape;208;g2ecd544b7ab_2_41"/>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209" name="Google Shape;209;g2ecd544b7ab_2_41"/>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g2ecd544b7ab_2_41"/>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211" name="Google Shape;211;g2ecd544b7ab_2_41"/>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ecdc85f31f_0_0"/>
          <p:cNvSpPr/>
          <p:nvPr/>
        </p:nvSpPr>
        <p:spPr>
          <a:xfrm>
            <a:off x="7322082" y="2891775"/>
            <a:ext cx="2700900" cy="2700900"/>
          </a:xfrm>
          <a:prstGeom prst="ellipse">
            <a:avLst/>
          </a:prstGeom>
          <a:noFill/>
          <a:ln cap="flat" cmpd="sng" w="19050">
            <a:solidFill>
              <a:srgbClr val="007C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17" name="Google Shape;217;g2ecdc85f31f_0_0"/>
          <p:cNvSpPr/>
          <p:nvPr/>
        </p:nvSpPr>
        <p:spPr>
          <a:xfrm>
            <a:off x="4040474" y="2891775"/>
            <a:ext cx="2700900" cy="2700900"/>
          </a:xfrm>
          <a:prstGeom prst="ellipse">
            <a:avLst/>
          </a:prstGeom>
          <a:noFill/>
          <a:ln cap="flat" cmpd="sng" w="19050">
            <a:solidFill>
              <a:srgbClr val="7AC1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18" name="Google Shape;218;g2ecdc85f31f_0_0"/>
          <p:cNvSpPr/>
          <p:nvPr/>
        </p:nvSpPr>
        <p:spPr>
          <a:xfrm>
            <a:off x="758867" y="2891775"/>
            <a:ext cx="2700900" cy="2700900"/>
          </a:xfrm>
          <a:prstGeom prst="ellipse">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19" name="Google Shape;219;g2ecdc85f31f_0_0"/>
          <p:cNvSpPr txBox="1"/>
          <p:nvPr/>
        </p:nvSpPr>
        <p:spPr>
          <a:xfrm>
            <a:off x="959684" y="3753550"/>
            <a:ext cx="2322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Georgia"/>
                <a:ea typeface="Georgia"/>
                <a:cs typeface="Georgia"/>
                <a:sym typeface="Georgia"/>
              </a:rPr>
              <a:t>What would the next steps be to ensure wellbeing and play-based learning for children, despite damage to the centers?</a:t>
            </a:r>
            <a:endParaRPr b="0" i="0" sz="1500" u="none" cap="none" strike="noStrike">
              <a:solidFill>
                <a:srgbClr val="000000"/>
              </a:solidFill>
              <a:latin typeface="Georgia"/>
              <a:ea typeface="Georgia"/>
              <a:cs typeface="Georgia"/>
              <a:sym typeface="Georgia"/>
            </a:endParaRPr>
          </a:p>
        </p:txBody>
      </p:sp>
      <p:sp>
        <p:nvSpPr>
          <p:cNvPr id="220" name="Google Shape;220;g2ecdc85f31f_0_0"/>
          <p:cNvSpPr txBox="1"/>
          <p:nvPr/>
        </p:nvSpPr>
        <p:spPr>
          <a:xfrm>
            <a:off x="1921634" y="2891775"/>
            <a:ext cx="398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eorgia"/>
                <a:ea typeface="Georgia"/>
                <a:cs typeface="Georgia"/>
                <a:sym typeface="Georgia"/>
              </a:rPr>
              <a:t>1</a:t>
            </a:r>
            <a:endParaRPr b="1" i="0" sz="3600" u="none" cap="none" strike="noStrike">
              <a:solidFill>
                <a:schemeClr val="dk1"/>
              </a:solidFill>
              <a:latin typeface="Georgia"/>
              <a:ea typeface="Georgia"/>
              <a:cs typeface="Georgia"/>
              <a:sym typeface="Georgia"/>
            </a:endParaRPr>
          </a:p>
        </p:txBody>
      </p:sp>
      <p:cxnSp>
        <p:nvCxnSpPr>
          <p:cNvPr id="221" name="Google Shape;221;g2ecdc85f31f_0_0"/>
          <p:cNvCxnSpPr/>
          <p:nvPr/>
        </p:nvCxnSpPr>
        <p:spPr>
          <a:xfrm>
            <a:off x="1657034" y="3602225"/>
            <a:ext cx="927900" cy="0"/>
          </a:xfrm>
          <a:prstGeom prst="straightConnector1">
            <a:avLst/>
          </a:prstGeom>
          <a:noFill/>
          <a:ln cap="flat" cmpd="sng" w="9525">
            <a:solidFill>
              <a:schemeClr val="dk2"/>
            </a:solidFill>
            <a:prstDash val="solid"/>
            <a:round/>
            <a:headEnd len="sm" w="sm" type="none"/>
            <a:tailEnd len="sm" w="sm" type="none"/>
          </a:ln>
        </p:spPr>
      </p:cxnSp>
      <p:sp>
        <p:nvSpPr>
          <p:cNvPr id="222" name="Google Shape;222;g2ecdc85f31f_0_0"/>
          <p:cNvSpPr txBox="1"/>
          <p:nvPr/>
        </p:nvSpPr>
        <p:spPr>
          <a:xfrm>
            <a:off x="4245178" y="3753550"/>
            <a:ext cx="2322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Georgia"/>
                <a:ea typeface="Georgia"/>
                <a:cs typeface="Georgia"/>
                <a:sym typeface="Georgia"/>
              </a:rPr>
              <a:t>What, in your opinion, are the urgent requirements of the afflicted communities that need to be addressed?</a:t>
            </a:r>
            <a:endParaRPr/>
          </a:p>
        </p:txBody>
      </p:sp>
      <p:sp>
        <p:nvSpPr>
          <p:cNvPr id="223" name="Google Shape;223;g2ecdc85f31f_0_0"/>
          <p:cNvSpPr txBox="1"/>
          <p:nvPr/>
        </p:nvSpPr>
        <p:spPr>
          <a:xfrm>
            <a:off x="5207128" y="2891775"/>
            <a:ext cx="398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eorgia"/>
                <a:ea typeface="Georgia"/>
                <a:cs typeface="Georgia"/>
                <a:sym typeface="Georgia"/>
              </a:rPr>
              <a:t>2</a:t>
            </a:r>
            <a:endParaRPr b="1" i="0" sz="3600" u="none" cap="none" strike="noStrike">
              <a:solidFill>
                <a:schemeClr val="dk1"/>
              </a:solidFill>
              <a:latin typeface="Georgia"/>
              <a:ea typeface="Georgia"/>
              <a:cs typeface="Georgia"/>
              <a:sym typeface="Georgia"/>
            </a:endParaRPr>
          </a:p>
        </p:txBody>
      </p:sp>
      <p:cxnSp>
        <p:nvCxnSpPr>
          <p:cNvPr id="224" name="Google Shape;224;g2ecdc85f31f_0_0"/>
          <p:cNvCxnSpPr/>
          <p:nvPr/>
        </p:nvCxnSpPr>
        <p:spPr>
          <a:xfrm>
            <a:off x="4942528" y="3602225"/>
            <a:ext cx="927900" cy="0"/>
          </a:xfrm>
          <a:prstGeom prst="straightConnector1">
            <a:avLst/>
          </a:prstGeom>
          <a:noFill/>
          <a:ln cap="flat" cmpd="sng" w="9525">
            <a:solidFill>
              <a:schemeClr val="dk2"/>
            </a:solidFill>
            <a:prstDash val="solid"/>
            <a:round/>
            <a:headEnd len="sm" w="sm" type="none"/>
            <a:tailEnd len="sm" w="sm" type="none"/>
          </a:ln>
        </p:spPr>
      </p:cxnSp>
      <p:sp>
        <p:nvSpPr>
          <p:cNvPr id="225" name="Google Shape;225;g2ecdc85f31f_0_0"/>
          <p:cNvSpPr txBox="1"/>
          <p:nvPr/>
        </p:nvSpPr>
        <p:spPr>
          <a:xfrm>
            <a:off x="7554283" y="3753550"/>
            <a:ext cx="2322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Georgia"/>
                <a:ea typeface="Georgia"/>
                <a:cs typeface="Georgia"/>
                <a:sym typeface="Georgia"/>
              </a:rPr>
              <a:t>What would the next steps be to ensure wellbeing and play-based learning for children, despite damage to the centers?</a:t>
            </a:r>
            <a:endParaRPr/>
          </a:p>
        </p:txBody>
      </p:sp>
      <p:sp>
        <p:nvSpPr>
          <p:cNvPr id="226" name="Google Shape;226;g2ecdc85f31f_0_0"/>
          <p:cNvSpPr txBox="1"/>
          <p:nvPr/>
        </p:nvSpPr>
        <p:spPr>
          <a:xfrm>
            <a:off x="8516233" y="2891775"/>
            <a:ext cx="398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eorgia"/>
                <a:ea typeface="Georgia"/>
                <a:cs typeface="Georgia"/>
                <a:sym typeface="Georgia"/>
              </a:rPr>
              <a:t>3</a:t>
            </a:r>
            <a:endParaRPr b="1" i="0" sz="3600" u="none" cap="none" strike="noStrike">
              <a:solidFill>
                <a:schemeClr val="dk1"/>
              </a:solidFill>
              <a:latin typeface="Georgia"/>
              <a:ea typeface="Georgia"/>
              <a:cs typeface="Georgia"/>
              <a:sym typeface="Georgia"/>
            </a:endParaRPr>
          </a:p>
        </p:txBody>
      </p:sp>
      <p:cxnSp>
        <p:nvCxnSpPr>
          <p:cNvPr id="227" name="Google Shape;227;g2ecdc85f31f_0_0"/>
          <p:cNvCxnSpPr/>
          <p:nvPr/>
        </p:nvCxnSpPr>
        <p:spPr>
          <a:xfrm>
            <a:off x="8251633" y="3602225"/>
            <a:ext cx="927900" cy="0"/>
          </a:xfrm>
          <a:prstGeom prst="straightConnector1">
            <a:avLst/>
          </a:prstGeom>
          <a:noFill/>
          <a:ln cap="flat" cmpd="sng" w="9525">
            <a:solidFill>
              <a:schemeClr val="dk2"/>
            </a:solidFill>
            <a:prstDash val="solid"/>
            <a:round/>
            <a:headEnd len="sm" w="sm" type="none"/>
            <a:tailEnd len="sm" w="sm" type="none"/>
          </a:ln>
        </p:spPr>
      </p:cxnSp>
      <p:sp>
        <p:nvSpPr>
          <p:cNvPr id="228" name="Google Shape;228;g2ecdc85f31f_0_0"/>
          <p:cNvSpPr txBox="1"/>
          <p:nvPr/>
        </p:nvSpPr>
        <p:spPr>
          <a:xfrm>
            <a:off x="623399" y="598427"/>
            <a:ext cx="89270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Participants will write their reflections on the following questions in a padlet</a:t>
            </a:r>
            <a:endParaRPr b="1" i="0" sz="3000" u="none" cap="none" strike="noStrike">
              <a:solidFill>
                <a:srgbClr val="000000"/>
              </a:solidFill>
              <a:latin typeface="Georgia"/>
              <a:ea typeface="Georgia"/>
              <a:cs typeface="Georgia"/>
              <a:sym typeface="Georgia"/>
            </a:endParaRPr>
          </a:p>
        </p:txBody>
      </p:sp>
      <p:cxnSp>
        <p:nvCxnSpPr>
          <p:cNvPr id="229" name="Google Shape;229;g2ecdc85f31f_0_0"/>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2024-05-19T05:22:56Z</dcterms:created>
  <dc:creator>Md. Taifur Islam</dc:creator>
</cp:coreProperties>
</file>